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3.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notesSlides/notesSlide4.xml" ContentType="application/vnd.openxmlformats-officedocument.presentationml.notesSlide+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63" r:id="rId2"/>
    <p:sldId id="266" r:id="rId3"/>
    <p:sldId id="265" r:id="rId4"/>
    <p:sldId id="262" r:id="rId5"/>
    <p:sldId id="270" r:id="rId6"/>
    <p:sldId id="271" r:id="rId7"/>
    <p:sldId id="275" r:id="rId8"/>
    <p:sldId id="276" r:id="rId9"/>
    <p:sldId id="278" r:id="rId10"/>
    <p:sldId id="282" r:id="rId11"/>
    <p:sldId id="283" r:id="rId12"/>
    <p:sldId id="286" r:id="rId13"/>
    <p:sldId id="288" r:id="rId14"/>
    <p:sldId id="289" r:id="rId15"/>
    <p:sldId id="291" r:id="rId16"/>
    <p:sldId id="292" r:id="rId17"/>
    <p:sldId id="294" r:id="rId18"/>
    <p:sldId id="299" r:id="rId19"/>
    <p:sldId id="300" r:id="rId20"/>
    <p:sldId id="304" r:id="rId21"/>
    <p:sldId id="310" r:id="rId22"/>
    <p:sldId id="311" r:id="rId23"/>
    <p:sldId id="312" r:id="rId24"/>
    <p:sldId id="314" r:id="rId25"/>
    <p:sldId id="318" r:id="rId26"/>
    <p:sldId id="322" r:id="rId27"/>
    <p:sldId id="324" r:id="rId28"/>
    <p:sldId id="327" r:id="rId29"/>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4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NRPortbl\PRA\323135\2024557_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Total GM </a:t>
            </a:r>
            <a:endParaRPr lang="en-GB" baseline="0"/>
          </a:p>
        </c:rich>
      </c:tx>
      <c:layout>
        <c:manualLayout>
          <c:xMode val="edge"/>
          <c:yMode val="edge"/>
          <c:x val="0.42225239722317487"/>
          <c:y val="1.2556053220528784E-2"/>
        </c:manualLayout>
      </c:layout>
      <c:overlay val="1"/>
    </c:title>
    <c:autoTitleDeleted val="0"/>
    <c:plotArea>
      <c:layout>
        <c:manualLayout>
          <c:layoutTarget val="inner"/>
          <c:xMode val="edge"/>
          <c:yMode val="edge"/>
          <c:x val="0.11834663524202332"/>
          <c:y val="0.11761891093210405"/>
          <c:w val="0.85671005410038026"/>
          <c:h val="0.6593971183033970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year'!$I$2:$I$13</c:f>
              <c:numCache>
                <c:formatCode>General</c:formatCode>
                <c:ptCount val="12"/>
                <c:pt idx="0">
                  <c:v>1057.5300311896135</c:v>
                </c:pt>
                <c:pt idx="1">
                  <c:v>765.5824411782686</c:v>
                </c:pt>
                <c:pt idx="2">
                  <c:v>843.65426909580822</c:v>
                </c:pt>
                <c:pt idx="3">
                  <c:v>550.24303319062847</c:v>
                </c:pt>
                <c:pt idx="4">
                  <c:v>422.62579833646919</c:v>
                </c:pt>
                <c:pt idx="5">
                  <c:v>487.30063059687814</c:v>
                </c:pt>
                <c:pt idx="6">
                  <c:v>512.91478050311423</c:v>
                </c:pt>
                <c:pt idx="7">
                  <c:v>532.71215027530991</c:v>
                </c:pt>
                <c:pt idx="8">
                  <c:v>662.52790608851842</c:v>
                </c:pt>
                <c:pt idx="9">
                  <c:v>677.64863133667086</c:v>
                </c:pt>
                <c:pt idx="10">
                  <c:v>589.90604440266418</c:v>
                </c:pt>
                <c:pt idx="11">
                  <c:v>448.62958504816629</c:v>
                </c:pt>
              </c:numCache>
            </c:numRef>
          </c:val>
          <c:smooth val="0"/>
        </c:ser>
        <c:ser>
          <c:idx val="1"/>
          <c:order val="1"/>
          <c:tx>
            <c:strRef>
              <c:f>'MbM year v year'!$N$1</c:f>
              <c:strCache>
                <c:ptCount val="1"/>
                <c:pt idx="0">
                  <c:v>2013</c:v>
                </c:pt>
              </c:strCache>
            </c:strRef>
          </c:tx>
          <c:marker>
            <c:symbol val="none"/>
          </c:marker>
          <c:val>
            <c:numRef>
              <c:f>'MbM year v year'!$U$2:$U$13</c:f>
              <c:numCache>
                <c:formatCode>General</c:formatCode>
                <c:ptCount val="12"/>
                <c:pt idx="0">
                  <c:v>1091.801095098228</c:v>
                </c:pt>
                <c:pt idx="1">
                  <c:v>881.23414186471712</c:v>
                </c:pt>
                <c:pt idx="2">
                  <c:v>940.61924320237199</c:v>
                </c:pt>
                <c:pt idx="3">
                  <c:v>635.78181413778202</c:v>
                </c:pt>
                <c:pt idx="4">
                  <c:v>898.04424445442385</c:v>
                </c:pt>
                <c:pt idx="5">
                  <c:v>485.38631507199653</c:v>
                </c:pt>
                <c:pt idx="6">
                  <c:v>470.55183414198103</c:v>
                </c:pt>
                <c:pt idx="7">
                  <c:v>593.80118255569062</c:v>
                </c:pt>
                <c:pt idx="8">
                  <c:v>505.76372759842445</c:v>
                </c:pt>
                <c:pt idx="9">
                  <c:v>596.62375306050762</c:v>
                </c:pt>
                <c:pt idx="10">
                  <c:v>388.32260706029115</c:v>
                </c:pt>
                <c:pt idx="11">
                  <c:v>607.75473643681494</c:v>
                </c:pt>
              </c:numCache>
            </c:numRef>
          </c:val>
          <c:smooth val="0"/>
        </c:ser>
        <c:dLbls>
          <c:showLegendKey val="0"/>
          <c:showVal val="0"/>
          <c:showCatName val="0"/>
          <c:showSerName val="0"/>
          <c:showPercent val="0"/>
          <c:showBubbleSize val="0"/>
        </c:dLbls>
        <c:marker val="1"/>
        <c:smooth val="0"/>
        <c:axId val="239301376"/>
        <c:axId val="239302912"/>
      </c:lineChart>
      <c:catAx>
        <c:axId val="239301376"/>
        <c:scaling>
          <c:orientation val="minMax"/>
        </c:scaling>
        <c:delete val="0"/>
        <c:axPos val="b"/>
        <c:numFmt formatCode="m/d/yyyy" sourceLinked="1"/>
        <c:majorTickMark val="out"/>
        <c:minorTickMark val="none"/>
        <c:tickLblPos val="nextTo"/>
        <c:txPr>
          <a:bodyPr/>
          <a:lstStyle/>
          <a:p>
            <a:pPr>
              <a:defRPr b="1"/>
            </a:pPr>
            <a:endParaRPr lang="en-US"/>
          </a:p>
        </c:txPr>
        <c:crossAx val="239302912"/>
        <c:crosses val="autoZero"/>
        <c:auto val="1"/>
        <c:lblAlgn val="ctr"/>
        <c:lblOffset val="100"/>
        <c:noMultiLvlLbl val="0"/>
      </c:catAx>
      <c:valAx>
        <c:axId val="239302912"/>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39301376"/>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year'!$G$15</c:f>
              <c:numCache>
                <c:formatCode>General</c:formatCode>
                <c:ptCount val="1"/>
                <c:pt idx="0">
                  <c:v>7635.1471080767333</c:v>
                </c:pt>
              </c:numCache>
            </c:numRef>
          </c:val>
        </c:ser>
        <c:ser>
          <c:idx val="1"/>
          <c:order val="1"/>
          <c:tx>
            <c:strRef>
              <c:f>'MbM year v year'!$N$1</c:f>
              <c:strCache>
                <c:ptCount val="1"/>
                <c:pt idx="0">
                  <c:v>2013</c:v>
                </c:pt>
              </c:strCache>
            </c:strRef>
          </c:tx>
          <c:invertIfNegative val="0"/>
          <c:val>
            <c:numRef>
              <c:f>'MbM year v year'!$S$15</c:f>
              <c:numCache>
                <c:formatCode>General</c:formatCode>
                <c:ptCount val="1"/>
                <c:pt idx="0">
                  <c:v>7783.4057584092643</c:v>
                </c:pt>
              </c:numCache>
            </c:numRef>
          </c:val>
        </c:ser>
        <c:dLbls>
          <c:showLegendKey val="0"/>
          <c:showVal val="0"/>
          <c:showCatName val="0"/>
          <c:showSerName val="0"/>
          <c:showPercent val="0"/>
          <c:showBubbleSize val="0"/>
        </c:dLbls>
        <c:gapWidth val="150"/>
        <c:axId val="256031744"/>
        <c:axId val="256041728"/>
      </c:barChart>
      <c:catAx>
        <c:axId val="256031744"/>
        <c:scaling>
          <c:orientation val="minMax"/>
        </c:scaling>
        <c:delete val="1"/>
        <c:axPos val="b"/>
        <c:majorTickMark val="out"/>
        <c:minorTickMark val="none"/>
        <c:tickLblPos val="nextTo"/>
        <c:crossAx val="256041728"/>
        <c:crosses val="autoZero"/>
        <c:auto val="1"/>
        <c:lblAlgn val="ctr"/>
        <c:lblOffset val="100"/>
        <c:noMultiLvlLbl val="0"/>
      </c:catAx>
      <c:valAx>
        <c:axId val="256041728"/>
        <c:scaling>
          <c:orientation val="minMax"/>
          <c:min val="0"/>
        </c:scaling>
        <c:delete val="0"/>
        <c:axPos val="l"/>
        <c:numFmt formatCode="General" sourceLinked="1"/>
        <c:majorTickMark val="out"/>
        <c:minorTickMark val="none"/>
        <c:tickLblPos val="nextTo"/>
        <c:txPr>
          <a:bodyPr/>
          <a:lstStyle/>
          <a:p>
            <a:pPr>
              <a:defRPr b="1"/>
            </a:pPr>
            <a:endParaRPr lang="en-US"/>
          </a:p>
        </c:txPr>
        <c:crossAx val="256031744"/>
        <c:crosses val="autoZero"/>
        <c:crossBetween val="between"/>
        <c:majorUnit val="1000"/>
      </c:valAx>
    </c:plotArea>
    <c:legend>
      <c:legendPos val="b"/>
      <c:layout/>
      <c:overlay val="0"/>
    </c:legend>
    <c:plotVisOnly val="1"/>
    <c:dispBlanksAs val="gap"/>
    <c:showDLblsOverMax val="0"/>
  </c:chart>
  <c:spPr>
    <a:ln>
      <a:noFill/>
    </a:ln>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BSM </a:t>
            </a:r>
            <a:endParaRPr lang="en-GB" baseline="0"/>
          </a:p>
        </c:rich>
      </c:tx>
      <c:layout>
        <c:manualLayout>
          <c:xMode val="edge"/>
          <c:yMode val="edge"/>
          <c:x val="0.45717075516952083"/>
          <c:y val="1.2556053220528784E-2"/>
        </c:manualLayout>
      </c:layout>
      <c:overlay val="1"/>
    </c:title>
    <c:autoTitleDeleted val="0"/>
    <c:plotArea>
      <c:layout>
        <c:manualLayout>
          <c:layoutTarget val="inner"/>
          <c:xMode val="edge"/>
          <c:yMode val="edge"/>
          <c:x val="0.11834663524202332"/>
          <c:y val="0.11761891093210405"/>
          <c:w val="0.85671005410038026"/>
          <c:h val="0.6133582564947915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year'!$J$2:$J$13</c:f>
              <c:numCache>
                <c:formatCode>General</c:formatCode>
                <c:ptCount val="12"/>
                <c:pt idx="0">
                  <c:v>520.74988959879283</c:v>
                </c:pt>
                <c:pt idx="1">
                  <c:v>367.32356934261713</c:v>
                </c:pt>
                <c:pt idx="2">
                  <c:v>384.6255550788066</c:v>
                </c:pt>
                <c:pt idx="3">
                  <c:v>323.99321596567523</c:v>
                </c:pt>
                <c:pt idx="4">
                  <c:v>330.46534955081717</c:v>
                </c:pt>
                <c:pt idx="5">
                  <c:v>315.41400711593343</c:v>
                </c:pt>
                <c:pt idx="6">
                  <c:v>331.82460944671624</c:v>
                </c:pt>
                <c:pt idx="7">
                  <c:v>300.35111301456561</c:v>
                </c:pt>
                <c:pt idx="8">
                  <c:v>208.45391255720216</c:v>
                </c:pt>
                <c:pt idx="9">
                  <c:v>253.28200245170629</c:v>
                </c:pt>
                <c:pt idx="10">
                  <c:v>217.65809240515179</c:v>
                </c:pt>
                <c:pt idx="11">
                  <c:v>187.26451271865969</c:v>
                </c:pt>
              </c:numCache>
            </c:numRef>
          </c:val>
          <c:smooth val="0"/>
        </c:ser>
        <c:ser>
          <c:idx val="1"/>
          <c:order val="1"/>
          <c:marker>
            <c:symbol val="none"/>
          </c:marker>
          <c:val>
            <c:numRef>
              <c:f>'MbM year v year'!$V$2:$V$13</c:f>
              <c:numCache>
                <c:formatCode>General</c:formatCode>
                <c:ptCount val="12"/>
                <c:pt idx="0">
                  <c:v>346.31262213893518</c:v>
                </c:pt>
                <c:pt idx="1">
                  <c:v>294.36641121319934</c:v>
                </c:pt>
                <c:pt idx="2">
                  <c:v>343.30974063290324</c:v>
                </c:pt>
                <c:pt idx="3">
                  <c:v>296.61077828356855</c:v>
                </c:pt>
                <c:pt idx="4">
                  <c:v>209.91016604286133</c:v>
                </c:pt>
                <c:pt idx="5">
                  <c:v>207.35417182448944</c:v>
                </c:pt>
                <c:pt idx="6">
                  <c:v>281.54474459231909</c:v>
                </c:pt>
                <c:pt idx="7">
                  <c:v>204.65537738558473</c:v>
                </c:pt>
                <c:pt idx="8">
                  <c:v>230.7125997543277</c:v>
                </c:pt>
                <c:pt idx="9">
                  <c:v>252.17832388942148</c:v>
                </c:pt>
                <c:pt idx="10">
                  <c:v>236.19087523395027</c:v>
                </c:pt>
                <c:pt idx="11">
                  <c:v>215.3156744927083</c:v>
                </c:pt>
              </c:numCache>
            </c:numRef>
          </c:val>
          <c:smooth val="0"/>
        </c:ser>
        <c:dLbls>
          <c:showLegendKey val="0"/>
          <c:showVal val="0"/>
          <c:showCatName val="0"/>
          <c:showSerName val="0"/>
          <c:showPercent val="0"/>
          <c:showBubbleSize val="0"/>
        </c:dLbls>
        <c:marker val="1"/>
        <c:smooth val="0"/>
        <c:axId val="256324736"/>
        <c:axId val="256326272"/>
      </c:lineChart>
      <c:catAx>
        <c:axId val="256324736"/>
        <c:scaling>
          <c:orientation val="minMax"/>
        </c:scaling>
        <c:delete val="0"/>
        <c:axPos val="b"/>
        <c:numFmt formatCode="m/d/yyyy" sourceLinked="1"/>
        <c:majorTickMark val="out"/>
        <c:minorTickMark val="none"/>
        <c:tickLblPos val="nextTo"/>
        <c:txPr>
          <a:bodyPr/>
          <a:lstStyle/>
          <a:p>
            <a:pPr>
              <a:defRPr b="1"/>
            </a:pPr>
            <a:endParaRPr lang="en-US"/>
          </a:p>
        </c:txPr>
        <c:crossAx val="256326272"/>
        <c:crosses val="autoZero"/>
        <c:auto val="1"/>
        <c:lblAlgn val="ctr"/>
        <c:lblOffset val="100"/>
        <c:noMultiLvlLbl val="0"/>
      </c:catAx>
      <c:valAx>
        <c:axId val="256326272"/>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56324736"/>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year'!$J$15</c:f>
              <c:numCache>
                <c:formatCode>General</c:formatCode>
                <c:ptCount val="1"/>
                <c:pt idx="0">
                  <c:v>3741.4058292466448</c:v>
                </c:pt>
              </c:numCache>
            </c:numRef>
          </c:val>
        </c:ser>
        <c:ser>
          <c:idx val="1"/>
          <c:order val="1"/>
          <c:tx>
            <c:strRef>
              <c:f>'MbM year v year'!$N$1</c:f>
              <c:strCache>
                <c:ptCount val="1"/>
                <c:pt idx="0">
                  <c:v>2013</c:v>
                </c:pt>
              </c:strCache>
            </c:strRef>
          </c:tx>
          <c:invertIfNegative val="0"/>
          <c:val>
            <c:numRef>
              <c:f>'MbM year v year'!$V$15</c:f>
              <c:numCache>
                <c:formatCode>General</c:formatCode>
                <c:ptCount val="1"/>
                <c:pt idx="0">
                  <c:v>3118.4614854842689</c:v>
                </c:pt>
              </c:numCache>
            </c:numRef>
          </c:val>
        </c:ser>
        <c:dLbls>
          <c:showLegendKey val="0"/>
          <c:showVal val="0"/>
          <c:showCatName val="0"/>
          <c:showSerName val="0"/>
          <c:showPercent val="0"/>
          <c:showBubbleSize val="0"/>
        </c:dLbls>
        <c:gapWidth val="150"/>
        <c:axId val="256352256"/>
        <c:axId val="256353792"/>
      </c:barChart>
      <c:catAx>
        <c:axId val="256352256"/>
        <c:scaling>
          <c:orientation val="minMax"/>
        </c:scaling>
        <c:delete val="1"/>
        <c:axPos val="b"/>
        <c:majorTickMark val="out"/>
        <c:minorTickMark val="none"/>
        <c:tickLblPos val="nextTo"/>
        <c:crossAx val="256353792"/>
        <c:crosses val="autoZero"/>
        <c:auto val="1"/>
        <c:lblAlgn val="ctr"/>
        <c:lblOffset val="100"/>
        <c:noMultiLvlLbl val="0"/>
      </c:catAx>
      <c:valAx>
        <c:axId val="256353792"/>
        <c:scaling>
          <c:orientation val="minMax"/>
          <c:max val="4000"/>
          <c:min val="0"/>
        </c:scaling>
        <c:delete val="0"/>
        <c:axPos val="l"/>
        <c:numFmt formatCode="General" sourceLinked="1"/>
        <c:majorTickMark val="out"/>
        <c:minorTickMark val="none"/>
        <c:tickLblPos val="nextTo"/>
        <c:crossAx val="256352256"/>
        <c:crosses val="autoZero"/>
        <c:crossBetween val="between"/>
        <c:majorUnit val="500"/>
      </c:valAx>
    </c:plotArea>
    <c:legend>
      <c:legendPos val="b"/>
      <c:layout/>
      <c:overlay val="0"/>
    </c:legend>
    <c:plotVisOnly val="1"/>
    <c:dispBlanksAs val="gap"/>
    <c:showDLblsOverMax val="0"/>
  </c:chart>
  <c:spPr>
    <a:ln>
      <a:noFill/>
    </a:ln>
  </c:spPr>
  <c:txPr>
    <a:bodyPr/>
    <a:lstStyle/>
    <a:p>
      <a:pPr>
        <a:defRPr b="1"/>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Total GM </a:t>
            </a:r>
            <a:endParaRPr lang="en-GB" baseline="0"/>
          </a:p>
        </c:rich>
      </c:tx>
      <c:layout>
        <c:manualLayout>
          <c:xMode val="edge"/>
          <c:yMode val="edge"/>
          <c:x val="0.42225239722317487"/>
          <c:y val="1.2556053220528784E-2"/>
        </c:manualLayout>
      </c:layout>
      <c:overlay val="1"/>
    </c:title>
    <c:autoTitleDeleted val="0"/>
    <c:plotArea>
      <c:layout>
        <c:manualLayout>
          <c:layoutTarget val="inner"/>
          <c:xMode val="edge"/>
          <c:yMode val="edge"/>
          <c:x val="0.11834663524202332"/>
          <c:y val="0.11761891093210405"/>
          <c:w val="0.85671005410038026"/>
          <c:h val="0.6593971183033970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year'!$I$2:$I$13</c:f>
              <c:numCache>
                <c:formatCode>General</c:formatCode>
                <c:ptCount val="12"/>
                <c:pt idx="0">
                  <c:v>1057.5300311896135</c:v>
                </c:pt>
                <c:pt idx="1">
                  <c:v>765.5824411782686</c:v>
                </c:pt>
                <c:pt idx="2">
                  <c:v>843.65426909580822</c:v>
                </c:pt>
                <c:pt idx="3">
                  <c:v>550.24303319062847</c:v>
                </c:pt>
                <c:pt idx="4">
                  <c:v>422.62579833646919</c:v>
                </c:pt>
                <c:pt idx="5">
                  <c:v>487.30063059687814</c:v>
                </c:pt>
                <c:pt idx="6">
                  <c:v>512.91478050311423</c:v>
                </c:pt>
                <c:pt idx="7">
                  <c:v>532.71215027530991</c:v>
                </c:pt>
                <c:pt idx="8">
                  <c:v>662.52790608851842</c:v>
                </c:pt>
                <c:pt idx="9">
                  <c:v>677.64863133667086</c:v>
                </c:pt>
                <c:pt idx="10">
                  <c:v>589.90604440266418</c:v>
                </c:pt>
                <c:pt idx="11">
                  <c:v>448.62958504816629</c:v>
                </c:pt>
              </c:numCache>
            </c:numRef>
          </c:val>
          <c:smooth val="0"/>
        </c:ser>
        <c:ser>
          <c:idx val="1"/>
          <c:order val="1"/>
          <c:tx>
            <c:strRef>
              <c:f>'MbM year v year'!$N$1</c:f>
              <c:strCache>
                <c:ptCount val="1"/>
                <c:pt idx="0">
                  <c:v>2013</c:v>
                </c:pt>
              </c:strCache>
            </c:strRef>
          </c:tx>
          <c:marker>
            <c:symbol val="none"/>
          </c:marker>
          <c:val>
            <c:numRef>
              <c:f>'MbM year v year'!$U$2:$U$13</c:f>
              <c:numCache>
                <c:formatCode>General</c:formatCode>
                <c:ptCount val="12"/>
                <c:pt idx="0">
                  <c:v>1091.801095098228</c:v>
                </c:pt>
                <c:pt idx="1">
                  <c:v>881.23414186471712</c:v>
                </c:pt>
                <c:pt idx="2">
                  <c:v>940.61924320237199</c:v>
                </c:pt>
                <c:pt idx="3">
                  <c:v>635.78181413778202</c:v>
                </c:pt>
                <c:pt idx="4">
                  <c:v>898.04424445442385</c:v>
                </c:pt>
                <c:pt idx="5">
                  <c:v>485.38631507199653</c:v>
                </c:pt>
                <c:pt idx="6">
                  <c:v>470.55183414198103</c:v>
                </c:pt>
                <c:pt idx="7">
                  <c:v>593.80118255569062</c:v>
                </c:pt>
                <c:pt idx="8">
                  <c:v>505.76372759842445</c:v>
                </c:pt>
                <c:pt idx="9">
                  <c:v>596.62375306050762</c:v>
                </c:pt>
                <c:pt idx="10">
                  <c:v>388.32260706029115</c:v>
                </c:pt>
                <c:pt idx="11">
                  <c:v>607.75473643681494</c:v>
                </c:pt>
              </c:numCache>
            </c:numRef>
          </c:val>
          <c:smooth val="0"/>
        </c:ser>
        <c:dLbls>
          <c:showLegendKey val="0"/>
          <c:showVal val="0"/>
          <c:showCatName val="0"/>
          <c:showSerName val="0"/>
          <c:showPercent val="0"/>
          <c:showBubbleSize val="0"/>
        </c:dLbls>
        <c:marker val="1"/>
        <c:smooth val="0"/>
        <c:axId val="256370560"/>
        <c:axId val="256372096"/>
      </c:lineChart>
      <c:catAx>
        <c:axId val="256370560"/>
        <c:scaling>
          <c:orientation val="minMax"/>
        </c:scaling>
        <c:delete val="0"/>
        <c:axPos val="b"/>
        <c:numFmt formatCode="m/d/yyyy" sourceLinked="1"/>
        <c:majorTickMark val="out"/>
        <c:minorTickMark val="none"/>
        <c:tickLblPos val="nextTo"/>
        <c:txPr>
          <a:bodyPr/>
          <a:lstStyle/>
          <a:p>
            <a:pPr>
              <a:defRPr b="1"/>
            </a:pPr>
            <a:endParaRPr lang="en-US"/>
          </a:p>
        </c:txPr>
        <c:crossAx val="256372096"/>
        <c:crosses val="autoZero"/>
        <c:auto val="1"/>
        <c:lblAlgn val="ctr"/>
        <c:lblOffset val="100"/>
        <c:noMultiLvlLbl val="0"/>
      </c:catAx>
      <c:valAx>
        <c:axId val="256372096"/>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56370560"/>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year'!$G$15</c:f>
              <c:numCache>
                <c:formatCode>General</c:formatCode>
                <c:ptCount val="1"/>
                <c:pt idx="0">
                  <c:v>7635.1471080767333</c:v>
                </c:pt>
              </c:numCache>
            </c:numRef>
          </c:val>
        </c:ser>
        <c:ser>
          <c:idx val="1"/>
          <c:order val="1"/>
          <c:tx>
            <c:strRef>
              <c:f>'MbM year v year'!$N$1</c:f>
              <c:strCache>
                <c:ptCount val="1"/>
                <c:pt idx="0">
                  <c:v>2013</c:v>
                </c:pt>
              </c:strCache>
            </c:strRef>
          </c:tx>
          <c:invertIfNegative val="0"/>
          <c:val>
            <c:numRef>
              <c:f>'MbM year v year'!$S$15</c:f>
              <c:numCache>
                <c:formatCode>General</c:formatCode>
                <c:ptCount val="1"/>
                <c:pt idx="0">
                  <c:v>7783.4057584092643</c:v>
                </c:pt>
              </c:numCache>
            </c:numRef>
          </c:val>
        </c:ser>
        <c:dLbls>
          <c:showLegendKey val="0"/>
          <c:showVal val="0"/>
          <c:showCatName val="0"/>
          <c:showSerName val="0"/>
          <c:showPercent val="0"/>
          <c:showBubbleSize val="0"/>
        </c:dLbls>
        <c:gapWidth val="150"/>
        <c:axId val="256074496"/>
        <c:axId val="256076032"/>
      </c:barChart>
      <c:catAx>
        <c:axId val="256074496"/>
        <c:scaling>
          <c:orientation val="minMax"/>
        </c:scaling>
        <c:delete val="1"/>
        <c:axPos val="b"/>
        <c:majorTickMark val="out"/>
        <c:minorTickMark val="none"/>
        <c:tickLblPos val="nextTo"/>
        <c:crossAx val="256076032"/>
        <c:crosses val="autoZero"/>
        <c:auto val="1"/>
        <c:lblAlgn val="ctr"/>
        <c:lblOffset val="100"/>
        <c:noMultiLvlLbl val="0"/>
      </c:catAx>
      <c:valAx>
        <c:axId val="256076032"/>
        <c:scaling>
          <c:orientation val="minMax"/>
          <c:min val="0"/>
        </c:scaling>
        <c:delete val="0"/>
        <c:axPos val="l"/>
        <c:numFmt formatCode="General" sourceLinked="1"/>
        <c:majorTickMark val="out"/>
        <c:minorTickMark val="none"/>
        <c:tickLblPos val="nextTo"/>
        <c:txPr>
          <a:bodyPr/>
          <a:lstStyle/>
          <a:p>
            <a:pPr>
              <a:defRPr b="1"/>
            </a:pPr>
            <a:endParaRPr lang="en-US"/>
          </a:p>
        </c:txPr>
        <c:crossAx val="256074496"/>
        <c:crosses val="autoZero"/>
        <c:crossBetween val="between"/>
        <c:majorUnit val="1000"/>
      </c:valAx>
    </c:plotArea>
    <c:legend>
      <c:legendPos val="b"/>
      <c:layout/>
      <c:overlay val="0"/>
    </c:legend>
    <c:plotVisOnly val="1"/>
    <c:dispBlanksAs val="gap"/>
    <c:showDLblsOverMax val="0"/>
  </c:chart>
  <c:spPr>
    <a:ln>
      <a:noFill/>
    </a:ln>
  </c:sp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BSM </a:t>
            </a:r>
            <a:endParaRPr lang="en-GB" baseline="0"/>
          </a:p>
        </c:rich>
      </c:tx>
      <c:layout>
        <c:manualLayout>
          <c:xMode val="edge"/>
          <c:yMode val="edge"/>
          <c:x val="0.45717075516952083"/>
          <c:y val="1.2556053220528784E-2"/>
        </c:manualLayout>
      </c:layout>
      <c:overlay val="1"/>
    </c:title>
    <c:autoTitleDeleted val="0"/>
    <c:plotArea>
      <c:layout>
        <c:manualLayout>
          <c:layoutTarget val="inner"/>
          <c:xMode val="edge"/>
          <c:yMode val="edge"/>
          <c:x val="0.11834663524202332"/>
          <c:y val="0.11761891093210405"/>
          <c:w val="0.85671005410038026"/>
          <c:h val="0.6133582564947915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year'!$J$2:$J$13</c:f>
              <c:numCache>
                <c:formatCode>General</c:formatCode>
                <c:ptCount val="12"/>
                <c:pt idx="0">
                  <c:v>520.74988959879283</c:v>
                </c:pt>
                <c:pt idx="1">
                  <c:v>367.32356934261713</c:v>
                </c:pt>
                <c:pt idx="2">
                  <c:v>384.6255550788066</c:v>
                </c:pt>
                <c:pt idx="3">
                  <c:v>323.99321596567523</c:v>
                </c:pt>
                <c:pt idx="4">
                  <c:v>330.46534955081717</c:v>
                </c:pt>
                <c:pt idx="5">
                  <c:v>315.41400711593343</c:v>
                </c:pt>
                <c:pt idx="6">
                  <c:v>331.82460944671624</c:v>
                </c:pt>
                <c:pt idx="7">
                  <c:v>300.35111301456561</c:v>
                </c:pt>
                <c:pt idx="8">
                  <c:v>208.45391255720216</c:v>
                </c:pt>
                <c:pt idx="9">
                  <c:v>253.28200245170629</c:v>
                </c:pt>
                <c:pt idx="10">
                  <c:v>217.65809240515179</c:v>
                </c:pt>
                <c:pt idx="11">
                  <c:v>187.26451271865969</c:v>
                </c:pt>
              </c:numCache>
            </c:numRef>
          </c:val>
          <c:smooth val="0"/>
        </c:ser>
        <c:ser>
          <c:idx val="1"/>
          <c:order val="1"/>
          <c:tx>
            <c:v>2013</c:v>
          </c:tx>
          <c:marker>
            <c:symbol val="none"/>
          </c:marker>
          <c:val>
            <c:numRef>
              <c:f>'MbM year v year'!$V$2:$V$13</c:f>
              <c:numCache>
                <c:formatCode>General</c:formatCode>
                <c:ptCount val="12"/>
                <c:pt idx="0">
                  <c:v>346.31262213893518</c:v>
                </c:pt>
                <c:pt idx="1">
                  <c:v>294.36641121319934</c:v>
                </c:pt>
                <c:pt idx="2">
                  <c:v>343.30974063290324</c:v>
                </c:pt>
                <c:pt idx="3">
                  <c:v>296.61077828356855</c:v>
                </c:pt>
                <c:pt idx="4">
                  <c:v>209.91016604286133</c:v>
                </c:pt>
                <c:pt idx="5">
                  <c:v>207.35417182448944</c:v>
                </c:pt>
                <c:pt idx="6">
                  <c:v>281.54474459231909</c:v>
                </c:pt>
                <c:pt idx="7">
                  <c:v>204.65537738558473</c:v>
                </c:pt>
                <c:pt idx="8">
                  <c:v>230.7125997543277</c:v>
                </c:pt>
                <c:pt idx="9">
                  <c:v>252.17832388942148</c:v>
                </c:pt>
                <c:pt idx="10">
                  <c:v>236.19087523395027</c:v>
                </c:pt>
                <c:pt idx="11">
                  <c:v>215.3156744927083</c:v>
                </c:pt>
              </c:numCache>
            </c:numRef>
          </c:val>
          <c:smooth val="0"/>
        </c:ser>
        <c:dLbls>
          <c:showLegendKey val="0"/>
          <c:showVal val="0"/>
          <c:showCatName val="0"/>
          <c:showSerName val="0"/>
          <c:showPercent val="0"/>
          <c:showBubbleSize val="0"/>
        </c:dLbls>
        <c:marker val="1"/>
        <c:smooth val="0"/>
        <c:axId val="256100992"/>
        <c:axId val="256110976"/>
      </c:lineChart>
      <c:catAx>
        <c:axId val="256100992"/>
        <c:scaling>
          <c:orientation val="minMax"/>
        </c:scaling>
        <c:delete val="0"/>
        <c:axPos val="b"/>
        <c:numFmt formatCode="m/d/yyyy" sourceLinked="1"/>
        <c:majorTickMark val="out"/>
        <c:minorTickMark val="none"/>
        <c:tickLblPos val="nextTo"/>
        <c:txPr>
          <a:bodyPr/>
          <a:lstStyle/>
          <a:p>
            <a:pPr>
              <a:defRPr b="1"/>
            </a:pPr>
            <a:endParaRPr lang="en-US"/>
          </a:p>
        </c:txPr>
        <c:crossAx val="256110976"/>
        <c:crosses val="autoZero"/>
        <c:auto val="1"/>
        <c:lblAlgn val="ctr"/>
        <c:lblOffset val="100"/>
        <c:noMultiLvlLbl val="0"/>
      </c:catAx>
      <c:valAx>
        <c:axId val="256110976"/>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56100992"/>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year'!$J$15</c:f>
              <c:numCache>
                <c:formatCode>General</c:formatCode>
                <c:ptCount val="1"/>
                <c:pt idx="0">
                  <c:v>3741.4058292466448</c:v>
                </c:pt>
              </c:numCache>
            </c:numRef>
          </c:val>
        </c:ser>
        <c:ser>
          <c:idx val="1"/>
          <c:order val="1"/>
          <c:tx>
            <c:strRef>
              <c:f>'MbM year v year'!$N$1</c:f>
              <c:strCache>
                <c:ptCount val="1"/>
                <c:pt idx="0">
                  <c:v>2013</c:v>
                </c:pt>
              </c:strCache>
            </c:strRef>
          </c:tx>
          <c:invertIfNegative val="0"/>
          <c:val>
            <c:numRef>
              <c:f>'MbM year v year'!$V$15</c:f>
              <c:numCache>
                <c:formatCode>General</c:formatCode>
                <c:ptCount val="1"/>
                <c:pt idx="0">
                  <c:v>3118.4614854842689</c:v>
                </c:pt>
              </c:numCache>
            </c:numRef>
          </c:val>
        </c:ser>
        <c:dLbls>
          <c:showLegendKey val="0"/>
          <c:showVal val="0"/>
          <c:showCatName val="0"/>
          <c:showSerName val="0"/>
          <c:showPercent val="0"/>
          <c:showBubbleSize val="0"/>
        </c:dLbls>
        <c:gapWidth val="150"/>
        <c:axId val="256148992"/>
        <c:axId val="256150528"/>
      </c:barChart>
      <c:catAx>
        <c:axId val="256148992"/>
        <c:scaling>
          <c:orientation val="minMax"/>
        </c:scaling>
        <c:delete val="1"/>
        <c:axPos val="b"/>
        <c:majorTickMark val="out"/>
        <c:minorTickMark val="none"/>
        <c:tickLblPos val="nextTo"/>
        <c:crossAx val="256150528"/>
        <c:crosses val="autoZero"/>
        <c:auto val="1"/>
        <c:lblAlgn val="ctr"/>
        <c:lblOffset val="100"/>
        <c:noMultiLvlLbl val="0"/>
      </c:catAx>
      <c:valAx>
        <c:axId val="256150528"/>
        <c:scaling>
          <c:orientation val="minMax"/>
          <c:max val="4000"/>
          <c:min val="0"/>
        </c:scaling>
        <c:delete val="0"/>
        <c:axPos val="l"/>
        <c:numFmt formatCode="General" sourceLinked="1"/>
        <c:majorTickMark val="out"/>
        <c:minorTickMark val="none"/>
        <c:tickLblPos val="nextTo"/>
        <c:crossAx val="256148992"/>
        <c:crosses val="autoZero"/>
        <c:crossBetween val="between"/>
        <c:majorUnit val="500"/>
      </c:valAx>
    </c:plotArea>
    <c:legend>
      <c:legendPos val="b"/>
      <c:layout/>
      <c:overlay val="0"/>
    </c:legend>
    <c:plotVisOnly val="1"/>
    <c:dispBlanksAs val="gap"/>
    <c:showDLblsOverMax val="0"/>
  </c:chart>
  <c:spPr>
    <a:ln>
      <a:noFill/>
    </a:ln>
  </c:spPr>
  <c:txPr>
    <a:bodyPr/>
    <a:lstStyle/>
    <a:p>
      <a:pPr>
        <a:defRPr b="1"/>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Total GM </a:t>
            </a:r>
            <a:endParaRPr lang="en-GB" baseline="0"/>
          </a:p>
        </c:rich>
      </c:tx>
      <c:layout>
        <c:manualLayout>
          <c:xMode val="edge"/>
          <c:yMode val="edge"/>
          <c:x val="0.42225239722317487"/>
          <c:y val="1.2556053220528784E-2"/>
        </c:manualLayout>
      </c:layout>
      <c:overlay val="1"/>
    </c:title>
    <c:autoTitleDeleted val="0"/>
    <c:plotArea>
      <c:layout>
        <c:manualLayout>
          <c:layoutTarget val="inner"/>
          <c:xMode val="edge"/>
          <c:yMode val="edge"/>
          <c:x val="0.11834663524202332"/>
          <c:y val="0.11761891093210405"/>
          <c:w val="0.85671005410038026"/>
          <c:h val="0.6593971183033970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year'!$I$2:$I$13</c:f>
              <c:numCache>
                <c:formatCode>General</c:formatCode>
                <c:ptCount val="12"/>
                <c:pt idx="0">
                  <c:v>1057.5300311896135</c:v>
                </c:pt>
                <c:pt idx="1">
                  <c:v>765.5824411782686</c:v>
                </c:pt>
                <c:pt idx="2">
                  <c:v>843.65426909580822</c:v>
                </c:pt>
                <c:pt idx="3">
                  <c:v>550.24303319062847</c:v>
                </c:pt>
                <c:pt idx="4">
                  <c:v>422.62579833646919</c:v>
                </c:pt>
                <c:pt idx="5">
                  <c:v>487.30063059687814</c:v>
                </c:pt>
                <c:pt idx="6">
                  <c:v>512.91478050311423</c:v>
                </c:pt>
                <c:pt idx="7">
                  <c:v>532.71215027530991</c:v>
                </c:pt>
                <c:pt idx="8">
                  <c:v>662.52790608851842</c:v>
                </c:pt>
                <c:pt idx="9">
                  <c:v>677.64863133667086</c:v>
                </c:pt>
                <c:pt idx="10">
                  <c:v>589.90604440266418</c:v>
                </c:pt>
                <c:pt idx="11">
                  <c:v>448.62958504816629</c:v>
                </c:pt>
              </c:numCache>
            </c:numRef>
          </c:val>
          <c:smooth val="0"/>
        </c:ser>
        <c:ser>
          <c:idx val="1"/>
          <c:order val="1"/>
          <c:tx>
            <c:strRef>
              <c:f>'MbM year v year'!$N$1</c:f>
              <c:strCache>
                <c:ptCount val="1"/>
                <c:pt idx="0">
                  <c:v>2013</c:v>
                </c:pt>
              </c:strCache>
            </c:strRef>
          </c:tx>
          <c:marker>
            <c:symbol val="none"/>
          </c:marker>
          <c:val>
            <c:numRef>
              <c:f>'MbM year v year'!$U$2:$U$13</c:f>
              <c:numCache>
                <c:formatCode>General</c:formatCode>
                <c:ptCount val="12"/>
                <c:pt idx="0">
                  <c:v>1091.801095098228</c:v>
                </c:pt>
                <c:pt idx="1">
                  <c:v>881.23414186471712</c:v>
                </c:pt>
                <c:pt idx="2">
                  <c:v>940.61924320237199</c:v>
                </c:pt>
                <c:pt idx="3">
                  <c:v>635.78181413778202</c:v>
                </c:pt>
                <c:pt idx="4">
                  <c:v>898.04424445442385</c:v>
                </c:pt>
                <c:pt idx="5">
                  <c:v>485.38631507199653</c:v>
                </c:pt>
                <c:pt idx="6">
                  <c:v>470.55183414198103</c:v>
                </c:pt>
                <c:pt idx="7">
                  <c:v>593.80118255569062</c:v>
                </c:pt>
                <c:pt idx="8">
                  <c:v>505.76372759842445</c:v>
                </c:pt>
                <c:pt idx="9">
                  <c:v>596.62375306050762</c:v>
                </c:pt>
                <c:pt idx="10">
                  <c:v>388.32260706029115</c:v>
                </c:pt>
                <c:pt idx="11">
                  <c:v>607.75473643681494</c:v>
                </c:pt>
              </c:numCache>
            </c:numRef>
          </c:val>
          <c:smooth val="0"/>
        </c:ser>
        <c:dLbls>
          <c:showLegendKey val="0"/>
          <c:showVal val="0"/>
          <c:showCatName val="0"/>
          <c:showSerName val="0"/>
          <c:showPercent val="0"/>
          <c:showBubbleSize val="0"/>
        </c:dLbls>
        <c:marker val="1"/>
        <c:smooth val="0"/>
        <c:axId val="238739840"/>
        <c:axId val="238741376"/>
      </c:lineChart>
      <c:catAx>
        <c:axId val="238739840"/>
        <c:scaling>
          <c:orientation val="minMax"/>
        </c:scaling>
        <c:delete val="0"/>
        <c:axPos val="b"/>
        <c:numFmt formatCode="m/d/yyyy" sourceLinked="1"/>
        <c:majorTickMark val="out"/>
        <c:minorTickMark val="none"/>
        <c:tickLblPos val="nextTo"/>
        <c:txPr>
          <a:bodyPr/>
          <a:lstStyle/>
          <a:p>
            <a:pPr>
              <a:defRPr b="1"/>
            </a:pPr>
            <a:endParaRPr lang="en-US"/>
          </a:p>
        </c:txPr>
        <c:crossAx val="238741376"/>
        <c:crosses val="autoZero"/>
        <c:auto val="1"/>
        <c:lblAlgn val="ctr"/>
        <c:lblOffset val="100"/>
        <c:noMultiLvlLbl val="0"/>
      </c:catAx>
      <c:valAx>
        <c:axId val="238741376"/>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38739840"/>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year'!$G$15</c:f>
              <c:numCache>
                <c:formatCode>General</c:formatCode>
                <c:ptCount val="1"/>
                <c:pt idx="0">
                  <c:v>7635.1471080767333</c:v>
                </c:pt>
              </c:numCache>
            </c:numRef>
          </c:val>
        </c:ser>
        <c:ser>
          <c:idx val="1"/>
          <c:order val="1"/>
          <c:tx>
            <c:strRef>
              <c:f>'MbM year v year'!$N$1</c:f>
              <c:strCache>
                <c:ptCount val="1"/>
                <c:pt idx="0">
                  <c:v>2013</c:v>
                </c:pt>
              </c:strCache>
            </c:strRef>
          </c:tx>
          <c:invertIfNegative val="0"/>
          <c:val>
            <c:numRef>
              <c:f>'MbM year v year'!$S$15</c:f>
              <c:numCache>
                <c:formatCode>General</c:formatCode>
                <c:ptCount val="1"/>
                <c:pt idx="0">
                  <c:v>7783.4057584092643</c:v>
                </c:pt>
              </c:numCache>
            </c:numRef>
          </c:val>
        </c:ser>
        <c:dLbls>
          <c:showLegendKey val="0"/>
          <c:showVal val="0"/>
          <c:showCatName val="0"/>
          <c:showSerName val="0"/>
          <c:showPercent val="0"/>
          <c:showBubbleSize val="0"/>
        </c:dLbls>
        <c:gapWidth val="150"/>
        <c:axId val="238750720"/>
        <c:axId val="238764800"/>
      </c:barChart>
      <c:catAx>
        <c:axId val="238750720"/>
        <c:scaling>
          <c:orientation val="minMax"/>
        </c:scaling>
        <c:delete val="1"/>
        <c:axPos val="b"/>
        <c:majorTickMark val="out"/>
        <c:minorTickMark val="none"/>
        <c:tickLblPos val="nextTo"/>
        <c:crossAx val="238764800"/>
        <c:crosses val="autoZero"/>
        <c:auto val="1"/>
        <c:lblAlgn val="ctr"/>
        <c:lblOffset val="100"/>
        <c:noMultiLvlLbl val="0"/>
      </c:catAx>
      <c:valAx>
        <c:axId val="238764800"/>
        <c:scaling>
          <c:orientation val="minMax"/>
          <c:min val="0"/>
        </c:scaling>
        <c:delete val="0"/>
        <c:axPos val="l"/>
        <c:numFmt formatCode="General" sourceLinked="1"/>
        <c:majorTickMark val="out"/>
        <c:minorTickMark val="none"/>
        <c:tickLblPos val="nextTo"/>
        <c:txPr>
          <a:bodyPr/>
          <a:lstStyle/>
          <a:p>
            <a:pPr>
              <a:defRPr b="1"/>
            </a:pPr>
            <a:endParaRPr lang="en-US"/>
          </a:p>
        </c:txPr>
        <c:crossAx val="238750720"/>
        <c:crosses val="autoZero"/>
        <c:crossBetween val="between"/>
        <c:majorUnit val="1000"/>
      </c:valAx>
    </c:plotArea>
    <c:legend>
      <c:legendPos val="b"/>
      <c:layout/>
      <c:overlay val="0"/>
    </c:legend>
    <c:plotVisOnly val="1"/>
    <c:dispBlanksAs val="gap"/>
    <c:showDLblsOverMax val="0"/>
  </c:chart>
  <c:spPr>
    <a:ln>
      <a:noFill/>
    </a:ln>
  </c:sp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BSM </a:t>
            </a:r>
            <a:endParaRPr lang="en-GB" baseline="0"/>
          </a:p>
        </c:rich>
      </c:tx>
      <c:layout>
        <c:manualLayout>
          <c:xMode val="edge"/>
          <c:yMode val="edge"/>
          <c:x val="0.45717075516952083"/>
          <c:y val="1.2556053220528784E-2"/>
        </c:manualLayout>
      </c:layout>
      <c:overlay val="1"/>
    </c:title>
    <c:autoTitleDeleted val="0"/>
    <c:plotArea>
      <c:layout>
        <c:manualLayout>
          <c:layoutTarget val="inner"/>
          <c:xMode val="edge"/>
          <c:yMode val="edge"/>
          <c:x val="0.11834663524202332"/>
          <c:y val="0.11761891093210405"/>
          <c:w val="0.85671005410038026"/>
          <c:h val="0.6133582564947915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year'!$J$2:$J$13</c:f>
              <c:numCache>
                <c:formatCode>General</c:formatCode>
                <c:ptCount val="12"/>
                <c:pt idx="0">
                  <c:v>520.74988959879283</c:v>
                </c:pt>
                <c:pt idx="1">
                  <c:v>367.32356934261713</c:v>
                </c:pt>
                <c:pt idx="2">
                  <c:v>384.6255550788066</c:v>
                </c:pt>
                <c:pt idx="3">
                  <c:v>323.99321596567523</c:v>
                </c:pt>
                <c:pt idx="4">
                  <c:v>330.46534955081717</c:v>
                </c:pt>
                <c:pt idx="5">
                  <c:v>315.41400711593343</c:v>
                </c:pt>
                <c:pt idx="6">
                  <c:v>331.82460944671624</c:v>
                </c:pt>
                <c:pt idx="7">
                  <c:v>300.35111301456561</c:v>
                </c:pt>
                <c:pt idx="8">
                  <c:v>208.45391255720216</c:v>
                </c:pt>
                <c:pt idx="9">
                  <c:v>253.28200245170629</c:v>
                </c:pt>
                <c:pt idx="10">
                  <c:v>217.65809240515179</c:v>
                </c:pt>
                <c:pt idx="11">
                  <c:v>187.26451271865969</c:v>
                </c:pt>
              </c:numCache>
            </c:numRef>
          </c:val>
          <c:smooth val="0"/>
        </c:ser>
        <c:ser>
          <c:idx val="1"/>
          <c:order val="1"/>
          <c:marker>
            <c:symbol val="none"/>
          </c:marker>
          <c:val>
            <c:numRef>
              <c:f>'MbM year v year'!$V$2:$V$13</c:f>
              <c:numCache>
                <c:formatCode>General</c:formatCode>
                <c:ptCount val="12"/>
                <c:pt idx="0">
                  <c:v>346.31262213893518</c:v>
                </c:pt>
                <c:pt idx="1">
                  <c:v>294.36641121319934</c:v>
                </c:pt>
                <c:pt idx="2">
                  <c:v>343.30974063290324</c:v>
                </c:pt>
                <c:pt idx="3">
                  <c:v>296.61077828356855</c:v>
                </c:pt>
                <c:pt idx="4">
                  <c:v>209.91016604286133</c:v>
                </c:pt>
                <c:pt idx="5">
                  <c:v>207.35417182448944</c:v>
                </c:pt>
                <c:pt idx="6">
                  <c:v>281.54474459231909</c:v>
                </c:pt>
                <c:pt idx="7">
                  <c:v>204.65537738558473</c:v>
                </c:pt>
                <c:pt idx="8">
                  <c:v>230.7125997543277</c:v>
                </c:pt>
                <c:pt idx="9">
                  <c:v>252.17832388942148</c:v>
                </c:pt>
                <c:pt idx="10">
                  <c:v>236.19087523395027</c:v>
                </c:pt>
                <c:pt idx="11">
                  <c:v>215.3156744927083</c:v>
                </c:pt>
              </c:numCache>
            </c:numRef>
          </c:val>
          <c:smooth val="0"/>
        </c:ser>
        <c:dLbls>
          <c:showLegendKey val="0"/>
          <c:showVal val="0"/>
          <c:showCatName val="0"/>
          <c:showSerName val="0"/>
          <c:showPercent val="0"/>
          <c:showBubbleSize val="0"/>
        </c:dLbls>
        <c:marker val="1"/>
        <c:smooth val="0"/>
        <c:axId val="238802048"/>
        <c:axId val="238803584"/>
      </c:lineChart>
      <c:catAx>
        <c:axId val="238802048"/>
        <c:scaling>
          <c:orientation val="minMax"/>
        </c:scaling>
        <c:delete val="0"/>
        <c:axPos val="b"/>
        <c:numFmt formatCode="m/d/yyyy" sourceLinked="1"/>
        <c:majorTickMark val="out"/>
        <c:minorTickMark val="none"/>
        <c:tickLblPos val="nextTo"/>
        <c:txPr>
          <a:bodyPr/>
          <a:lstStyle/>
          <a:p>
            <a:pPr>
              <a:defRPr b="1"/>
            </a:pPr>
            <a:endParaRPr lang="en-US"/>
          </a:p>
        </c:txPr>
        <c:crossAx val="238803584"/>
        <c:crosses val="autoZero"/>
        <c:auto val="1"/>
        <c:lblAlgn val="ctr"/>
        <c:lblOffset val="100"/>
        <c:noMultiLvlLbl val="0"/>
      </c:catAx>
      <c:valAx>
        <c:axId val="238803584"/>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38802048"/>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year'!$G$15</c:f>
              <c:numCache>
                <c:formatCode>General</c:formatCode>
                <c:ptCount val="1"/>
                <c:pt idx="0">
                  <c:v>7635.1471080767333</c:v>
                </c:pt>
              </c:numCache>
            </c:numRef>
          </c:val>
        </c:ser>
        <c:ser>
          <c:idx val="1"/>
          <c:order val="1"/>
          <c:tx>
            <c:strRef>
              <c:f>'MbM year v year'!$N$1</c:f>
              <c:strCache>
                <c:ptCount val="1"/>
                <c:pt idx="0">
                  <c:v>2013</c:v>
                </c:pt>
              </c:strCache>
            </c:strRef>
          </c:tx>
          <c:invertIfNegative val="0"/>
          <c:val>
            <c:numRef>
              <c:f>'MbM year v year'!$S$15</c:f>
              <c:numCache>
                <c:formatCode>General</c:formatCode>
                <c:ptCount val="1"/>
                <c:pt idx="0">
                  <c:v>7783.4057584092643</c:v>
                </c:pt>
              </c:numCache>
            </c:numRef>
          </c:val>
        </c:ser>
        <c:dLbls>
          <c:showLegendKey val="0"/>
          <c:showVal val="0"/>
          <c:showCatName val="0"/>
          <c:showSerName val="0"/>
          <c:showPercent val="0"/>
          <c:showBubbleSize val="0"/>
        </c:dLbls>
        <c:gapWidth val="150"/>
        <c:axId val="239336832"/>
        <c:axId val="252904576"/>
      </c:barChart>
      <c:catAx>
        <c:axId val="239336832"/>
        <c:scaling>
          <c:orientation val="minMax"/>
        </c:scaling>
        <c:delete val="1"/>
        <c:axPos val="b"/>
        <c:majorTickMark val="out"/>
        <c:minorTickMark val="none"/>
        <c:tickLblPos val="nextTo"/>
        <c:crossAx val="252904576"/>
        <c:crosses val="autoZero"/>
        <c:auto val="1"/>
        <c:lblAlgn val="ctr"/>
        <c:lblOffset val="100"/>
        <c:noMultiLvlLbl val="0"/>
      </c:catAx>
      <c:valAx>
        <c:axId val="252904576"/>
        <c:scaling>
          <c:orientation val="minMax"/>
          <c:min val="0"/>
        </c:scaling>
        <c:delete val="0"/>
        <c:axPos val="l"/>
        <c:numFmt formatCode="General" sourceLinked="1"/>
        <c:majorTickMark val="out"/>
        <c:minorTickMark val="none"/>
        <c:tickLblPos val="nextTo"/>
        <c:txPr>
          <a:bodyPr/>
          <a:lstStyle/>
          <a:p>
            <a:pPr>
              <a:defRPr b="1"/>
            </a:pPr>
            <a:endParaRPr lang="en-US"/>
          </a:p>
        </c:txPr>
        <c:crossAx val="239336832"/>
        <c:crosses val="autoZero"/>
        <c:crossBetween val="between"/>
        <c:majorUnit val="1000"/>
      </c:valAx>
    </c:plotArea>
    <c:legend>
      <c:legendPos val="b"/>
      <c:layout/>
      <c:overlay val="0"/>
    </c:legend>
    <c:plotVisOnly val="1"/>
    <c:dispBlanksAs val="gap"/>
    <c:showDLblsOverMax val="0"/>
  </c:chart>
  <c:spPr>
    <a:ln>
      <a:noFill/>
    </a:ln>
  </c:sp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year'!$J$15</c:f>
              <c:numCache>
                <c:formatCode>General</c:formatCode>
                <c:ptCount val="1"/>
                <c:pt idx="0">
                  <c:v>3741.4058292466448</c:v>
                </c:pt>
              </c:numCache>
            </c:numRef>
          </c:val>
        </c:ser>
        <c:ser>
          <c:idx val="1"/>
          <c:order val="1"/>
          <c:tx>
            <c:strRef>
              <c:f>'MbM year v year'!$N$1</c:f>
              <c:strCache>
                <c:ptCount val="1"/>
                <c:pt idx="0">
                  <c:v>2013</c:v>
                </c:pt>
              </c:strCache>
            </c:strRef>
          </c:tx>
          <c:invertIfNegative val="0"/>
          <c:val>
            <c:numRef>
              <c:f>'MbM year v year'!$V$15</c:f>
              <c:numCache>
                <c:formatCode>General</c:formatCode>
                <c:ptCount val="1"/>
                <c:pt idx="0">
                  <c:v>3118.4614854842689</c:v>
                </c:pt>
              </c:numCache>
            </c:numRef>
          </c:val>
        </c:ser>
        <c:dLbls>
          <c:showLegendKey val="0"/>
          <c:showVal val="0"/>
          <c:showCatName val="0"/>
          <c:showSerName val="0"/>
          <c:showPercent val="0"/>
          <c:showBubbleSize val="0"/>
        </c:dLbls>
        <c:gapWidth val="150"/>
        <c:axId val="238891008"/>
        <c:axId val="238892544"/>
      </c:barChart>
      <c:catAx>
        <c:axId val="238891008"/>
        <c:scaling>
          <c:orientation val="minMax"/>
        </c:scaling>
        <c:delete val="1"/>
        <c:axPos val="b"/>
        <c:majorTickMark val="out"/>
        <c:minorTickMark val="none"/>
        <c:tickLblPos val="nextTo"/>
        <c:crossAx val="238892544"/>
        <c:crosses val="autoZero"/>
        <c:auto val="1"/>
        <c:lblAlgn val="ctr"/>
        <c:lblOffset val="100"/>
        <c:noMultiLvlLbl val="0"/>
      </c:catAx>
      <c:valAx>
        <c:axId val="238892544"/>
        <c:scaling>
          <c:orientation val="minMax"/>
          <c:max val="4000"/>
          <c:min val="0"/>
        </c:scaling>
        <c:delete val="0"/>
        <c:axPos val="l"/>
        <c:numFmt formatCode="General" sourceLinked="1"/>
        <c:majorTickMark val="out"/>
        <c:minorTickMark val="none"/>
        <c:tickLblPos val="nextTo"/>
        <c:crossAx val="238891008"/>
        <c:crosses val="autoZero"/>
        <c:crossBetween val="between"/>
        <c:majorUnit val="500"/>
      </c:valAx>
    </c:plotArea>
    <c:legend>
      <c:legendPos val="b"/>
      <c:layout/>
      <c:overlay val="0"/>
    </c:legend>
    <c:plotVisOnly val="1"/>
    <c:dispBlanksAs val="gap"/>
    <c:showDLblsOverMax val="0"/>
  </c:chart>
  <c:spPr>
    <a:ln>
      <a:noFill/>
    </a:ln>
  </c:spPr>
  <c:txPr>
    <a:bodyPr/>
    <a:lstStyle/>
    <a:p>
      <a:pPr>
        <a:defRPr b="1"/>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Total GM </a:t>
            </a:r>
            <a:endParaRPr lang="en-GB" baseline="0"/>
          </a:p>
        </c:rich>
      </c:tx>
      <c:layout>
        <c:manualLayout>
          <c:xMode val="edge"/>
          <c:yMode val="edge"/>
          <c:x val="0.42225239722317487"/>
          <c:y val="1.2556053220528784E-2"/>
        </c:manualLayout>
      </c:layout>
      <c:overlay val="1"/>
    </c:title>
    <c:autoTitleDeleted val="0"/>
    <c:plotArea>
      <c:layout>
        <c:manualLayout>
          <c:layoutTarget val="inner"/>
          <c:xMode val="edge"/>
          <c:yMode val="edge"/>
          <c:x val="0.11834663524202332"/>
          <c:y val="0.11761891093210405"/>
          <c:w val="0.85671005410038026"/>
          <c:h val="0.6593971183033970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year'!$I$2:$I$13</c:f>
              <c:numCache>
                <c:formatCode>General</c:formatCode>
                <c:ptCount val="12"/>
                <c:pt idx="0">
                  <c:v>1057.5300311896135</c:v>
                </c:pt>
                <c:pt idx="1">
                  <c:v>765.5824411782686</c:v>
                </c:pt>
                <c:pt idx="2">
                  <c:v>843.65426909580822</c:v>
                </c:pt>
                <c:pt idx="3">
                  <c:v>550.24303319062847</c:v>
                </c:pt>
                <c:pt idx="4">
                  <c:v>422.62579833646919</c:v>
                </c:pt>
                <c:pt idx="5">
                  <c:v>487.30063059687814</c:v>
                </c:pt>
                <c:pt idx="6">
                  <c:v>512.91478050311423</c:v>
                </c:pt>
                <c:pt idx="7">
                  <c:v>532.71215027530991</c:v>
                </c:pt>
                <c:pt idx="8">
                  <c:v>662.52790608851842</c:v>
                </c:pt>
                <c:pt idx="9">
                  <c:v>677.64863133667086</c:v>
                </c:pt>
                <c:pt idx="10">
                  <c:v>589.90604440266418</c:v>
                </c:pt>
                <c:pt idx="11">
                  <c:v>448.62958504816629</c:v>
                </c:pt>
              </c:numCache>
            </c:numRef>
          </c:val>
          <c:smooth val="0"/>
        </c:ser>
        <c:ser>
          <c:idx val="1"/>
          <c:order val="1"/>
          <c:tx>
            <c:strRef>
              <c:f>'MbM year v year'!$N$1</c:f>
              <c:strCache>
                <c:ptCount val="1"/>
                <c:pt idx="0">
                  <c:v>2013</c:v>
                </c:pt>
              </c:strCache>
            </c:strRef>
          </c:tx>
          <c:marker>
            <c:symbol val="none"/>
          </c:marker>
          <c:val>
            <c:numRef>
              <c:f>'MbM year v year'!$U$2:$U$13</c:f>
              <c:numCache>
                <c:formatCode>General</c:formatCode>
                <c:ptCount val="12"/>
                <c:pt idx="0">
                  <c:v>1091.801095098228</c:v>
                </c:pt>
                <c:pt idx="1">
                  <c:v>881.23414186471712</c:v>
                </c:pt>
                <c:pt idx="2">
                  <c:v>940.61924320237199</c:v>
                </c:pt>
                <c:pt idx="3">
                  <c:v>635.78181413778202</c:v>
                </c:pt>
                <c:pt idx="4">
                  <c:v>898.04424445442385</c:v>
                </c:pt>
                <c:pt idx="5">
                  <c:v>485.38631507199653</c:v>
                </c:pt>
                <c:pt idx="6">
                  <c:v>470.55183414198103</c:v>
                </c:pt>
                <c:pt idx="7">
                  <c:v>593.80118255569062</c:v>
                </c:pt>
                <c:pt idx="8">
                  <c:v>505.76372759842445</c:v>
                </c:pt>
                <c:pt idx="9">
                  <c:v>596.62375306050762</c:v>
                </c:pt>
                <c:pt idx="10">
                  <c:v>388.32260706029115</c:v>
                </c:pt>
                <c:pt idx="11">
                  <c:v>607.75473643681494</c:v>
                </c:pt>
              </c:numCache>
            </c:numRef>
          </c:val>
          <c:smooth val="0"/>
        </c:ser>
        <c:dLbls>
          <c:showLegendKey val="0"/>
          <c:showVal val="0"/>
          <c:showCatName val="0"/>
          <c:showSerName val="0"/>
          <c:showPercent val="0"/>
          <c:showBubbleSize val="0"/>
        </c:dLbls>
        <c:marker val="1"/>
        <c:smooth val="0"/>
        <c:axId val="238909312"/>
        <c:axId val="238910848"/>
      </c:lineChart>
      <c:catAx>
        <c:axId val="238909312"/>
        <c:scaling>
          <c:orientation val="minMax"/>
        </c:scaling>
        <c:delete val="0"/>
        <c:axPos val="b"/>
        <c:numFmt formatCode="m/d/yyyy" sourceLinked="1"/>
        <c:majorTickMark val="out"/>
        <c:minorTickMark val="none"/>
        <c:tickLblPos val="nextTo"/>
        <c:txPr>
          <a:bodyPr/>
          <a:lstStyle/>
          <a:p>
            <a:pPr>
              <a:defRPr b="1"/>
            </a:pPr>
            <a:endParaRPr lang="en-US"/>
          </a:p>
        </c:txPr>
        <c:crossAx val="238910848"/>
        <c:crosses val="autoZero"/>
        <c:auto val="1"/>
        <c:lblAlgn val="ctr"/>
        <c:lblOffset val="100"/>
        <c:noMultiLvlLbl val="0"/>
      </c:catAx>
      <c:valAx>
        <c:axId val="238910848"/>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38909312"/>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year'!$G$15</c:f>
              <c:numCache>
                <c:formatCode>General</c:formatCode>
                <c:ptCount val="1"/>
                <c:pt idx="0">
                  <c:v>7635.1471080767333</c:v>
                </c:pt>
              </c:numCache>
            </c:numRef>
          </c:val>
        </c:ser>
        <c:ser>
          <c:idx val="1"/>
          <c:order val="1"/>
          <c:tx>
            <c:strRef>
              <c:f>'MbM year v year'!$N$1</c:f>
              <c:strCache>
                <c:ptCount val="1"/>
                <c:pt idx="0">
                  <c:v>2013</c:v>
                </c:pt>
              </c:strCache>
            </c:strRef>
          </c:tx>
          <c:invertIfNegative val="0"/>
          <c:val>
            <c:numRef>
              <c:f>'MbM year v year'!$S$15</c:f>
              <c:numCache>
                <c:formatCode>General</c:formatCode>
                <c:ptCount val="1"/>
                <c:pt idx="0">
                  <c:v>7783.4057584092643</c:v>
                </c:pt>
              </c:numCache>
            </c:numRef>
          </c:val>
        </c:ser>
        <c:dLbls>
          <c:showLegendKey val="0"/>
          <c:showVal val="0"/>
          <c:showCatName val="0"/>
          <c:showSerName val="0"/>
          <c:showPercent val="0"/>
          <c:showBubbleSize val="0"/>
        </c:dLbls>
        <c:gapWidth val="150"/>
        <c:axId val="256197376"/>
        <c:axId val="256198912"/>
      </c:barChart>
      <c:catAx>
        <c:axId val="256197376"/>
        <c:scaling>
          <c:orientation val="minMax"/>
        </c:scaling>
        <c:delete val="1"/>
        <c:axPos val="b"/>
        <c:majorTickMark val="out"/>
        <c:minorTickMark val="none"/>
        <c:tickLblPos val="nextTo"/>
        <c:crossAx val="256198912"/>
        <c:crosses val="autoZero"/>
        <c:auto val="1"/>
        <c:lblAlgn val="ctr"/>
        <c:lblOffset val="100"/>
        <c:noMultiLvlLbl val="0"/>
      </c:catAx>
      <c:valAx>
        <c:axId val="256198912"/>
        <c:scaling>
          <c:orientation val="minMax"/>
          <c:min val="0"/>
        </c:scaling>
        <c:delete val="0"/>
        <c:axPos val="l"/>
        <c:numFmt formatCode="General" sourceLinked="1"/>
        <c:majorTickMark val="out"/>
        <c:minorTickMark val="none"/>
        <c:tickLblPos val="nextTo"/>
        <c:txPr>
          <a:bodyPr/>
          <a:lstStyle/>
          <a:p>
            <a:pPr>
              <a:defRPr b="1"/>
            </a:pPr>
            <a:endParaRPr lang="en-US"/>
          </a:p>
        </c:txPr>
        <c:crossAx val="256197376"/>
        <c:crosses val="autoZero"/>
        <c:crossBetween val="between"/>
        <c:majorUnit val="1000"/>
      </c:valAx>
    </c:plotArea>
    <c:legend>
      <c:legendPos val="b"/>
      <c:layout/>
      <c:overlay val="0"/>
    </c:legend>
    <c:plotVisOnly val="1"/>
    <c:dispBlanksAs val="gap"/>
    <c:showDLblsOverMax val="0"/>
  </c:chart>
  <c:spPr>
    <a:ln>
      <a:noFill/>
    </a:ln>
  </c:sp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BSM </a:t>
            </a:r>
            <a:endParaRPr lang="en-GB" baseline="0"/>
          </a:p>
        </c:rich>
      </c:tx>
      <c:layout>
        <c:manualLayout>
          <c:xMode val="edge"/>
          <c:yMode val="edge"/>
          <c:x val="0.45717075516952083"/>
          <c:y val="1.2556053220528784E-2"/>
        </c:manualLayout>
      </c:layout>
      <c:overlay val="1"/>
    </c:title>
    <c:autoTitleDeleted val="0"/>
    <c:plotArea>
      <c:layout>
        <c:manualLayout>
          <c:layoutTarget val="inner"/>
          <c:xMode val="edge"/>
          <c:yMode val="edge"/>
          <c:x val="0.11834663524202332"/>
          <c:y val="0.11761891093210405"/>
          <c:w val="0.85671005410038026"/>
          <c:h val="0.6133582564947915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year'!$J$2:$J$13</c:f>
              <c:numCache>
                <c:formatCode>General</c:formatCode>
                <c:ptCount val="12"/>
                <c:pt idx="0">
                  <c:v>520.74988959879283</c:v>
                </c:pt>
                <c:pt idx="1">
                  <c:v>367.32356934261713</c:v>
                </c:pt>
                <c:pt idx="2">
                  <c:v>384.6255550788066</c:v>
                </c:pt>
                <c:pt idx="3">
                  <c:v>323.99321596567523</c:v>
                </c:pt>
                <c:pt idx="4">
                  <c:v>330.46534955081717</c:v>
                </c:pt>
                <c:pt idx="5">
                  <c:v>315.41400711593343</c:v>
                </c:pt>
                <c:pt idx="6">
                  <c:v>331.82460944671624</c:v>
                </c:pt>
                <c:pt idx="7">
                  <c:v>300.35111301456561</c:v>
                </c:pt>
                <c:pt idx="8">
                  <c:v>208.45391255720216</c:v>
                </c:pt>
                <c:pt idx="9">
                  <c:v>253.28200245170629</c:v>
                </c:pt>
                <c:pt idx="10">
                  <c:v>217.65809240515179</c:v>
                </c:pt>
                <c:pt idx="11">
                  <c:v>187.26451271865969</c:v>
                </c:pt>
              </c:numCache>
            </c:numRef>
          </c:val>
          <c:smooth val="0"/>
        </c:ser>
        <c:ser>
          <c:idx val="1"/>
          <c:order val="1"/>
          <c:tx>
            <c:v>2013</c:v>
          </c:tx>
          <c:marker>
            <c:symbol val="none"/>
          </c:marker>
          <c:val>
            <c:numRef>
              <c:f>'MbM year v year'!$V$2:$V$13</c:f>
              <c:numCache>
                <c:formatCode>General</c:formatCode>
                <c:ptCount val="12"/>
                <c:pt idx="0">
                  <c:v>346.31262213893518</c:v>
                </c:pt>
                <c:pt idx="1">
                  <c:v>294.36641121319934</c:v>
                </c:pt>
                <c:pt idx="2">
                  <c:v>343.30974063290324</c:v>
                </c:pt>
                <c:pt idx="3">
                  <c:v>296.61077828356855</c:v>
                </c:pt>
                <c:pt idx="4">
                  <c:v>209.91016604286133</c:v>
                </c:pt>
                <c:pt idx="5">
                  <c:v>207.35417182448944</c:v>
                </c:pt>
                <c:pt idx="6">
                  <c:v>281.54474459231909</c:v>
                </c:pt>
                <c:pt idx="7">
                  <c:v>204.65537738558473</c:v>
                </c:pt>
                <c:pt idx="8">
                  <c:v>230.7125997543277</c:v>
                </c:pt>
                <c:pt idx="9">
                  <c:v>252.17832388942148</c:v>
                </c:pt>
                <c:pt idx="10">
                  <c:v>236.19087523395027</c:v>
                </c:pt>
                <c:pt idx="11">
                  <c:v>215.3156744927083</c:v>
                </c:pt>
              </c:numCache>
            </c:numRef>
          </c:val>
          <c:smooth val="0"/>
        </c:ser>
        <c:dLbls>
          <c:showLegendKey val="0"/>
          <c:showVal val="0"/>
          <c:showCatName val="0"/>
          <c:showSerName val="0"/>
          <c:showPercent val="0"/>
          <c:showBubbleSize val="0"/>
        </c:dLbls>
        <c:marker val="1"/>
        <c:smooth val="0"/>
        <c:axId val="256211584"/>
        <c:axId val="256229760"/>
      </c:lineChart>
      <c:catAx>
        <c:axId val="256211584"/>
        <c:scaling>
          <c:orientation val="minMax"/>
        </c:scaling>
        <c:delete val="0"/>
        <c:axPos val="b"/>
        <c:numFmt formatCode="m/d/yyyy" sourceLinked="1"/>
        <c:majorTickMark val="out"/>
        <c:minorTickMark val="none"/>
        <c:tickLblPos val="nextTo"/>
        <c:txPr>
          <a:bodyPr/>
          <a:lstStyle/>
          <a:p>
            <a:pPr>
              <a:defRPr b="1"/>
            </a:pPr>
            <a:endParaRPr lang="en-US"/>
          </a:p>
        </c:txPr>
        <c:crossAx val="256229760"/>
        <c:crosses val="autoZero"/>
        <c:auto val="1"/>
        <c:lblAlgn val="ctr"/>
        <c:lblOffset val="100"/>
        <c:noMultiLvlLbl val="0"/>
      </c:catAx>
      <c:valAx>
        <c:axId val="256229760"/>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56211584"/>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year'!$J$15</c:f>
              <c:numCache>
                <c:formatCode>General</c:formatCode>
                <c:ptCount val="1"/>
                <c:pt idx="0">
                  <c:v>3741.4058292466448</c:v>
                </c:pt>
              </c:numCache>
            </c:numRef>
          </c:val>
        </c:ser>
        <c:ser>
          <c:idx val="1"/>
          <c:order val="1"/>
          <c:tx>
            <c:strRef>
              <c:f>'MbM year v year'!$N$1</c:f>
              <c:strCache>
                <c:ptCount val="1"/>
                <c:pt idx="0">
                  <c:v>2013</c:v>
                </c:pt>
              </c:strCache>
            </c:strRef>
          </c:tx>
          <c:invertIfNegative val="0"/>
          <c:val>
            <c:numRef>
              <c:f>'MbM year v year'!$V$15</c:f>
              <c:numCache>
                <c:formatCode>General</c:formatCode>
                <c:ptCount val="1"/>
                <c:pt idx="0">
                  <c:v>3118.4614854842689</c:v>
                </c:pt>
              </c:numCache>
            </c:numRef>
          </c:val>
        </c:ser>
        <c:dLbls>
          <c:showLegendKey val="0"/>
          <c:showVal val="0"/>
          <c:showCatName val="0"/>
          <c:showSerName val="0"/>
          <c:showPercent val="0"/>
          <c:showBubbleSize val="0"/>
        </c:dLbls>
        <c:gapWidth val="150"/>
        <c:axId val="256255488"/>
        <c:axId val="256257024"/>
      </c:barChart>
      <c:catAx>
        <c:axId val="256255488"/>
        <c:scaling>
          <c:orientation val="minMax"/>
        </c:scaling>
        <c:delete val="1"/>
        <c:axPos val="b"/>
        <c:majorTickMark val="out"/>
        <c:minorTickMark val="none"/>
        <c:tickLblPos val="nextTo"/>
        <c:crossAx val="256257024"/>
        <c:crosses val="autoZero"/>
        <c:auto val="1"/>
        <c:lblAlgn val="ctr"/>
        <c:lblOffset val="100"/>
        <c:noMultiLvlLbl val="0"/>
      </c:catAx>
      <c:valAx>
        <c:axId val="256257024"/>
        <c:scaling>
          <c:orientation val="minMax"/>
          <c:max val="4000"/>
          <c:min val="0"/>
        </c:scaling>
        <c:delete val="0"/>
        <c:axPos val="l"/>
        <c:numFmt formatCode="General" sourceLinked="1"/>
        <c:majorTickMark val="out"/>
        <c:minorTickMark val="none"/>
        <c:tickLblPos val="nextTo"/>
        <c:crossAx val="256255488"/>
        <c:crosses val="autoZero"/>
        <c:crossBetween val="between"/>
        <c:majorUnit val="500"/>
      </c:valAx>
    </c:plotArea>
    <c:legend>
      <c:legendPos val="b"/>
      <c:layout/>
      <c:overlay val="0"/>
    </c:legend>
    <c:plotVisOnly val="1"/>
    <c:dispBlanksAs val="gap"/>
    <c:showDLblsOverMax val="0"/>
  </c:chart>
  <c:spPr>
    <a:ln>
      <a:noFill/>
    </a:ln>
  </c:spPr>
  <c:txPr>
    <a:bodyPr/>
    <a:lstStyle/>
    <a:p>
      <a:pPr>
        <a:defRPr b="1"/>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BSM </a:t>
            </a:r>
            <a:endParaRPr lang="en-GB" baseline="0"/>
          </a:p>
        </c:rich>
      </c:tx>
      <c:layout>
        <c:manualLayout>
          <c:xMode val="edge"/>
          <c:yMode val="edge"/>
          <c:x val="0.45717075516952083"/>
          <c:y val="1.2556053220528784E-2"/>
        </c:manualLayout>
      </c:layout>
      <c:overlay val="1"/>
    </c:title>
    <c:autoTitleDeleted val="0"/>
    <c:plotArea>
      <c:layout>
        <c:manualLayout>
          <c:layoutTarget val="inner"/>
          <c:xMode val="edge"/>
          <c:yMode val="edge"/>
          <c:x val="0.11834663524202332"/>
          <c:y val="0.11761891093210405"/>
          <c:w val="0.85671005410038026"/>
          <c:h val="0.6133582564947915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year'!$J$2:$J$13</c:f>
              <c:numCache>
                <c:formatCode>General</c:formatCode>
                <c:ptCount val="12"/>
                <c:pt idx="0">
                  <c:v>520.74988959879283</c:v>
                </c:pt>
                <c:pt idx="1">
                  <c:v>367.32356934261713</c:v>
                </c:pt>
                <c:pt idx="2">
                  <c:v>384.6255550788066</c:v>
                </c:pt>
                <c:pt idx="3">
                  <c:v>323.99321596567523</c:v>
                </c:pt>
                <c:pt idx="4">
                  <c:v>330.46534955081717</c:v>
                </c:pt>
                <c:pt idx="5">
                  <c:v>315.41400711593343</c:v>
                </c:pt>
                <c:pt idx="6">
                  <c:v>331.82460944671624</c:v>
                </c:pt>
                <c:pt idx="7">
                  <c:v>300.35111301456561</c:v>
                </c:pt>
                <c:pt idx="8">
                  <c:v>208.45391255720216</c:v>
                </c:pt>
                <c:pt idx="9">
                  <c:v>253.28200245170629</c:v>
                </c:pt>
                <c:pt idx="10">
                  <c:v>217.65809240515179</c:v>
                </c:pt>
                <c:pt idx="11">
                  <c:v>187.26451271865969</c:v>
                </c:pt>
              </c:numCache>
            </c:numRef>
          </c:val>
          <c:smooth val="0"/>
        </c:ser>
        <c:ser>
          <c:idx val="1"/>
          <c:order val="1"/>
          <c:marker>
            <c:symbol val="none"/>
          </c:marker>
          <c:val>
            <c:numRef>
              <c:f>'MbM year v year'!$V$2:$V$13</c:f>
              <c:numCache>
                <c:formatCode>General</c:formatCode>
                <c:ptCount val="12"/>
                <c:pt idx="0">
                  <c:v>346.31262213893518</c:v>
                </c:pt>
                <c:pt idx="1">
                  <c:v>294.36641121319934</c:v>
                </c:pt>
                <c:pt idx="2">
                  <c:v>343.30974063290324</c:v>
                </c:pt>
                <c:pt idx="3">
                  <c:v>296.61077828356855</c:v>
                </c:pt>
                <c:pt idx="4">
                  <c:v>209.91016604286133</c:v>
                </c:pt>
                <c:pt idx="5">
                  <c:v>207.35417182448944</c:v>
                </c:pt>
                <c:pt idx="6">
                  <c:v>281.54474459231909</c:v>
                </c:pt>
                <c:pt idx="7">
                  <c:v>204.65537738558473</c:v>
                </c:pt>
                <c:pt idx="8">
                  <c:v>230.7125997543277</c:v>
                </c:pt>
                <c:pt idx="9">
                  <c:v>252.17832388942148</c:v>
                </c:pt>
                <c:pt idx="10">
                  <c:v>236.19087523395027</c:v>
                </c:pt>
                <c:pt idx="11">
                  <c:v>215.3156744927083</c:v>
                </c:pt>
              </c:numCache>
            </c:numRef>
          </c:val>
          <c:smooth val="0"/>
        </c:ser>
        <c:dLbls>
          <c:showLegendKey val="0"/>
          <c:showVal val="0"/>
          <c:showCatName val="0"/>
          <c:showSerName val="0"/>
          <c:showPercent val="0"/>
          <c:showBubbleSize val="0"/>
        </c:dLbls>
        <c:marker val="1"/>
        <c:smooth val="0"/>
        <c:axId val="252929536"/>
        <c:axId val="252931072"/>
      </c:lineChart>
      <c:catAx>
        <c:axId val="252929536"/>
        <c:scaling>
          <c:orientation val="minMax"/>
        </c:scaling>
        <c:delete val="0"/>
        <c:axPos val="b"/>
        <c:numFmt formatCode="m/d/yyyy" sourceLinked="1"/>
        <c:majorTickMark val="out"/>
        <c:minorTickMark val="none"/>
        <c:tickLblPos val="nextTo"/>
        <c:txPr>
          <a:bodyPr/>
          <a:lstStyle/>
          <a:p>
            <a:pPr>
              <a:defRPr b="1"/>
            </a:pPr>
            <a:endParaRPr lang="en-US"/>
          </a:p>
        </c:txPr>
        <c:crossAx val="252931072"/>
        <c:crosses val="autoZero"/>
        <c:auto val="1"/>
        <c:lblAlgn val="ctr"/>
        <c:lblOffset val="100"/>
        <c:noMultiLvlLbl val="0"/>
      </c:catAx>
      <c:valAx>
        <c:axId val="252931072"/>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52929536"/>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year'!$J$15</c:f>
              <c:numCache>
                <c:formatCode>General</c:formatCode>
                <c:ptCount val="1"/>
                <c:pt idx="0">
                  <c:v>3741.4058292466448</c:v>
                </c:pt>
              </c:numCache>
            </c:numRef>
          </c:val>
        </c:ser>
        <c:ser>
          <c:idx val="1"/>
          <c:order val="1"/>
          <c:tx>
            <c:strRef>
              <c:f>'MbM year v year'!$N$1</c:f>
              <c:strCache>
                <c:ptCount val="1"/>
                <c:pt idx="0">
                  <c:v>2013</c:v>
                </c:pt>
              </c:strCache>
            </c:strRef>
          </c:tx>
          <c:invertIfNegative val="0"/>
          <c:val>
            <c:numRef>
              <c:f>'MbM year v year'!$V$15</c:f>
              <c:numCache>
                <c:formatCode>General</c:formatCode>
                <c:ptCount val="1"/>
                <c:pt idx="0">
                  <c:v>3118.4614854842689</c:v>
                </c:pt>
              </c:numCache>
            </c:numRef>
          </c:val>
        </c:ser>
        <c:dLbls>
          <c:showLegendKey val="0"/>
          <c:showVal val="0"/>
          <c:showCatName val="0"/>
          <c:showSerName val="0"/>
          <c:showPercent val="0"/>
          <c:showBubbleSize val="0"/>
        </c:dLbls>
        <c:gapWidth val="150"/>
        <c:axId val="252944768"/>
        <c:axId val="252946304"/>
      </c:barChart>
      <c:catAx>
        <c:axId val="252944768"/>
        <c:scaling>
          <c:orientation val="minMax"/>
        </c:scaling>
        <c:delete val="1"/>
        <c:axPos val="b"/>
        <c:majorTickMark val="out"/>
        <c:minorTickMark val="none"/>
        <c:tickLblPos val="nextTo"/>
        <c:crossAx val="252946304"/>
        <c:crosses val="autoZero"/>
        <c:auto val="1"/>
        <c:lblAlgn val="ctr"/>
        <c:lblOffset val="100"/>
        <c:noMultiLvlLbl val="0"/>
      </c:catAx>
      <c:valAx>
        <c:axId val="252946304"/>
        <c:scaling>
          <c:orientation val="minMax"/>
          <c:max val="4000"/>
          <c:min val="0"/>
        </c:scaling>
        <c:delete val="0"/>
        <c:axPos val="l"/>
        <c:numFmt formatCode="General" sourceLinked="1"/>
        <c:majorTickMark val="out"/>
        <c:minorTickMark val="none"/>
        <c:tickLblPos val="nextTo"/>
        <c:crossAx val="252944768"/>
        <c:crosses val="autoZero"/>
        <c:crossBetween val="between"/>
        <c:majorUnit val="500"/>
      </c:valAx>
    </c:plotArea>
    <c:legend>
      <c:legendPos val="b"/>
      <c:layout/>
      <c:overlay val="0"/>
    </c:legend>
    <c:plotVisOnly val="1"/>
    <c:dispBlanksAs val="gap"/>
    <c:showDLblsOverMax val="0"/>
  </c:chart>
  <c:spPr>
    <a:ln>
      <a:noFill/>
    </a:ln>
  </c:spPr>
  <c:txPr>
    <a:bodyPr/>
    <a:lstStyle/>
    <a:p>
      <a:pPr>
        <a:defRPr b="1"/>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Total GM </a:t>
            </a:r>
            <a:endParaRPr lang="en-GB" baseline="0"/>
          </a:p>
        </c:rich>
      </c:tx>
      <c:layout>
        <c:manualLayout>
          <c:xMode val="edge"/>
          <c:yMode val="edge"/>
          <c:x val="0.42225239722317487"/>
          <c:y val="1.2556053220528784E-2"/>
        </c:manualLayout>
      </c:layout>
      <c:overlay val="1"/>
    </c:title>
    <c:autoTitleDeleted val="0"/>
    <c:plotArea>
      <c:layout>
        <c:manualLayout>
          <c:layoutTarget val="inner"/>
          <c:xMode val="edge"/>
          <c:yMode val="edge"/>
          <c:x val="0.11834663524202332"/>
          <c:y val="0.11761891093210405"/>
          <c:w val="0.85671005410038026"/>
          <c:h val="0.6593971183033970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year'!$I$2:$I$13</c:f>
              <c:numCache>
                <c:formatCode>General</c:formatCode>
                <c:ptCount val="12"/>
                <c:pt idx="0">
                  <c:v>1057.5300311896135</c:v>
                </c:pt>
                <c:pt idx="1">
                  <c:v>765.5824411782686</c:v>
                </c:pt>
                <c:pt idx="2">
                  <c:v>843.65426909580822</c:v>
                </c:pt>
                <c:pt idx="3">
                  <c:v>550.24303319062847</c:v>
                </c:pt>
                <c:pt idx="4">
                  <c:v>422.62579833646919</c:v>
                </c:pt>
                <c:pt idx="5">
                  <c:v>487.30063059687814</c:v>
                </c:pt>
                <c:pt idx="6">
                  <c:v>512.91478050311423</c:v>
                </c:pt>
                <c:pt idx="7">
                  <c:v>532.71215027530991</c:v>
                </c:pt>
                <c:pt idx="8">
                  <c:v>662.52790608851842</c:v>
                </c:pt>
                <c:pt idx="9">
                  <c:v>677.64863133667086</c:v>
                </c:pt>
                <c:pt idx="10">
                  <c:v>589.90604440266418</c:v>
                </c:pt>
                <c:pt idx="11">
                  <c:v>448.62958504816629</c:v>
                </c:pt>
              </c:numCache>
            </c:numRef>
          </c:val>
          <c:smooth val="0"/>
        </c:ser>
        <c:ser>
          <c:idx val="1"/>
          <c:order val="1"/>
          <c:tx>
            <c:strRef>
              <c:f>'MbM year v year'!$N$1</c:f>
              <c:strCache>
                <c:ptCount val="1"/>
                <c:pt idx="0">
                  <c:v>2013</c:v>
                </c:pt>
              </c:strCache>
            </c:strRef>
          </c:tx>
          <c:marker>
            <c:symbol val="none"/>
          </c:marker>
          <c:val>
            <c:numRef>
              <c:f>'MbM year v year'!$U$2:$U$13</c:f>
              <c:numCache>
                <c:formatCode>General</c:formatCode>
                <c:ptCount val="12"/>
                <c:pt idx="0">
                  <c:v>1091.801095098228</c:v>
                </c:pt>
                <c:pt idx="1">
                  <c:v>881.23414186471712</c:v>
                </c:pt>
                <c:pt idx="2">
                  <c:v>940.61924320237199</c:v>
                </c:pt>
                <c:pt idx="3">
                  <c:v>635.78181413778202</c:v>
                </c:pt>
                <c:pt idx="4">
                  <c:v>898.04424445442385</c:v>
                </c:pt>
                <c:pt idx="5">
                  <c:v>485.38631507199653</c:v>
                </c:pt>
                <c:pt idx="6">
                  <c:v>470.55183414198103</c:v>
                </c:pt>
                <c:pt idx="7">
                  <c:v>593.80118255569062</c:v>
                </c:pt>
                <c:pt idx="8">
                  <c:v>505.76372759842445</c:v>
                </c:pt>
                <c:pt idx="9">
                  <c:v>596.62375306050762</c:v>
                </c:pt>
                <c:pt idx="10">
                  <c:v>388.32260706029115</c:v>
                </c:pt>
                <c:pt idx="11">
                  <c:v>607.75473643681494</c:v>
                </c:pt>
              </c:numCache>
            </c:numRef>
          </c:val>
          <c:smooth val="0"/>
        </c:ser>
        <c:dLbls>
          <c:showLegendKey val="0"/>
          <c:showVal val="0"/>
          <c:showCatName val="0"/>
          <c:showSerName val="0"/>
          <c:showPercent val="0"/>
          <c:showBubbleSize val="0"/>
        </c:dLbls>
        <c:marker val="1"/>
        <c:smooth val="0"/>
        <c:axId val="254421248"/>
        <c:axId val="254427136"/>
      </c:lineChart>
      <c:catAx>
        <c:axId val="254421248"/>
        <c:scaling>
          <c:orientation val="minMax"/>
        </c:scaling>
        <c:delete val="0"/>
        <c:axPos val="b"/>
        <c:numFmt formatCode="m/d/yyyy" sourceLinked="1"/>
        <c:majorTickMark val="out"/>
        <c:minorTickMark val="none"/>
        <c:tickLblPos val="nextTo"/>
        <c:txPr>
          <a:bodyPr/>
          <a:lstStyle/>
          <a:p>
            <a:pPr>
              <a:defRPr b="1"/>
            </a:pPr>
            <a:endParaRPr lang="en-US"/>
          </a:p>
        </c:txPr>
        <c:crossAx val="254427136"/>
        <c:crosses val="autoZero"/>
        <c:auto val="1"/>
        <c:lblAlgn val="ctr"/>
        <c:lblOffset val="100"/>
        <c:noMultiLvlLbl val="0"/>
      </c:catAx>
      <c:valAx>
        <c:axId val="254427136"/>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54421248"/>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year'!$G$15</c:f>
              <c:numCache>
                <c:formatCode>General</c:formatCode>
                <c:ptCount val="1"/>
                <c:pt idx="0">
                  <c:v>7635.1471080767333</c:v>
                </c:pt>
              </c:numCache>
            </c:numRef>
          </c:val>
        </c:ser>
        <c:ser>
          <c:idx val="1"/>
          <c:order val="1"/>
          <c:tx>
            <c:strRef>
              <c:f>'MbM year v year'!$N$1</c:f>
              <c:strCache>
                <c:ptCount val="1"/>
                <c:pt idx="0">
                  <c:v>2013</c:v>
                </c:pt>
              </c:strCache>
            </c:strRef>
          </c:tx>
          <c:invertIfNegative val="0"/>
          <c:val>
            <c:numRef>
              <c:f>'MbM year v year'!$S$15</c:f>
              <c:numCache>
                <c:formatCode>General</c:formatCode>
                <c:ptCount val="1"/>
                <c:pt idx="0">
                  <c:v>7783.4057584092643</c:v>
                </c:pt>
              </c:numCache>
            </c:numRef>
          </c:val>
        </c:ser>
        <c:dLbls>
          <c:showLegendKey val="0"/>
          <c:showVal val="0"/>
          <c:showCatName val="0"/>
          <c:showSerName val="0"/>
          <c:showPercent val="0"/>
          <c:showBubbleSize val="0"/>
        </c:dLbls>
        <c:gapWidth val="150"/>
        <c:axId val="254448768"/>
        <c:axId val="254450304"/>
      </c:barChart>
      <c:catAx>
        <c:axId val="254448768"/>
        <c:scaling>
          <c:orientation val="minMax"/>
        </c:scaling>
        <c:delete val="1"/>
        <c:axPos val="b"/>
        <c:majorTickMark val="out"/>
        <c:minorTickMark val="none"/>
        <c:tickLblPos val="nextTo"/>
        <c:crossAx val="254450304"/>
        <c:crosses val="autoZero"/>
        <c:auto val="1"/>
        <c:lblAlgn val="ctr"/>
        <c:lblOffset val="100"/>
        <c:noMultiLvlLbl val="0"/>
      </c:catAx>
      <c:valAx>
        <c:axId val="254450304"/>
        <c:scaling>
          <c:orientation val="minMax"/>
          <c:min val="0"/>
        </c:scaling>
        <c:delete val="0"/>
        <c:axPos val="l"/>
        <c:numFmt formatCode="General" sourceLinked="1"/>
        <c:majorTickMark val="out"/>
        <c:minorTickMark val="none"/>
        <c:tickLblPos val="nextTo"/>
        <c:txPr>
          <a:bodyPr/>
          <a:lstStyle/>
          <a:p>
            <a:pPr>
              <a:defRPr b="1"/>
            </a:pPr>
            <a:endParaRPr lang="en-US"/>
          </a:p>
        </c:txPr>
        <c:crossAx val="254448768"/>
        <c:crosses val="autoZero"/>
        <c:crossBetween val="between"/>
        <c:majorUnit val="1000"/>
      </c:valAx>
    </c:plotArea>
    <c:legend>
      <c:legendPos val="b"/>
      <c:layout/>
      <c:overlay val="0"/>
    </c:legend>
    <c:plotVisOnly val="1"/>
    <c:dispBlanksAs val="gap"/>
    <c:showDLblsOverMax val="0"/>
  </c:chart>
  <c:spPr>
    <a:ln>
      <a:no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BSM </a:t>
            </a:r>
            <a:endParaRPr lang="en-GB" baseline="0"/>
          </a:p>
        </c:rich>
      </c:tx>
      <c:layout>
        <c:manualLayout>
          <c:xMode val="edge"/>
          <c:yMode val="edge"/>
          <c:x val="0.45717075516952083"/>
          <c:y val="1.2556053220528784E-2"/>
        </c:manualLayout>
      </c:layout>
      <c:overlay val="1"/>
    </c:title>
    <c:autoTitleDeleted val="0"/>
    <c:plotArea>
      <c:layout>
        <c:manualLayout>
          <c:layoutTarget val="inner"/>
          <c:xMode val="edge"/>
          <c:yMode val="edge"/>
          <c:x val="0.11834663524202332"/>
          <c:y val="0.11761891093210405"/>
          <c:w val="0.85671005410038026"/>
          <c:h val="0.6133582564947915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year'!$J$2:$J$13</c:f>
              <c:numCache>
                <c:formatCode>General</c:formatCode>
                <c:ptCount val="12"/>
                <c:pt idx="0">
                  <c:v>520.74988959879283</c:v>
                </c:pt>
                <c:pt idx="1">
                  <c:v>367.32356934261713</c:v>
                </c:pt>
                <c:pt idx="2">
                  <c:v>384.6255550788066</c:v>
                </c:pt>
                <c:pt idx="3">
                  <c:v>323.99321596567523</c:v>
                </c:pt>
                <c:pt idx="4">
                  <c:v>330.46534955081717</c:v>
                </c:pt>
                <c:pt idx="5">
                  <c:v>315.41400711593343</c:v>
                </c:pt>
                <c:pt idx="6">
                  <c:v>331.82460944671624</c:v>
                </c:pt>
                <c:pt idx="7">
                  <c:v>300.35111301456561</c:v>
                </c:pt>
                <c:pt idx="8">
                  <c:v>208.45391255720216</c:v>
                </c:pt>
                <c:pt idx="9">
                  <c:v>253.28200245170629</c:v>
                </c:pt>
                <c:pt idx="10">
                  <c:v>217.65809240515179</c:v>
                </c:pt>
                <c:pt idx="11">
                  <c:v>187.26451271865969</c:v>
                </c:pt>
              </c:numCache>
            </c:numRef>
          </c:val>
          <c:smooth val="0"/>
        </c:ser>
        <c:ser>
          <c:idx val="1"/>
          <c:order val="1"/>
          <c:tx>
            <c:v>2013</c:v>
          </c:tx>
          <c:marker>
            <c:symbol val="none"/>
          </c:marker>
          <c:val>
            <c:numRef>
              <c:f>'MbM year v year'!$V$2:$V$13</c:f>
              <c:numCache>
                <c:formatCode>General</c:formatCode>
                <c:ptCount val="12"/>
                <c:pt idx="0">
                  <c:v>346.31262213893518</c:v>
                </c:pt>
                <c:pt idx="1">
                  <c:v>294.36641121319934</c:v>
                </c:pt>
                <c:pt idx="2">
                  <c:v>343.30974063290324</c:v>
                </c:pt>
                <c:pt idx="3">
                  <c:v>296.61077828356855</c:v>
                </c:pt>
                <c:pt idx="4">
                  <c:v>209.91016604286133</c:v>
                </c:pt>
                <c:pt idx="5">
                  <c:v>207.35417182448944</c:v>
                </c:pt>
                <c:pt idx="6">
                  <c:v>281.54474459231909</c:v>
                </c:pt>
                <c:pt idx="7">
                  <c:v>204.65537738558473</c:v>
                </c:pt>
                <c:pt idx="8">
                  <c:v>230.7125997543277</c:v>
                </c:pt>
                <c:pt idx="9">
                  <c:v>252.17832388942148</c:v>
                </c:pt>
                <c:pt idx="10">
                  <c:v>236.19087523395027</c:v>
                </c:pt>
                <c:pt idx="11">
                  <c:v>215.3156744927083</c:v>
                </c:pt>
              </c:numCache>
            </c:numRef>
          </c:val>
          <c:smooth val="0"/>
        </c:ser>
        <c:dLbls>
          <c:showLegendKey val="0"/>
          <c:showVal val="0"/>
          <c:showCatName val="0"/>
          <c:showSerName val="0"/>
          <c:showPercent val="0"/>
          <c:showBubbleSize val="0"/>
        </c:dLbls>
        <c:marker val="1"/>
        <c:smooth val="0"/>
        <c:axId val="254458880"/>
        <c:axId val="254477056"/>
      </c:lineChart>
      <c:catAx>
        <c:axId val="254458880"/>
        <c:scaling>
          <c:orientation val="minMax"/>
        </c:scaling>
        <c:delete val="0"/>
        <c:axPos val="b"/>
        <c:numFmt formatCode="m/d/yyyy" sourceLinked="1"/>
        <c:majorTickMark val="out"/>
        <c:minorTickMark val="none"/>
        <c:tickLblPos val="nextTo"/>
        <c:txPr>
          <a:bodyPr/>
          <a:lstStyle/>
          <a:p>
            <a:pPr>
              <a:defRPr b="1"/>
            </a:pPr>
            <a:endParaRPr lang="en-US"/>
          </a:p>
        </c:txPr>
        <c:crossAx val="254477056"/>
        <c:crosses val="autoZero"/>
        <c:auto val="1"/>
        <c:lblAlgn val="ctr"/>
        <c:lblOffset val="100"/>
        <c:noMultiLvlLbl val="0"/>
      </c:catAx>
      <c:valAx>
        <c:axId val="254477056"/>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54458880"/>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'MbM year v year'!$A$1</c:f>
              <c:strCache>
                <c:ptCount val="1"/>
                <c:pt idx="0">
                  <c:v>2012</c:v>
                </c:pt>
              </c:strCache>
            </c:strRef>
          </c:tx>
          <c:invertIfNegative val="0"/>
          <c:val>
            <c:numRef>
              <c:f>'MbM year v year'!$J$15</c:f>
              <c:numCache>
                <c:formatCode>General</c:formatCode>
                <c:ptCount val="1"/>
                <c:pt idx="0">
                  <c:v>3741.4058292466448</c:v>
                </c:pt>
              </c:numCache>
            </c:numRef>
          </c:val>
        </c:ser>
        <c:ser>
          <c:idx val="1"/>
          <c:order val="1"/>
          <c:tx>
            <c:strRef>
              <c:f>'MbM year v year'!$N$1</c:f>
              <c:strCache>
                <c:ptCount val="1"/>
                <c:pt idx="0">
                  <c:v>2013</c:v>
                </c:pt>
              </c:strCache>
            </c:strRef>
          </c:tx>
          <c:invertIfNegative val="0"/>
          <c:val>
            <c:numRef>
              <c:f>'MbM year v year'!$V$15</c:f>
              <c:numCache>
                <c:formatCode>General</c:formatCode>
                <c:ptCount val="1"/>
                <c:pt idx="0">
                  <c:v>3118.4614854842689</c:v>
                </c:pt>
              </c:numCache>
            </c:numRef>
          </c:val>
        </c:ser>
        <c:dLbls>
          <c:showLegendKey val="0"/>
          <c:showVal val="0"/>
          <c:showCatName val="0"/>
          <c:showSerName val="0"/>
          <c:showPercent val="0"/>
          <c:showBubbleSize val="0"/>
        </c:dLbls>
        <c:gapWidth val="150"/>
        <c:axId val="254490496"/>
        <c:axId val="254492032"/>
      </c:barChart>
      <c:catAx>
        <c:axId val="254490496"/>
        <c:scaling>
          <c:orientation val="minMax"/>
        </c:scaling>
        <c:delete val="1"/>
        <c:axPos val="b"/>
        <c:majorTickMark val="out"/>
        <c:minorTickMark val="none"/>
        <c:tickLblPos val="nextTo"/>
        <c:crossAx val="254492032"/>
        <c:crosses val="autoZero"/>
        <c:auto val="1"/>
        <c:lblAlgn val="ctr"/>
        <c:lblOffset val="100"/>
        <c:noMultiLvlLbl val="0"/>
      </c:catAx>
      <c:valAx>
        <c:axId val="254492032"/>
        <c:scaling>
          <c:orientation val="minMax"/>
          <c:max val="4000"/>
          <c:min val="0"/>
        </c:scaling>
        <c:delete val="0"/>
        <c:axPos val="l"/>
        <c:numFmt formatCode="General" sourceLinked="1"/>
        <c:majorTickMark val="out"/>
        <c:minorTickMark val="none"/>
        <c:tickLblPos val="nextTo"/>
        <c:crossAx val="254490496"/>
        <c:crosses val="autoZero"/>
        <c:crossBetween val="between"/>
        <c:majorUnit val="500"/>
      </c:valAx>
    </c:plotArea>
    <c:legend>
      <c:legendPos val="b"/>
      <c:layout/>
      <c:overlay val="0"/>
    </c:legend>
    <c:plotVisOnly val="1"/>
    <c:dispBlanksAs val="gap"/>
    <c:showDLblsOverMax val="0"/>
  </c:chart>
  <c:spPr>
    <a:ln>
      <a:noFill/>
    </a:ln>
  </c:spPr>
  <c:txPr>
    <a:bodyPr/>
    <a:lstStyle/>
    <a:p>
      <a:pPr>
        <a:defRPr b="1"/>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Total GM </a:t>
            </a:r>
            <a:endParaRPr lang="en-GB" baseline="0"/>
          </a:p>
        </c:rich>
      </c:tx>
      <c:layout>
        <c:manualLayout>
          <c:xMode val="edge"/>
          <c:yMode val="edge"/>
          <c:x val="0.42225239722317487"/>
          <c:y val="1.2556053220528784E-2"/>
        </c:manualLayout>
      </c:layout>
      <c:overlay val="1"/>
    </c:title>
    <c:autoTitleDeleted val="0"/>
    <c:plotArea>
      <c:layout>
        <c:manualLayout>
          <c:layoutTarget val="inner"/>
          <c:xMode val="edge"/>
          <c:yMode val="edge"/>
          <c:x val="0.11834663524202332"/>
          <c:y val="0.11761891093210405"/>
          <c:w val="0.85671005410038026"/>
          <c:h val="0.65939711830339709"/>
        </c:manualLayout>
      </c:layout>
      <c:lineChart>
        <c:grouping val="standard"/>
        <c:varyColors val="0"/>
        <c:ser>
          <c:idx val="0"/>
          <c:order val="0"/>
          <c:tx>
            <c:strRef>
              <c:f>'MbM year v year'!$A$1</c:f>
              <c:strCache>
                <c:ptCount val="1"/>
                <c:pt idx="0">
                  <c:v>2012</c:v>
                </c:pt>
              </c:strCache>
            </c:strRef>
          </c:tx>
          <c:marker>
            <c:symbol val="none"/>
          </c:marker>
          <c:cat>
            <c:strRef>
              <c:f>'MbM year v year'!$B$2:$B$13</c:f>
              <c:strCache>
                <c:ptCount val="12"/>
                <c:pt idx="0">
                  <c:v>January</c:v>
                </c:pt>
                <c:pt idx="1">
                  <c:v>February</c:v>
                </c:pt>
                <c:pt idx="2">
                  <c:v>March</c:v>
                </c:pt>
                <c:pt idx="3">
                  <c:v>April</c:v>
                </c:pt>
                <c:pt idx="4">
                  <c:v>May</c:v>
                </c:pt>
                <c:pt idx="5">
                  <c:v>June</c:v>
                </c:pt>
                <c:pt idx="6">
                  <c:v>July</c:v>
                </c:pt>
                <c:pt idx="7">
                  <c:v>August</c:v>
                </c:pt>
                <c:pt idx="8">
                  <c:v>September</c:v>
                </c:pt>
                <c:pt idx="9">
                  <c:v>October</c:v>
                </c:pt>
                <c:pt idx="10">
                  <c:v>November</c:v>
                </c:pt>
                <c:pt idx="11">
                  <c:v>December</c:v>
                </c:pt>
              </c:strCache>
            </c:strRef>
          </c:cat>
          <c:val>
            <c:numRef>
              <c:f>'MbM year v year'!$I$2:$I$13</c:f>
              <c:numCache>
                <c:formatCode>General</c:formatCode>
                <c:ptCount val="12"/>
                <c:pt idx="0">
                  <c:v>1057.5300311896135</c:v>
                </c:pt>
                <c:pt idx="1">
                  <c:v>765.5824411782686</c:v>
                </c:pt>
                <c:pt idx="2">
                  <c:v>843.65426909580822</c:v>
                </c:pt>
                <c:pt idx="3">
                  <c:v>550.24303319062847</c:v>
                </c:pt>
                <c:pt idx="4">
                  <c:v>422.62579833646919</c:v>
                </c:pt>
                <c:pt idx="5">
                  <c:v>487.30063059687814</c:v>
                </c:pt>
                <c:pt idx="6">
                  <c:v>512.91478050311423</c:v>
                </c:pt>
                <c:pt idx="7">
                  <c:v>532.71215027530991</c:v>
                </c:pt>
                <c:pt idx="8">
                  <c:v>662.52790608851842</c:v>
                </c:pt>
                <c:pt idx="9">
                  <c:v>677.64863133667086</c:v>
                </c:pt>
                <c:pt idx="10">
                  <c:v>589.90604440266418</c:v>
                </c:pt>
                <c:pt idx="11">
                  <c:v>448.62958504816629</c:v>
                </c:pt>
              </c:numCache>
            </c:numRef>
          </c:val>
          <c:smooth val="0"/>
        </c:ser>
        <c:ser>
          <c:idx val="1"/>
          <c:order val="1"/>
          <c:tx>
            <c:strRef>
              <c:f>'MbM year v year'!$N$1</c:f>
              <c:strCache>
                <c:ptCount val="1"/>
                <c:pt idx="0">
                  <c:v>2013</c:v>
                </c:pt>
              </c:strCache>
            </c:strRef>
          </c:tx>
          <c:marker>
            <c:symbol val="none"/>
          </c:marker>
          <c:val>
            <c:numRef>
              <c:f>'MbM year v year'!$U$2:$U$13</c:f>
              <c:numCache>
                <c:formatCode>General</c:formatCode>
                <c:ptCount val="12"/>
                <c:pt idx="0">
                  <c:v>1091.801095098228</c:v>
                </c:pt>
                <c:pt idx="1">
                  <c:v>881.23414186471712</c:v>
                </c:pt>
                <c:pt idx="2">
                  <c:v>940.61924320237199</c:v>
                </c:pt>
                <c:pt idx="3">
                  <c:v>635.78181413778202</c:v>
                </c:pt>
                <c:pt idx="4">
                  <c:v>898.04424445442385</c:v>
                </c:pt>
                <c:pt idx="5">
                  <c:v>485.38631507199653</c:v>
                </c:pt>
                <c:pt idx="6">
                  <c:v>470.55183414198103</c:v>
                </c:pt>
                <c:pt idx="7">
                  <c:v>593.80118255569062</c:v>
                </c:pt>
                <c:pt idx="8">
                  <c:v>505.76372759842445</c:v>
                </c:pt>
                <c:pt idx="9">
                  <c:v>596.62375306050762</c:v>
                </c:pt>
                <c:pt idx="10">
                  <c:v>388.32260706029115</c:v>
                </c:pt>
                <c:pt idx="11">
                  <c:v>607.75473643681494</c:v>
                </c:pt>
              </c:numCache>
            </c:numRef>
          </c:val>
          <c:smooth val="0"/>
        </c:ser>
        <c:dLbls>
          <c:showLegendKey val="0"/>
          <c:showVal val="0"/>
          <c:showCatName val="0"/>
          <c:showSerName val="0"/>
          <c:showPercent val="0"/>
          <c:showBubbleSize val="0"/>
        </c:dLbls>
        <c:marker val="1"/>
        <c:smooth val="0"/>
        <c:axId val="256012672"/>
        <c:axId val="256014208"/>
      </c:lineChart>
      <c:catAx>
        <c:axId val="256012672"/>
        <c:scaling>
          <c:orientation val="minMax"/>
        </c:scaling>
        <c:delete val="0"/>
        <c:axPos val="b"/>
        <c:numFmt formatCode="m/d/yyyy" sourceLinked="1"/>
        <c:majorTickMark val="out"/>
        <c:minorTickMark val="none"/>
        <c:tickLblPos val="nextTo"/>
        <c:txPr>
          <a:bodyPr/>
          <a:lstStyle/>
          <a:p>
            <a:pPr>
              <a:defRPr b="1"/>
            </a:pPr>
            <a:endParaRPr lang="en-US"/>
          </a:p>
        </c:txPr>
        <c:crossAx val="256014208"/>
        <c:crosses val="autoZero"/>
        <c:auto val="1"/>
        <c:lblAlgn val="ctr"/>
        <c:lblOffset val="100"/>
        <c:noMultiLvlLbl val="0"/>
      </c:catAx>
      <c:valAx>
        <c:axId val="256014208"/>
        <c:scaling>
          <c:orientation val="minMax"/>
        </c:scaling>
        <c:delete val="0"/>
        <c:axPos val="l"/>
        <c:title>
          <c:tx>
            <c:rich>
              <a:bodyPr rot="-5400000" vert="horz"/>
              <a:lstStyle/>
              <a:p>
                <a:pPr>
                  <a:defRPr/>
                </a:pPr>
                <a:r>
                  <a:rPr lang="en-GB"/>
                  <a:t>USD MLN</a:t>
                </a:r>
              </a:p>
            </c:rich>
          </c:tx>
          <c:layout/>
          <c:overlay val="0"/>
        </c:title>
        <c:numFmt formatCode="General" sourceLinked="1"/>
        <c:majorTickMark val="out"/>
        <c:minorTickMark val="none"/>
        <c:tickLblPos val="nextTo"/>
        <c:txPr>
          <a:bodyPr/>
          <a:lstStyle/>
          <a:p>
            <a:pPr>
              <a:defRPr b="1"/>
            </a:pPr>
            <a:endParaRPr lang="en-US"/>
          </a:p>
        </c:txPr>
        <c:crossAx val="256012672"/>
        <c:crosses val="autoZero"/>
        <c:crossBetween val="between"/>
      </c:valAx>
    </c:plotArea>
    <c:legend>
      <c:legendPos val="b"/>
      <c:layout/>
      <c:overlay val="0"/>
    </c:legend>
    <c:plotVisOnly val="1"/>
    <c:dispBlanksAs val="gap"/>
    <c:showDLblsOverMax val="0"/>
  </c:chart>
  <c:spPr>
    <a:ln>
      <a:noFill/>
    </a:ln>
  </c:spPr>
  <c:externalData r:id="rId1">
    <c:autoUpdate val="0"/>
  </c:externalData>
</c:chartSpace>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888316A2-1288-4ADA-BB2B-C0B76B5C9811}" type="datetimeFigureOut">
              <a:rPr lang="en-GB" smtClean="0"/>
              <a:t>13/02/2014</a:t>
            </a:fld>
            <a:endParaRPr lang="en-GB"/>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9EC43841-E3AD-434E-8E62-AC2A3C6DEC9C}" type="slidenum">
              <a:rPr lang="en-GB" smtClean="0"/>
              <a:t>‹#›</a:t>
            </a:fld>
            <a:endParaRPr lang="en-GB"/>
          </a:p>
        </p:txBody>
      </p:sp>
    </p:spTree>
    <p:extLst>
      <p:ext uri="{BB962C8B-B14F-4D97-AF65-F5344CB8AC3E}">
        <p14:creationId xmlns:p14="http://schemas.microsoft.com/office/powerpoint/2010/main" val="213327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a:solidFill>
                  <a:schemeClr val="tx1"/>
                </a:solidFill>
                <a:latin typeface="Arial" charset="0"/>
                <a:ea typeface="ＭＳ Ｐゴシック" pitchFamily="34" charset="-128"/>
              </a:defRPr>
            </a:lvl1pPr>
            <a:lvl2pPr marL="742950" indent="-285750" defTabSz="957263" eaLnBrk="0" hangingPunct="0">
              <a:defRPr sz="2000">
                <a:solidFill>
                  <a:schemeClr val="tx1"/>
                </a:solidFill>
                <a:latin typeface="Arial" charset="0"/>
                <a:ea typeface="ＭＳ Ｐゴシック" pitchFamily="34" charset="-128"/>
              </a:defRPr>
            </a:lvl2pPr>
            <a:lvl3pPr marL="1143000" indent="-228600" defTabSz="957263" eaLnBrk="0" hangingPunct="0">
              <a:defRPr sz="2000">
                <a:solidFill>
                  <a:schemeClr val="tx1"/>
                </a:solidFill>
                <a:latin typeface="Arial" charset="0"/>
                <a:ea typeface="ＭＳ Ｐゴシック" pitchFamily="34" charset="-128"/>
              </a:defRPr>
            </a:lvl3pPr>
            <a:lvl4pPr marL="1600200" indent="-228600" defTabSz="957263" eaLnBrk="0" hangingPunct="0">
              <a:defRPr sz="2000">
                <a:solidFill>
                  <a:schemeClr val="tx1"/>
                </a:solidFill>
                <a:latin typeface="Arial" charset="0"/>
                <a:ea typeface="ＭＳ Ｐゴシック" pitchFamily="34" charset="-128"/>
              </a:defRPr>
            </a:lvl4pPr>
            <a:lvl5pPr marL="2057400" indent="-228600" defTabSz="957263" eaLnBrk="0" hangingPunct="0">
              <a:defRPr sz="2000">
                <a:solidFill>
                  <a:schemeClr val="tx1"/>
                </a:solidFill>
                <a:latin typeface="Arial" charset="0"/>
                <a:ea typeface="ＭＳ Ｐゴシック" pitchFamily="34" charset="-128"/>
              </a:defRPr>
            </a:lvl5pPr>
            <a:lvl6pPr marL="25146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6pPr>
            <a:lvl7pPr marL="29718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7pPr>
            <a:lvl8pPr marL="34290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8pPr>
            <a:lvl9pPr marL="38862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9pPr>
          </a:lstStyle>
          <a:p>
            <a:fld id="{104538B9-8EA0-42C6-85CB-A9005B1F5007}" type="slidenum">
              <a:rPr lang="en-GB" sz="1300" smtClean="0"/>
              <a:pPr/>
              <a:t>1</a:t>
            </a:fld>
            <a:endParaRPr lang="en-GB" sz="1300" smtClean="0"/>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p:spPr>
        <p:txBody>
          <a:bodyPr/>
          <a:lstStyle/>
          <a:p>
            <a:endParaRPr lang="en-US" smtClean="0"/>
          </a:p>
        </p:txBody>
      </p:sp>
      <p:sp>
        <p:nvSpPr>
          <p:cNvPr id="87044"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p:spPr>
        <p:txBody>
          <a:bodyPr/>
          <a:lstStyle/>
          <a:p>
            <a:endParaRPr lang="en-US" smtClean="0"/>
          </a:p>
        </p:txBody>
      </p:sp>
      <p:sp>
        <p:nvSpPr>
          <p:cNvPr id="88068"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p:spPr>
        <p:txBody>
          <a:bodyPr/>
          <a:lstStyle/>
          <a:p>
            <a:endParaRPr lang="en-US" smtClean="0"/>
          </a:p>
        </p:txBody>
      </p:sp>
      <p:sp>
        <p:nvSpPr>
          <p:cNvPr id="91140"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p:spPr>
        <p:txBody>
          <a:bodyPr/>
          <a:lstStyle/>
          <a:p>
            <a:endParaRPr lang="en-US" smtClean="0"/>
          </a:p>
        </p:txBody>
      </p:sp>
      <p:sp>
        <p:nvSpPr>
          <p:cNvPr id="93188"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p:spPr>
        <p:txBody>
          <a:bodyPr/>
          <a:lstStyle/>
          <a:p>
            <a:endParaRPr lang="en-US" smtClean="0"/>
          </a:p>
        </p:txBody>
      </p:sp>
      <p:sp>
        <p:nvSpPr>
          <p:cNvPr id="94212"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p:spPr>
        <p:txBody>
          <a:bodyPr/>
          <a:lstStyle/>
          <a:p>
            <a:endParaRPr lang="en-US" smtClean="0"/>
          </a:p>
        </p:txBody>
      </p:sp>
      <p:sp>
        <p:nvSpPr>
          <p:cNvPr id="96260"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p:spPr>
        <p:txBody>
          <a:bodyPr/>
          <a:lstStyle/>
          <a:p>
            <a:endParaRPr lang="en-US" smtClean="0"/>
          </a:p>
        </p:txBody>
      </p:sp>
      <p:sp>
        <p:nvSpPr>
          <p:cNvPr id="97284"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
        <p:nvSpPr>
          <p:cNvPr id="99331" name="Rectangle 2"/>
          <p:cNvSpPr>
            <a:spLocks noRot="1" noChangeArrowheads="1" noTextEdit="1"/>
          </p:cNvSpPr>
          <p:nvPr>
            <p:ph type="sldImg"/>
          </p:nvPr>
        </p:nvSpPr>
        <p:spPr>
          <a:ln/>
        </p:spPr>
      </p:sp>
      <p:sp>
        <p:nvSpPr>
          <p:cNvPr id="99332" name="Rectangle 3"/>
          <p:cNvSpPr>
            <a:spLocks noGrp="1" noChangeArrowheads="1"/>
          </p:cNvSpPr>
          <p:nvPr>
            <p:ph type="body" idx="1"/>
          </p:nvPr>
        </p:nvSpPr>
        <p:spPr>
          <a:xfrm>
            <a:off x="682137" y="4752191"/>
            <a:ext cx="5441340" cy="4473965"/>
          </a:xfrm>
          <a:noFill/>
        </p:spPr>
        <p:txBody>
          <a:bodyPr/>
          <a:lstStyle/>
          <a:p>
            <a:pPr marL="231775" indent="-231775"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a:ln/>
        </p:spPr>
      </p:sp>
      <p:sp>
        <p:nvSpPr>
          <p:cNvPr id="104451" name="Notes Placeholder 2"/>
          <p:cNvSpPr>
            <a:spLocks noGrp="1"/>
          </p:cNvSpPr>
          <p:nvPr>
            <p:ph type="body" idx="1"/>
          </p:nvPr>
        </p:nvSpPr>
        <p:spPr>
          <a:noFill/>
        </p:spPr>
        <p:txBody>
          <a:bodyPr/>
          <a:lstStyle/>
          <a:p>
            <a:endParaRPr lang="en-US" smtClean="0"/>
          </a:p>
        </p:txBody>
      </p:sp>
      <p:sp>
        <p:nvSpPr>
          <p:cNvPr id="104452"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
        <p:nvSpPr>
          <p:cNvPr id="105475" name="Rectangle 2"/>
          <p:cNvSpPr>
            <a:spLocks noRot="1" noChangeArrowheads="1" noTextEdit="1"/>
          </p:cNvSpPr>
          <p:nvPr>
            <p:ph type="sldImg"/>
          </p:nvPr>
        </p:nvSpPr>
        <p:spPr>
          <a:ln/>
        </p:spPr>
      </p:sp>
      <p:sp>
        <p:nvSpPr>
          <p:cNvPr id="10547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a:solidFill>
                  <a:schemeClr val="tx1"/>
                </a:solidFill>
                <a:latin typeface="Arial" charset="0"/>
                <a:ea typeface="ＭＳ Ｐゴシック" pitchFamily="34" charset="-128"/>
              </a:defRPr>
            </a:lvl1pPr>
            <a:lvl2pPr marL="742950" indent="-285750" defTabSz="957263" eaLnBrk="0" hangingPunct="0">
              <a:defRPr sz="2000">
                <a:solidFill>
                  <a:schemeClr val="tx1"/>
                </a:solidFill>
                <a:latin typeface="Arial" charset="0"/>
                <a:ea typeface="ＭＳ Ｐゴシック" pitchFamily="34" charset="-128"/>
              </a:defRPr>
            </a:lvl2pPr>
            <a:lvl3pPr marL="1143000" indent="-228600" defTabSz="957263" eaLnBrk="0" hangingPunct="0">
              <a:defRPr sz="2000">
                <a:solidFill>
                  <a:schemeClr val="tx1"/>
                </a:solidFill>
                <a:latin typeface="Arial" charset="0"/>
                <a:ea typeface="ＭＳ Ｐゴシック" pitchFamily="34" charset="-128"/>
              </a:defRPr>
            </a:lvl3pPr>
            <a:lvl4pPr marL="1600200" indent="-228600" defTabSz="957263" eaLnBrk="0" hangingPunct="0">
              <a:defRPr sz="2000">
                <a:solidFill>
                  <a:schemeClr val="tx1"/>
                </a:solidFill>
                <a:latin typeface="Arial" charset="0"/>
                <a:ea typeface="ＭＳ Ｐゴシック" pitchFamily="34" charset="-128"/>
              </a:defRPr>
            </a:lvl4pPr>
            <a:lvl5pPr marL="2057400" indent="-228600" defTabSz="957263" eaLnBrk="0" hangingPunct="0">
              <a:defRPr sz="2000">
                <a:solidFill>
                  <a:schemeClr val="tx1"/>
                </a:solidFill>
                <a:latin typeface="Arial" charset="0"/>
                <a:ea typeface="ＭＳ Ｐゴシック" pitchFamily="34" charset="-128"/>
              </a:defRPr>
            </a:lvl5pPr>
            <a:lvl6pPr marL="25146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6pPr>
            <a:lvl7pPr marL="29718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7pPr>
            <a:lvl8pPr marL="34290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8pPr>
            <a:lvl9pPr marL="38862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9pPr>
          </a:lstStyle>
          <a:p>
            <a:fld id="{94FF5A96-9E65-435C-AF08-8CBEA43DB5FB}" type="slidenum">
              <a:rPr lang="en-GB" sz="1300" smtClean="0"/>
              <a:pPr/>
              <a:t>2</a:t>
            </a:fld>
            <a:endParaRPr lang="en-GB" sz="1300" smtClean="0"/>
          </a:p>
        </p:txBody>
      </p:sp>
      <p:sp>
        <p:nvSpPr>
          <p:cNvPr id="167939" name="Rectangle 2"/>
          <p:cNvSpPr>
            <a:spLocks noGrp="1" noRot="1" noChangeAspect="1" noChangeArrowheads="1" noTextEdit="1"/>
          </p:cNvSpPr>
          <p:nvPr>
            <p:ph type="sldImg"/>
          </p:nvPr>
        </p:nvSpPr>
        <p:spPr>
          <a:solidFill>
            <a:srgbClr val="FFFFFF"/>
          </a:solidFill>
          <a:ln/>
        </p:spPr>
      </p:sp>
      <p:sp>
        <p:nvSpPr>
          <p:cNvPr id="16794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a:ln/>
        </p:spPr>
      </p:sp>
      <p:sp>
        <p:nvSpPr>
          <p:cNvPr id="109571" name="Notes Placeholder 2"/>
          <p:cNvSpPr>
            <a:spLocks noGrp="1"/>
          </p:cNvSpPr>
          <p:nvPr>
            <p:ph type="body" idx="1"/>
          </p:nvPr>
        </p:nvSpPr>
        <p:spPr>
          <a:noFill/>
        </p:spPr>
        <p:txBody>
          <a:bodyPr/>
          <a:lstStyle/>
          <a:p>
            <a:endParaRPr lang="en-US" smtClean="0"/>
          </a:p>
        </p:txBody>
      </p:sp>
      <p:sp>
        <p:nvSpPr>
          <p:cNvPr id="109572"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p:spPr>
        <p:txBody>
          <a:bodyPr/>
          <a:lstStyle/>
          <a:p>
            <a:endParaRPr lang="en-US" smtClean="0"/>
          </a:p>
        </p:txBody>
      </p:sp>
      <p:sp>
        <p:nvSpPr>
          <p:cNvPr id="115716"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
        <p:nvSpPr>
          <p:cNvPr id="116739" name="Rectangle 2"/>
          <p:cNvSpPr>
            <a:spLocks noRot="1" noChangeArrowheads="1" noTextEdit="1"/>
          </p:cNvSpPr>
          <p:nvPr>
            <p:ph type="sldImg"/>
          </p:nvPr>
        </p:nvSpPr>
        <p:spPr>
          <a:ln/>
        </p:spPr>
      </p:sp>
      <p:sp>
        <p:nvSpPr>
          <p:cNvPr id="116740"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p:spPr>
        <p:txBody>
          <a:bodyPr/>
          <a:lstStyle/>
          <a:p>
            <a:endParaRPr lang="en-US" smtClean="0"/>
          </a:p>
        </p:txBody>
      </p:sp>
      <p:sp>
        <p:nvSpPr>
          <p:cNvPr id="117764"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
        <p:nvSpPr>
          <p:cNvPr id="119811" name="Rectangle 2"/>
          <p:cNvSpPr>
            <a:spLocks noRot="1" noChangeArrowheads="1" noTextEdit="1"/>
          </p:cNvSpPr>
          <p:nvPr>
            <p:ph type="sldImg"/>
          </p:nvPr>
        </p:nvSpPr>
        <p:spPr>
          <a:ln/>
        </p:spPr>
      </p:sp>
      <p:sp>
        <p:nvSpPr>
          <p:cNvPr id="119812" name="Rectangle 3"/>
          <p:cNvSpPr>
            <a:spLocks noGrp="1" noChangeArrowheads="1"/>
          </p:cNvSpPr>
          <p:nvPr>
            <p:ph type="body" idx="1"/>
          </p:nvPr>
        </p:nvSpPr>
        <p:spPr>
          <a:noFill/>
        </p:spPr>
        <p:txBody>
          <a:bodyPr/>
          <a:lstStyle/>
          <a:p>
            <a:pPr marL="231775" indent="-231775"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p:spPr>
        <p:txBody>
          <a:bodyPr/>
          <a:lstStyle/>
          <a:p>
            <a:endParaRPr lang="en-US" smtClean="0"/>
          </a:p>
        </p:txBody>
      </p:sp>
      <p:sp>
        <p:nvSpPr>
          <p:cNvPr id="123908"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ln/>
        </p:spPr>
      </p:sp>
      <p:sp>
        <p:nvSpPr>
          <p:cNvPr id="128003" name="Notes Placeholder 2"/>
          <p:cNvSpPr>
            <a:spLocks noGrp="1"/>
          </p:cNvSpPr>
          <p:nvPr>
            <p:ph type="body" idx="1"/>
          </p:nvPr>
        </p:nvSpPr>
        <p:spPr>
          <a:noFill/>
        </p:spPr>
        <p:txBody>
          <a:bodyPr/>
          <a:lstStyle/>
          <a:p>
            <a:endParaRPr lang="en-US" smtClean="0"/>
          </a:p>
        </p:txBody>
      </p:sp>
      <p:sp>
        <p:nvSpPr>
          <p:cNvPr id="128004"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a:ln/>
        </p:spPr>
      </p:sp>
      <p:sp>
        <p:nvSpPr>
          <p:cNvPr id="130051" name="Notes Placeholder 2"/>
          <p:cNvSpPr>
            <a:spLocks noGrp="1"/>
          </p:cNvSpPr>
          <p:nvPr>
            <p:ph type="body" idx="1"/>
          </p:nvPr>
        </p:nvSpPr>
        <p:spPr>
          <a:noFill/>
        </p:spPr>
        <p:txBody>
          <a:bodyPr/>
          <a:lstStyle/>
          <a:p>
            <a:endParaRPr lang="en-US" smtClean="0"/>
          </a:p>
        </p:txBody>
      </p:sp>
      <p:sp>
        <p:nvSpPr>
          <p:cNvPr id="130052"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a:ln/>
        </p:spPr>
      </p:sp>
      <p:sp>
        <p:nvSpPr>
          <p:cNvPr id="133123" name="Notes Placeholder 2"/>
          <p:cNvSpPr>
            <a:spLocks noGrp="1"/>
          </p:cNvSpPr>
          <p:nvPr>
            <p:ph type="body" idx="1"/>
          </p:nvPr>
        </p:nvSpPr>
        <p:spPr>
          <a:noFill/>
        </p:spPr>
        <p:txBody>
          <a:bodyPr/>
          <a:lstStyle/>
          <a:p>
            <a:endParaRPr lang="en-US" smtClean="0"/>
          </a:p>
        </p:txBody>
      </p:sp>
      <p:sp>
        <p:nvSpPr>
          <p:cNvPr id="133124"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a:solidFill>
                  <a:schemeClr val="tx1"/>
                </a:solidFill>
                <a:latin typeface="Arial" charset="0"/>
                <a:ea typeface="ＭＳ Ｐゴシック" pitchFamily="34" charset="-128"/>
              </a:defRPr>
            </a:lvl1pPr>
            <a:lvl2pPr marL="742950" indent="-285750" defTabSz="957263" eaLnBrk="0" hangingPunct="0">
              <a:defRPr sz="2000">
                <a:solidFill>
                  <a:schemeClr val="tx1"/>
                </a:solidFill>
                <a:latin typeface="Arial" charset="0"/>
                <a:ea typeface="ＭＳ Ｐゴシック" pitchFamily="34" charset="-128"/>
              </a:defRPr>
            </a:lvl2pPr>
            <a:lvl3pPr marL="1143000" indent="-228600" defTabSz="957263" eaLnBrk="0" hangingPunct="0">
              <a:defRPr sz="2000">
                <a:solidFill>
                  <a:schemeClr val="tx1"/>
                </a:solidFill>
                <a:latin typeface="Arial" charset="0"/>
                <a:ea typeface="ＭＳ Ｐゴシック" pitchFamily="34" charset="-128"/>
              </a:defRPr>
            </a:lvl3pPr>
            <a:lvl4pPr marL="1600200" indent="-228600" defTabSz="957263" eaLnBrk="0" hangingPunct="0">
              <a:defRPr sz="2000">
                <a:solidFill>
                  <a:schemeClr val="tx1"/>
                </a:solidFill>
                <a:latin typeface="Arial" charset="0"/>
                <a:ea typeface="ＭＳ Ｐゴシック" pitchFamily="34" charset="-128"/>
              </a:defRPr>
            </a:lvl4pPr>
            <a:lvl5pPr marL="2057400" indent="-228600" defTabSz="957263" eaLnBrk="0" hangingPunct="0">
              <a:defRPr sz="2000">
                <a:solidFill>
                  <a:schemeClr val="tx1"/>
                </a:solidFill>
                <a:latin typeface="Arial" charset="0"/>
                <a:ea typeface="ＭＳ Ｐゴシック" pitchFamily="34" charset="-128"/>
              </a:defRPr>
            </a:lvl5pPr>
            <a:lvl6pPr marL="25146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6pPr>
            <a:lvl7pPr marL="29718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7pPr>
            <a:lvl8pPr marL="34290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8pPr>
            <a:lvl9pPr marL="38862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9pPr>
          </a:lstStyle>
          <a:p>
            <a:fld id="{94FF5A96-9E65-435C-AF08-8CBEA43DB5FB}" type="slidenum">
              <a:rPr lang="en-GB" sz="1300" smtClean="0"/>
              <a:pPr/>
              <a:t>3</a:t>
            </a:fld>
            <a:endParaRPr lang="en-GB" sz="1300" smtClean="0"/>
          </a:p>
        </p:txBody>
      </p:sp>
      <p:sp>
        <p:nvSpPr>
          <p:cNvPr id="167939" name="Rectangle 2"/>
          <p:cNvSpPr>
            <a:spLocks noGrp="1" noRot="1" noChangeAspect="1" noChangeArrowheads="1" noTextEdit="1"/>
          </p:cNvSpPr>
          <p:nvPr>
            <p:ph type="sldImg"/>
          </p:nvPr>
        </p:nvSpPr>
        <p:spPr>
          <a:solidFill>
            <a:srgbClr val="FFFFFF"/>
          </a:solidFill>
          <a:ln/>
        </p:spPr>
      </p:sp>
      <p:sp>
        <p:nvSpPr>
          <p:cNvPr id="16794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7263" eaLnBrk="0" hangingPunct="0">
              <a:defRPr sz="2000">
                <a:solidFill>
                  <a:schemeClr val="tx1"/>
                </a:solidFill>
                <a:latin typeface="Arial" charset="0"/>
                <a:ea typeface="ＭＳ Ｐゴシック" pitchFamily="34" charset="-128"/>
              </a:defRPr>
            </a:lvl1pPr>
            <a:lvl2pPr marL="742950" indent="-285750" defTabSz="957263" eaLnBrk="0" hangingPunct="0">
              <a:defRPr sz="2000">
                <a:solidFill>
                  <a:schemeClr val="tx1"/>
                </a:solidFill>
                <a:latin typeface="Arial" charset="0"/>
                <a:ea typeface="ＭＳ Ｐゴシック" pitchFamily="34" charset="-128"/>
              </a:defRPr>
            </a:lvl2pPr>
            <a:lvl3pPr marL="1143000" indent="-228600" defTabSz="957263" eaLnBrk="0" hangingPunct="0">
              <a:defRPr sz="2000">
                <a:solidFill>
                  <a:schemeClr val="tx1"/>
                </a:solidFill>
                <a:latin typeface="Arial" charset="0"/>
                <a:ea typeface="ＭＳ Ｐゴシック" pitchFamily="34" charset="-128"/>
              </a:defRPr>
            </a:lvl3pPr>
            <a:lvl4pPr marL="1600200" indent="-228600" defTabSz="957263" eaLnBrk="0" hangingPunct="0">
              <a:defRPr sz="2000">
                <a:solidFill>
                  <a:schemeClr val="tx1"/>
                </a:solidFill>
                <a:latin typeface="Arial" charset="0"/>
                <a:ea typeface="ＭＳ Ｐゴシック" pitchFamily="34" charset="-128"/>
              </a:defRPr>
            </a:lvl4pPr>
            <a:lvl5pPr marL="2057400" indent="-228600" defTabSz="957263" eaLnBrk="0" hangingPunct="0">
              <a:defRPr sz="2000">
                <a:solidFill>
                  <a:schemeClr val="tx1"/>
                </a:solidFill>
                <a:latin typeface="Arial" charset="0"/>
                <a:ea typeface="ＭＳ Ｐゴシック" pitchFamily="34" charset="-128"/>
              </a:defRPr>
            </a:lvl5pPr>
            <a:lvl6pPr marL="25146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6pPr>
            <a:lvl7pPr marL="29718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7pPr>
            <a:lvl8pPr marL="34290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8pPr>
            <a:lvl9pPr marL="3886200" indent="-228600" defTabSz="957263" eaLnBrk="0" fontAlgn="base" hangingPunct="0">
              <a:spcBef>
                <a:spcPct val="0"/>
              </a:spcBef>
              <a:spcAft>
                <a:spcPct val="0"/>
              </a:spcAft>
              <a:defRPr sz="2000">
                <a:solidFill>
                  <a:schemeClr val="tx1"/>
                </a:solidFill>
                <a:latin typeface="Arial" charset="0"/>
                <a:ea typeface="ＭＳ Ｐゴシック" pitchFamily="34" charset="-128"/>
              </a:defRPr>
            </a:lvl9pPr>
          </a:lstStyle>
          <a:p>
            <a:fld id="{94FF5A96-9E65-435C-AF08-8CBEA43DB5FB}" type="slidenum">
              <a:rPr lang="en-GB" sz="1300" smtClean="0"/>
              <a:pPr/>
              <a:t>4</a:t>
            </a:fld>
            <a:endParaRPr lang="en-GB" sz="1300" smtClean="0"/>
          </a:p>
        </p:txBody>
      </p:sp>
      <p:sp>
        <p:nvSpPr>
          <p:cNvPr id="167939" name="Rectangle 2"/>
          <p:cNvSpPr>
            <a:spLocks noGrp="1" noRot="1" noChangeAspect="1" noChangeArrowheads="1" noTextEdit="1"/>
          </p:cNvSpPr>
          <p:nvPr>
            <p:ph type="sldImg"/>
          </p:nvPr>
        </p:nvSpPr>
        <p:spPr>
          <a:solidFill>
            <a:srgbClr val="FFFFFF"/>
          </a:solidFill>
          <a:ln/>
        </p:spPr>
      </p:sp>
      <p:sp>
        <p:nvSpPr>
          <p:cNvPr id="167940"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p:spPr>
        <p:txBody>
          <a:bodyPr/>
          <a:lstStyle/>
          <a:p>
            <a:endParaRPr lang="en-US" smtClean="0"/>
          </a:p>
        </p:txBody>
      </p:sp>
      <p:sp>
        <p:nvSpPr>
          <p:cNvPr id="74756"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p:spPr>
        <p:txBody>
          <a:bodyPr/>
          <a:lstStyle/>
          <a:p>
            <a:endParaRPr lang="en-US" smtClean="0"/>
          </a:p>
        </p:txBody>
      </p:sp>
      <p:sp>
        <p:nvSpPr>
          <p:cNvPr id="75780"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p:spPr>
        <p:txBody>
          <a:bodyPr/>
          <a:lstStyle/>
          <a:p>
            <a:endParaRPr lang="en-US" smtClean="0"/>
          </a:p>
        </p:txBody>
      </p:sp>
      <p:sp>
        <p:nvSpPr>
          <p:cNvPr id="79876"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p:spPr>
        <p:txBody>
          <a:bodyPr/>
          <a:lstStyle/>
          <a:p>
            <a:endParaRPr lang="en-US" smtClean="0"/>
          </a:p>
        </p:txBody>
      </p:sp>
      <p:sp>
        <p:nvSpPr>
          <p:cNvPr id="80900"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p:spPr>
        <p:txBody>
          <a:bodyPr/>
          <a:lstStyle/>
          <a:p>
            <a:endParaRPr lang="en-US" smtClean="0"/>
          </a:p>
        </p:txBody>
      </p:sp>
      <p:sp>
        <p:nvSpPr>
          <p:cNvPr id="82948" name="Slide Number Placeholder 3"/>
          <p:cNvSpPr>
            <a:spLocks noGrp="1"/>
          </p:cNvSpPr>
          <p:nvPr>
            <p:ph type="sldNum" sz="quarter" idx="5"/>
          </p:nvPr>
        </p:nvSpPr>
        <p:spPr>
          <a:noFill/>
        </p:spPr>
        <p:txBody>
          <a:bodyPr/>
          <a:lstStyle>
            <a:lvl1pPr defTabSz="917575">
              <a:defRPr>
                <a:solidFill>
                  <a:schemeClr val="tx1"/>
                </a:solidFill>
                <a:latin typeface="Arial" pitchFamily="34" charset="0"/>
              </a:defRPr>
            </a:lvl1pPr>
            <a:lvl2pPr marL="742950" indent="-285750" defTabSz="917575">
              <a:defRPr>
                <a:solidFill>
                  <a:schemeClr val="tx1"/>
                </a:solidFill>
                <a:latin typeface="Arial" pitchFamily="34" charset="0"/>
              </a:defRPr>
            </a:lvl2pPr>
            <a:lvl3pPr marL="1143000" indent="-228600" defTabSz="917575">
              <a:defRPr>
                <a:solidFill>
                  <a:schemeClr val="tx1"/>
                </a:solidFill>
                <a:latin typeface="Arial" pitchFamily="34" charset="0"/>
              </a:defRPr>
            </a:lvl3pPr>
            <a:lvl4pPr marL="1600200" indent="-228600" defTabSz="917575">
              <a:defRPr>
                <a:solidFill>
                  <a:schemeClr val="tx1"/>
                </a:solidFill>
                <a:latin typeface="Arial" pitchFamily="34" charset="0"/>
              </a:defRPr>
            </a:lvl4pPr>
            <a:lvl5pPr marL="2057400" indent="-228600" defTabSz="917575">
              <a:defRPr>
                <a:solidFill>
                  <a:schemeClr val="tx1"/>
                </a:solidFill>
                <a:latin typeface="Arial" pitchFamily="34" charset="0"/>
              </a:defRPr>
            </a:lvl5pPr>
            <a:lvl6pPr marL="2514600" indent="-228600" algn="ctr" defTabSz="917575" eaLnBrk="0" fontAlgn="base" hangingPunct="0">
              <a:spcBef>
                <a:spcPct val="50000"/>
              </a:spcBef>
              <a:spcAft>
                <a:spcPct val="0"/>
              </a:spcAft>
              <a:defRPr>
                <a:solidFill>
                  <a:schemeClr val="tx1"/>
                </a:solidFill>
                <a:latin typeface="Arial" pitchFamily="34" charset="0"/>
              </a:defRPr>
            </a:lvl6pPr>
            <a:lvl7pPr marL="2971800" indent="-228600" algn="ctr" defTabSz="917575" eaLnBrk="0" fontAlgn="base" hangingPunct="0">
              <a:spcBef>
                <a:spcPct val="50000"/>
              </a:spcBef>
              <a:spcAft>
                <a:spcPct val="0"/>
              </a:spcAft>
              <a:defRPr>
                <a:solidFill>
                  <a:schemeClr val="tx1"/>
                </a:solidFill>
                <a:latin typeface="Arial" pitchFamily="34" charset="0"/>
              </a:defRPr>
            </a:lvl7pPr>
            <a:lvl8pPr marL="3429000" indent="-228600" algn="ctr" defTabSz="917575" eaLnBrk="0" fontAlgn="base" hangingPunct="0">
              <a:spcBef>
                <a:spcPct val="50000"/>
              </a:spcBef>
              <a:spcAft>
                <a:spcPct val="0"/>
              </a:spcAft>
              <a:defRPr>
                <a:solidFill>
                  <a:schemeClr val="tx1"/>
                </a:solidFill>
                <a:latin typeface="Arial" pitchFamily="34" charset="0"/>
              </a:defRPr>
            </a:lvl8pPr>
            <a:lvl9pPr marL="3886200" indent="-228600" algn="ctr" defTabSz="917575" eaLnBrk="0" fontAlgn="base" hangingPunct="0">
              <a:spcBef>
                <a:spcPct val="50000"/>
              </a:spcBef>
              <a:spcAft>
                <a:spcPct val="0"/>
              </a:spcAft>
              <a:defRPr>
                <a:solidFill>
                  <a:schemeClr val="tx1"/>
                </a:solidFill>
                <a:latin typeface="Arial" pitchFamily="34" charset="0"/>
              </a:defRPr>
            </a:lvl9p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Title Slide 1">
    <p:spTree>
      <p:nvGrpSpPr>
        <p:cNvPr id="1" name=""/>
        <p:cNvGrpSpPr/>
        <p:nvPr/>
      </p:nvGrpSpPr>
      <p:grpSpPr>
        <a:xfrm>
          <a:off x="0" y="0"/>
          <a:ext cx="0" cy="0"/>
          <a:chOff x="0" y="0"/>
          <a:chExt cx="0" cy="0"/>
        </a:xfrm>
      </p:grpSpPr>
      <p:pic>
        <p:nvPicPr>
          <p:cNvPr id="4" name="Picture 7" descr="BoE_PRA_logo_A5 80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1050" y="1701800"/>
            <a:ext cx="2747963"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p:cNvSpPr>
            <a:spLocks noGrp="1" noChangeArrowheads="1"/>
          </p:cNvSpPr>
          <p:nvPr>
            <p:ph type="subTitle" idx="1"/>
          </p:nvPr>
        </p:nvSpPr>
        <p:spPr>
          <a:xfrm>
            <a:off x="685800" y="2911475"/>
            <a:ext cx="7772400" cy="508000"/>
          </a:xfrm>
        </p:spPr>
        <p:txBody>
          <a:bodyPr/>
          <a:lstStyle>
            <a:lvl1pPr marL="0" indent="0">
              <a:buFontTx/>
              <a:buNone/>
              <a:defRPr sz="2400"/>
            </a:lvl1pPr>
          </a:lstStyle>
          <a:p>
            <a:r>
              <a:rPr lang="en-US" smtClean="0"/>
              <a:t>Click to edit Master subtitle style</a:t>
            </a:r>
            <a:endParaRPr lang="en-GB"/>
          </a:p>
        </p:txBody>
      </p:sp>
      <p:sp>
        <p:nvSpPr>
          <p:cNvPr id="9" name="Rectangle 3"/>
          <p:cNvSpPr>
            <a:spLocks noGrp="1" noChangeArrowheads="1"/>
          </p:cNvSpPr>
          <p:nvPr>
            <p:ph type="ctrTitle"/>
          </p:nvPr>
        </p:nvSpPr>
        <p:spPr>
          <a:xfrm>
            <a:off x="685800" y="2420938"/>
            <a:ext cx="7772400" cy="531812"/>
          </a:xfrm>
        </p:spPr>
        <p:txBody>
          <a:bodyPr/>
          <a:lstStyle>
            <a:lvl1pPr>
              <a:defRPr/>
            </a:lvl1pPr>
          </a:lstStyle>
          <a:p>
            <a:r>
              <a:rPr lang="en-US" smtClean="0"/>
              <a:t>Click to edit Master title style</a:t>
            </a:r>
            <a:endParaRPr lang="en-GB"/>
          </a:p>
        </p:txBody>
      </p:sp>
      <p:sp>
        <p:nvSpPr>
          <p:cNvPr id="5" name="Slide Number Placeholder 4"/>
          <p:cNvSpPr>
            <a:spLocks noGrp="1"/>
          </p:cNvSpPr>
          <p:nvPr>
            <p:ph type="sldNum" sz="quarter" idx="10"/>
          </p:nvPr>
        </p:nvSpPr>
        <p:spPr/>
        <p:txBody>
          <a:bodyPr/>
          <a:lstStyle>
            <a:lvl1pPr>
              <a:defRPr/>
            </a:lvl1pPr>
          </a:lstStyle>
          <a:p>
            <a:pPr>
              <a:defRPr/>
            </a:pPr>
            <a:fld id="{38F99312-886B-4DDF-B698-B44511844166}" type="slidenum">
              <a:rPr lang="en-GB"/>
              <a:pPr>
                <a:defRPr/>
              </a:pPr>
              <a:t>‹#›</a:t>
            </a:fld>
            <a:endParaRPr lang="en-GB" dirty="0"/>
          </a:p>
        </p:txBody>
      </p:sp>
    </p:spTree>
    <p:extLst>
      <p:ext uri="{BB962C8B-B14F-4D97-AF65-F5344CB8AC3E}">
        <p14:creationId xmlns:p14="http://schemas.microsoft.com/office/powerpoint/2010/main" val="3089900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Content over Text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6" name="Content Placeholder 2"/>
          <p:cNvSpPr>
            <a:spLocks noGrp="1"/>
          </p:cNvSpPr>
          <p:nvPr>
            <p:ph sz="half" idx="1"/>
          </p:nvPr>
        </p:nvSpPr>
        <p:spPr>
          <a:xfrm>
            <a:off x="628650" y="1585913"/>
            <a:ext cx="7869238" cy="21050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ext Placeholder 3"/>
          <p:cNvSpPr>
            <a:spLocks noGrp="1"/>
          </p:cNvSpPr>
          <p:nvPr>
            <p:ph type="body" sz="half" idx="2"/>
          </p:nvPr>
        </p:nvSpPr>
        <p:spPr>
          <a:xfrm>
            <a:off x="628650" y="3887726"/>
            <a:ext cx="7869238" cy="21066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5"/>
          <p:cNvSpPr>
            <a:spLocks noGrp="1" noChangeArrowheads="1"/>
          </p:cNvSpPr>
          <p:nvPr>
            <p:ph type="dt" sz="half" idx="10"/>
          </p:nvPr>
        </p:nvSpPr>
        <p:spPr>
          <a:ln/>
        </p:spPr>
        <p:txBody>
          <a:bodyPr/>
          <a:lstStyle>
            <a:lvl1pPr>
              <a:defRPr/>
            </a:lvl1pPr>
          </a:lstStyle>
          <a:p>
            <a:pPr>
              <a:defRPr/>
            </a:pPr>
            <a:endParaRPr lang="en-GB" dirty="0"/>
          </a:p>
        </p:txBody>
      </p:sp>
      <p:sp>
        <p:nvSpPr>
          <p:cNvPr id="8" name="Rectangle 16"/>
          <p:cNvSpPr>
            <a:spLocks noGrp="1" noChangeArrowheads="1"/>
          </p:cNvSpPr>
          <p:nvPr>
            <p:ph type="ftr" sz="quarter" idx="11"/>
          </p:nvPr>
        </p:nvSpPr>
        <p:spPr>
          <a:ln/>
        </p:spPr>
        <p:txBody>
          <a:bodyPr/>
          <a:lstStyle>
            <a:lvl1pPr>
              <a:defRPr/>
            </a:lvl1pPr>
          </a:lstStyle>
          <a:p>
            <a:pPr>
              <a:defRPr/>
            </a:pPr>
            <a:r>
              <a:rPr lang="it-IT" smtClean="0"/>
              <a:t>Michele Marzano- HSBC Supervision Team</a:t>
            </a:r>
            <a:endParaRPr lang="en-GB" dirty="0"/>
          </a:p>
        </p:txBody>
      </p:sp>
      <p:sp>
        <p:nvSpPr>
          <p:cNvPr id="9" name="Slide Number Placeholder 6"/>
          <p:cNvSpPr>
            <a:spLocks noGrp="1"/>
          </p:cNvSpPr>
          <p:nvPr>
            <p:ph type="sldNum" sz="quarter" idx="12"/>
          </p:nvPr>
        </p:nvSpPr>
        <p:spPr/>
        <p:txBody>
          <a:bodyPr/>
          <a:lstStyle>
            <a:lvl1pPr>
              <a:defRPr/>
            </a:lvl1pPr>
          </a:lstStyle>
          <a:p>
            <a:pPr>
              <a:defRPr/>
            </a:pPr>
            <a:fld id="{DDB40F8E-B330-4022-B8BC-BA2DB93E0834}" type="slidenum">
              <a:rPr lang="en-GB"/>
              <a:pPr>
                <a:defRPr/>
              </a:pPr>
              <a:t>‹#›</a:t>
            </a:fld>
            <a:endParaRPr lang="en-GB" dirty="0"/>
          </a:p>
        </p:txBody>
      </p:sp>
    </p:spTree>
    <p:extLst>
      <p:ext uri="{BB962C8B-B14F-4D97-AF65-F5344CB8AC3E}">
        <p14:creationId xmlns:p14="http://schemas.microsoft.com/office/powerpoint/2010/main" val="804143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77863" y="439738"/>
            <a:ext cx="7134225" cy="6858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677863" y="1412875"/>
            <a:ext cx="3817937" cy="4911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648200" y="1412875"/>
            <a:ext cx="3817938" cy="23796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4648200" y="3944938"/>
            <a:ext cx="3817938" cy="2379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Rectangle 10"/>
          <p:cNvSpPr>
            <a:spLocks noGrp="1" noChangeArrowheads="1"/>
          </p:cNvSpPr>
          <p:nvPr>
            <p:ph type="dt" sz="half" idx="10"/>
          </p:nvPr>
        </p:nvSpPr>
        <p:spPr>
          <a:ln/>
        </p:spPr>
        <p:txBody>
          <a:bodyPr/>
          <a:lstStyle>
            <a:lvl1pPr>
              <a:defRPr/>
            </a:lvl1pPr>
          </a:lstStyle>
          <a:p>
            <a:pPr>
              <a:defRPr/>
            </a:pPr>
            <a:endParaRPr lang="en-GB"/>
          </a:p>
        </p:txBody>
      </p:sp>
      <p:sp>
        <p:nvSpPr>
          <p:cNvPr id="7" name="Rectangle 11"/>
          <p:cNvSpPr>
            <a:spLocks noGrp="1" noChangeArrowheads="1"/>
          </p:cNvSpPr>
          <p:nvPr>
            <p:ph type="ftr" sz="quarter" idx="11"/>
          </p:nvPr>
        </p:nvSpPr>
        <p:spPr>
          <a:ln/>
        </p:spPr>
        <p:txBody>
          <a:bodyPr/>
          <a:lstStyle>
            <a:lvl1pPr>
              <a:defRPr/>
            </a:lvl1pPr>
          </a:lstStyle>
          <a:p>
            <a:pPr>
              <a:defRPr/>
            </a:pPr>
            <a:endParaRPr lang="en-GB"/>
          </a:p>
        </p:txBody>
      </p:sp>
      <p:sp>
        <p:nvSpPr>
          <p:cNvPr id="8" name="Rectangle 12"/>
          <p:cNvSpPr>
            <a:spLocks noGrp="1" noChangeArrowheads="1"/>
          </p:cNvSpPr>
          <p:nvPr>
            <p:ph type="sldNum" sz="quarter" idx="12"/>
          </p:nvPr>
        </p:nvSpPr>
        <p:spPr>
          <a:ln/>
        </p:spPr>
        <p:txBody>
          <a:bodyPr/>
          <a:lstStyle>
            <a:lvl1pPr>
              <a:defRPr/>
            </a:lvl1pPr>
          </a:lstStyle>
          <a:p>
            <a:pPr>
              <a:defRPr/>
            </a:pPr>
            <a:fld id="{7AFD26A8-0498-434A-AF29-EB23840476C7}" type="slidenum">
              <a:rPr lang="en-GB"/>
              <a:pPr>
                <a:defRPr/>
              </a:pPr>
              <a:t>‹#›</a:t>
            </a:fld>
            <a:endParaRPr lang="en-GB"/>
          </a:p>
        </p:txBody>
      </p:sp>
    </p:spTree>
    <p:extLst>
      <p:ext uri="{BB962C8B-B14F-4D97-AF65-F5344CB8AC3E}">
        <p14:creationId xmlns:p14="http://schemas.microsoft.com/office/powerpoint/2010/main" val="794341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77863" y="439738"/>
            <a:ext cx="7134225" cy="685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77863" y="1412875"/>
            <a:ext cx="7788275" cy="4911725"/>
          </a:xfrm>
        </p:spPr>
        <p:txBody>
          <a:bodyPr/>
          <a:lstStyle/>
          <a:p>
            <a:pPr lvl="0"/>
            <a:endParaRPr lang="en-GB" noProof="0" smtClean="0"/>
          </a:p>
        </p:txBody>
      </p:sp>
      <p:sp>
        <p:nvSpPr>
          <p:cNvPr id="4" name="Rectangle 10"/>
          <p:cNvSpPr>
            <a:spLocks noGrp="1" noChangeArrowheads="1"/>
          </p:cNvSpPr>
          <p:nvPr>
            <p:ph type="dt" sz="half" idx="10"/>
          </p:nvPr>
        </p:nvSpPr>
        <p:spPr>
          <a:ln/>
        </p:spPr>
        <p:txBody>
          <a:bodyPr/>
          <a:lstStyle>
            <a:lvl1pPr>
              <a:defRPr/>
            </a:lvl1pPr>
          </a:lstStyle>
          <a:p>
            <a:pPr>
              <a:defRPr/>
            </a:pPr>
            <a:endParaRPr lang="en-GB"/>
          </a:p>
        </p:txBody>
      </p:sp>
      <p:sp>
        <p:nvSpPr>
          <p:cNvPr id="5" name="Rectangle 11"/>
          <p:cNvSpPr>
            <a:spLocks noGrp="1" noChangeArrowheads="1"/>
          </p:cNvSpPr>
          <p:nvPr>
            <p:ph type="ftr" sz="quarter" idx="11"/>
          </p:nvPr>
        </p:nvSpPr>
        <p:spPr>
          <a:ln/>
        </p:spPr>
        <p:txBody>
          <a:bodyPr/>
          <a:lstStyle>
            <a:lvl1pPr>
              <a:defRPr/>
            </a:lvl1pPr>
          </a:lstStyle>
          <a:p>
            <a:pPr>
              <a:defRPr/>
            </a:pPr>
            <a:endParaRPr lang="en-GB"/>
          </a:p>
        </p:txBody>
      </p:sp>
      <p:sp>
        <p:nvSpPr>
          <p:cNvPr id="6" name="Rectangle 12"/>
          <p:cNvSpPr>
            <a:spLocks noGrp="1" noChangeArrowheads="1"/>
          </p:cNvSpPr>
          <p:nvPr>
            <p:ph type="sldNum" sz="quarter" idx="12"/>
          </p:nvPr>
        </p:nvSpPr>
        <p:spPr>
          <a:ln/>
        </p:spPr>
        <p:txBody>
          <a:bodyPr/>
          <a:lstStyle>
            <a:lvl1pPr>
              <a:defRPr/>
            </a:lvl1pPr>
          </a:lstStyle>
          <a:p>
            <a:pPr>
              <a:defRPr/>
            </a:pPr>
            <a:fld id="{45396964-EF78-4E66-8F43-4AF23D4A3880}" type="slidenum">
              <a:rPr lang="en-GB"/>
              <a:pPr>
                <a:defRPr/>
              </a:pPr>
              <a:t>‹#›</a:t>
            </a:fld>
            <a:endParaRPr lang="en-GB"/>
          </a:p>
        </p:txBody>
      </p:sp>
    </p:spTree>
    <p:extLst>
      <p:ext uri="{BB962C8B-B14F-4D97-AF65-F5344CB8AC3E}">
        <p14:creationId xmlns:p14="http://schemas.microsoft.com/office/powerpoint/2010/main" val="3147666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77863" y="439738"/>
            <a:ext cx="7134225" cy="6858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77863" y="1412875"/>
            <a:ext cx="7788275" cy="4911725"/>
          </a:xfrm>
        </p:spPr>
        <p:txBody>
          <a:bodyPr/>
          <a:lstStyle/>
          <a:p>
            <a:pPr lvl="0"/>
            <a:endParaRPr lang="en-GB" noProof="0" smtClean="0"/>
          </a:p>
        </p:txBody>
      </p:sp>
      <p:sp>
        <p:nvSpPr>
          <p:cNvPr id="4" name="Rectangle 10"/>
          <p:cNvSpPr>
            <a:spLocks noGrp="1" noChangeArrowheads="1"/>
          </p:cNvSpPr>
          <p:nvPr>
            <p:ph type="dt" sz="half" idx="10"/>
          </p:nvPr>
        </p:nvSpPr>
        <p:spPr>
          <a:ln/>
        </p:spPr>
        <p:txBody>
          <a:bodyPr/>
          <a:lstStyle>
            <a:lvl1pPr>
              <a:defRPr/>
            </a:lvl1pPr>
          </a:lstStyle>
          <a:p>
            <a:pPr>
              <a:defRPr/>
            </a:pPr>
            <a:endParaRPr lang="en-GB"/>
          </a:p>
        </p:txBody>
      </p:sp>
      <p:sp>
        <p:nvSpPr>
          <p:cNvPr id="5" name="Rectangle 11"/>
          <p:cNvSpPr>
            <a:spLocks noGrp="1" noChangeArrowheads="1"/>
          </p:cNvSpPr>
          <p:nvPr>
            <p:ph type="ftr" sz="quarter" idx="11"/>
          </p:nvPr>
        </p:nvSpPr>
        <p:spPr>
          <a:ln/>
        </p:spPr>
        <p:txBody>
          <a:bodyPr/>
          <a:lstStyle>
            <a:lvl1pPr>
              <a:defRPr/>
            </a:lvl1pPr>
          </a:lstStyle>
          <a:p>
            <a:pPr>
              <a:defRPr/>
            </a:pPr>
            <a:endParaRPr lang="en-GB"/>
          </a:p>
        </p:txBody>
      </p:sp>
      <p:sp>
        <p:nvSpPr>
          <p:cNvPr id="6" name="Rectangle 12"/>
          <p:cNvSpPr>
            <a:spLocks noGrp="1" noChangeArrowheads="1"/>
          </p:cNvSpPr>
          <p:nvPr>
            <p:ph type="sldNum" sz="quarter" idx="12"/>
          </p:nvPr>
        </p:nvSpPr>
        <p:spPr>
          <a:ln/>
        </p:spPr>
        <p:txBody>
          <a:bodyPr/>
          <a:lstStyle>
            <a:lvl1pPr>
              <a:defRPr/>
            </a:lvl1pPr>
          </a:lstStyle>
          <a:p>
            <a:pPr>
              <a:defRPr/>
            </a:pPr>
            <a:fld id="{1685C76F-1457-49D2-9F73-01EBF0C092FE}" type="slidenum">
              <a:rPr lang="en-GB"/>
              <a:pPr>
                <a:defRPr/>
              </a:pPr>
              <a:t>‹#›</a:t>
            </a:fld>
            <a:endParaRPr lang="en-GB"/>
          </a:p>
        </p:txBody>
      </p:sp>
    </p:spTree>
    <p:extLst>
      <p:ext uri="{BB962C8B-B14F-4D97-AF65-F5344CB8AC3E}">
        <p14:creationId xmlns:p14="http://schemas.microsoft.com/office/powerpoint/2010/main" val="3084084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3" r:id="rId14"/>
    <p:sldLayoutId id="2147483664" r:id="rId15"/>
    <p:sldLayoutId id="2147483665" r:id="rId16"/>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bis.org/press/p091217.htm"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notesSlide" Target="../notesSlides/notesSlide16.xml"/><Relationship Id="rId7" Type="http://schemas.openxmlformats.org/officeDocument/2006/relationships/image" Target="../media/image6.wmf"/><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5.wmf"/><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2.png"/><Relationship Id="rId7"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chart" Target="../charts/chart3.xml"/><Relationship Id="rId11" Type="http://schemas.openxmlformats.org/officeDocument/2006/relationships/chart" Target="../charts/chart8.xml"/><Relationship Id="rId5" Type="http://schemas.openxmlformats.org/officeDocument/2006/relationships/chart" Target="../charts/chart2.xml"/><Relationship Id="rId10" Type="http://schemas.openxmlformats.org/officeDocument/2006/relationships/chart" Target="../charts/chart7.xml"/><Relationship Id="rId4" Type="http://schemas.openxmlformats.org/officeDocument/2006/relationships/chart" Target="../charts/chart1.xml"/><Relationship Id="rId9" Type="http://schemas.openxmlformats.org/officeDocument/2006/relationships/chart" Target="../charts/chart6.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6.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2.emf"/><Relationship Id="rId4" Type="http://schemas.openxmlformats.org/officeDocument/2006/relationships/oleObject" Target="../embeddings/oleObject3.bin"/></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fsa.gov.uk/pubs/occpapers/op29.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fsa.gov.uk/pubs/international/gaussian_copula.pdf"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chart" Target="../charts/chart13.xml"/><Relationship Id="rId3" Type="http://schemas.openxmlformats.org/officeDocument/2006/relationships/image" Target="../media/image2.png"/><Relationship Id="rId7" Type="http://schemas.openxmlformats.org/officeDocument/2006/relationships/chart" Target="../charts/chart12.xml"/><Relationship Id="rId12"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chart" Target="../charts/chart11.xml"/><Relationship Id="rId11" Type="http://schemas.openxmlformats.org/officeDocument/2006/relationships/chart" Target="../charts/chart16.xml"/><Relationship Id="rId5" Type="http://schemas.openxmlformats.org/officeDocument/2006/relationships/chart" Target="../charts/chart10.xml"/><Relationship Id="rId10" Type="http://schemas.openxmlformats.org/officeDocument/2006/relationships/chart" Target="../charts/chart15.xml"/><Relationship Id="rId4" Type="http://schemas.openxmlformats.org/officeDocument/2006/relationships/chart" Target="../charts/chart9.xml"/><Relationship Id="rId9" Type="http://schemas.openxmlformats.org/officeDocument/2006/relationships/chart" Target="../charts/chart14.xml"/></Relationships>
</file>

<file path=ppt/slides/_rels/slide4.xml.rels><?xml version="1.0" encoding="UTF-8" standalone="yes"?>
<Relationships xmlns="http://schemas.openxmlformats.org/package/2006/relationships"><Relationship Id="rId8" Type="http://schemas.openxmlformats.org/officeDocument/2006/relationships/chart" Target="../charts/chart21.xml"/><Relationship Id="rId3" Type="http://schemas.openxmlformats.org/officeDocument/2006/relationships/image" Target="../media/image2.png"/><Relationship Id="rId7" Type="http://schemas.openxmlformats.org/officeDocument/2006/relationships/chart" Target="../charts/chart20.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chart" Target="../charts/chart19.xml"/><Relationship Id="rId11" Type="http://schemas.openxmlformats.org/officeDocument/2006/relationships/chart" Target="../charts/chart24.xml"/><Relationship Id="rId5" Type="http://schemas.openxmlformats.org/officeDocument/2006/relationships/chart" Target="../charts/chart18.xml"/><Relationship Id="rId10" Type="http://schemas.openxmlformats.org/officeDocument/2006/relationships/chart" Target="../charts/chart23.xml"/><Relationship Id="rId4" Type="http://schemas.openxmlformats.org/officeDocument/2006/relationships/chart" Target="../charts/chart17.xml"/><Relationship Id="rId9" Type="http://schemas.openxmlformats.org/officeDocument/2006/relationships/chart" Target="../charts/chart2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14"/>
          <p:cNvSpPr>
            <a:spLocks noGrp="1" noChangeArrowheads="1"/>
          </p:cNvSpPr>
          <p:nvPr>
            <p:ph type="subTitle" idx="1"/>
          </p:nvPr>
        </p:nvSpPr>
        <p:spPr>
          <a:xfrm>
            <a:off x="685800" y="3200400"/>
            <a:ext cx="7772400" cy="660400"/>
          </a:xfrm>
        </p:spPr>
        <p:txBody>
          <a:bodyPr>
            <a:noAutofit/>
          </a:bodyPr>
          <a:lstStyle/>
          <a:p>
            <a:pPr algn="ctr">
              <a:lnSpc>
                <a:spcPct val="80000"/>
              </a:lnSpc>
            </a:pPr>
            <a:r>
              <a:rPr lang="en-GB" sz="2000" dirty="0">
                <a:latin typeface="+mj-lt"/>
              </a:rPr>
              <a:t>University of Essex </a:t>
            </a:r>
          </a:p>
          <a:p>
            <a:pPr algn="ctr">
              <a:lnSpc>
                <a:spcPct val="80000"/>
              </a:lnSpc>
            </a:pPr>
            <a:r>
              <a:rPr lang="en-GB" sz="2000" dirty="0" smtClean="0">
                <a:latin typeface="+mj-lt"/>
              </a:rPr>
              <a:t>14</a:t>
            </a:r>
            <a:r>
              <a:rPr lang="en-GB" sz="2000" baseline="30000" dirty="0" smtClean="0">
                <a:latin typeface="+mj-lt"/>
              </a:rPr>
              <a:t>th</a:t>
            </a:r>
            <a:r>
              <a:rPr lang="en-GB" sz="2000" dirty="0" smtClean="0">
                <a:latin typeface="+mj-lt"/>
              </a:rPr>
              <a:t> </a:t>
            </a:r>
            <a:r>
              <a:rPr lang="en-GB" sz="2000" dirty="0">
                <a:latin typeface="+mj-lt"/>
              </a:rPr>
              <a:t>February </a:t>
            </a:r>
            <a:r>
              <a:rPr lang="en-GB" sz="2000" dirty="0" smtClean="0">
                <a:latin typeface="+mj-lt"/>
              </a:rPr>
              <a:t>2014</a:t>
            </a:r>
            <a:endParaRPr lang="en-GB" sz="2000" dirty="0">
              <a:latin typeface="+mj-lt"/>
            </a:endParaRPr>
          </a:p>
        </p:txBody>
      </p:sp>
      <p:sp>
        <p:nvSpPr>
          <p:cNvPr id="29700" name="Rectangle 13"/>
          <p:cNvSpPr>
            <a:spLocks noGrp="1" noChangeArrowheads="1"/>
          </p:cNvSpPr>
          <p:nvPr>
            <p:ph type="ctrTitle"/>
          </p:nvPr>
        </p:nvSpPr>
        <p:spPr>
          <a:xfrm>
            <a:off x="685800" y="2209800"/>
            <a:ext cx="7772400" cy="1295400"/>
          </a:xfrm>
        </p:spPr>
        <p:txBody>
          <a:bodyPr>
            <a:noAutofit/>
          </a:bodyPr>
          <a:lstStyle/>
          <a:p>
            <a:pPr>
              <a:defRPr/>
            </a:pPr>
            <a:r>
              <a:rPr lang="en-GB" dirty="0" smtClean="0">
                <a:solidFill>
                  <a:schemeClr val="bg2">
                    <a:lumMod val="25000"/>
                  </a:schemeClr>
                </a:solidFill>
              </a:rPr>
              <a:t/>
            </a:r>
            <a:br>
              <a:rPr lang="en-GB" dirty="0" smtClean="0">
                <a:solidFill>
                  <a:schemeClr val="bg2">
                    <a:lumMod val="25000"/>
                  </a:schemeClr>
                </a:solidFill>
              </a:rPr>
            </a:br>
            <a:r>
              <a:rPr lang="en-US" dirty="0">
                <a:solidFill>
                  <a:schemeClr val="bg2">
                    <a:lumMod val="25000"/>
                  </a:schemeClr>
                </a:solidFill>
              </a:rPr>
              <a:t>Market Risk </a:t>
            </a:r>
            <a:r>
              <a:rPr lang="en-US" dirty="0" smtClean="0">
                <a:solidFill>
                  <a:schemeClr val="bg2">
                    <a:lumMod val="25000"/>
                  </a:schemeClr>
                </a:solidFill>
              </a:rPr>
              <a:t>Regulation</a:t>
            </a:r>
            <a:br>
              <a:rPr lang="en-US" dirty="0" smtClean="0">
                <a:solidFill>
                  <a:schemeClr val="bg2">
                    <a:lumMod val="25000"/>
                  </a:schemeClr>
                </a:solidFill>
              </a:rPr>
            </a:br>
            <a:endParaRPr lang="en-US" dirty="0">
              <a:solidFill>
                <a:schemeClr val="bg2">
                  <a:lumMod val="25000"/>
                </a:schemeClr>
              </a:solidFill>
            </a:endParaRPr>
          </a:p>
        </p:txBody>
      </p:sp>
      <p:sp>
        <p:nvSpPr>
          <p:cNvPr id="2" name="Rectangle 1"/>
          <p:cNvSpPr/>
          <p:nvPr/>
        </p:nvSpPr>
        <p:spPr>
          <a:xfrm>
            <a:off x="76200" y="6304443"/>
            <a:ext cx="8915400" cy="363176"/>
          </a:xfrm>
          <a:prstGeom prst="rect">
            <a:avLst/>
          </a:prstGeom>
        </p:spPr>
        <p:txBody>
          <a:bodyPr wrap="square">
            <a:spAutoFit/>
          </a:bodyPr>
          <a:lstStyle/>
          <a:p>
            <a:pPr>
              <a:lnSpc>
                <a:spcPct val="80000"/>
              </a:lnSpc>
            </a:pPr>
            <a:r>
              <a:rPr lang="en-GB" sz="1100" b="1" i="1" dirty="0">
                <a:latin typeface="Arial (Headings)"/>
              </a:rPr>
              <a:t>Please note: all comments/opinions are entirely those of the presenter and cannot be </a:t>
            </a:r>
            <a:r>
              <a:rPr lang="en-GB" sz="1100" b="1" i="1" dirty="0" smtClean="0">
                <a:latin typeface="Arial (Headings)"/>
              </a:rPr>
              <a:t>ascribed </a:t>
            </a:r>
            <a:r>
              <a:rPr lang="en-GB" sz="1100" b="1" i="1" dirty="0">
                <a:latin typeface="Arial (Headings)"/>
              </a:rPr>
              <a:t>to </a:t>
            </a:r>
            <a:r>
              <a:rPr lang="en-GB" sz="1100" b="1" i="1" dirty="0" smtClean="0">
                <a:latin typeface="Arial (Headings)"/>
              </a:rPr>
              <a:t>either the PRA </a:t>
            </a:r>
            <a:r>
              <a:rPr lang="en-GB" sz="1100" b="1" i="1" dirty="0">
                <a:latin typeface="Arial (Headings)"/>
              </a:rPr>
              <a:t>or the </a:t>
            </a:r>
            <a:r>
              <a:rPr lang="en-GB" sz="1100" b="1" i="1" dirty="0" smtClean="0">
                <a:latin typeface="Arial (Headings)"/>
              </a:rPr>
              <a:t>University</a:t>
            </a:r>
          </a:p>
          <a:p>
            <a:pPr>
              <a:lnSpc>
                <a:spcPct val="80000"/>
              </a:lnSpc>
            </a:pPr>
            <a:r>
              <a:rPr lang="en-GB" sz="1100" b="1" i="1" dirty="0">
                <a:latin typeface="Arial (Headings)"/>
              </a:rPr>
              <a:t> </a:t>
            </a:r>
            <a:r>
              <a:rPr lang="en-GB" sz="1100" b="1" i="1" dirty="0" smtClean="0">
                <a:latin typeface="Arial (Headings)"/>
              </a:rPr>
              <a:t>                    </a:t>
            </a:r>
            <a:r>
              <a:rPr lang="en-GB" sz="1100" b="1" i="1" dirty="0" smtClean="0">
                <a:latin typeface="Arial (Headings)"/>
              </a:rPr>
              <a:t> </a:t>
            </a:r>
            <a:r>
              <a:rPr lang="en-GB" sz="1100" b="1" i="1" dirty="0">
                <a:latin typeface="Arial (Headings)"/>
              </a:rPr>
              <a:t>of Essex</a:t>
            </a:r>
          </a:p>
        </p:txBody>
      </p:sp>
    </p:spTree>
    <p:extLst>
      <p:ext uri="{BB962C8B-B14F-4D97-AF65-F5344CB8AC3E}">
        <p14:creationId xmlns:p14="http://schemas.microsoft.com/office/powerpoint/2010/main" val="1311957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8CF846FE-244E-4379-990F-2E0B7E8C662D}" type="slidenum">
              <a:rPr lang="en-GB" smtClean="0">
                <a:latin typeface="Times New Roman" pitchFamily="18" charset="0"/>
              </a:rPr>
              <a:pPr/>
              <a:t>10</a:t>
            </a:fld>
            <a:endParaRPr lang="en-GB" smtClean="0">
              <a:latin typeface="Times New Roman" pitchFamily="18" charset="0"/>
            </a:endParaRPr>
          </a:p>
        </p:txBody>
      </p:sp>
      <p:sp>
        <p:nvSpPr>
          <p:cNvPr id="19459" name="Rectangle 2"/>
          <p:cNvSpPr>
            <a:spLocks noGrp="1" noChangeArrowheads="1"/>
          </p:cNvSpPr>
          <p:nvPr>
            <p:ph type="title"/>
          </p:nvPr>
        </p:nvSpPr>
        <p:spPr>
          <a:xfrm>
            <a:off x="457200" y="274638"/>
            <a:ext cx="8229600" cy="557345"/>
          </a:xfrm>
        </p:spPr>
        <p:txBody>
          <a:bodyPr>
            <a:normAutofit/>
          </a:bodyPr>
          <a:lstStyle/>
          <a:p>
            <a:pPr algn="l"/>
            <a:r>
              <a:rPr lang="en-GB" sz="1800" dirty="0" smtClean="0"/>
              <a:t>Basel II.5</a:t>
            </a:r>
          </a:p>
        </p:txBody>
      </p:sp>
      <p:sp>
        <p:nvSpPr>
          <p:cNvPr id="19460" name="Rectangle 3"/>
          <p:cNvSpPr>
            <a:spLocks noGrp="1" noChangeArrowheads="1"/>
          </p:cNvSpPr>
          <p:nvPr>
            <p:ph type="body" idx="1"/>
          </p:nvPr>
        </p:nvSpPr>
        <p:spPr>
          <a:xfrm>
            <a:off x="457200" y="990600"/>
            <a:ext cx="8229600" cy="5135563"/>
          </a:xfrm>
        </p:spPr>
        <p:txBody>
          <a:bodyPr>
            <a:normAutofit/>
          </a:bodyPr>
          <a:lstStyle/>
          <a:p>
            <a:pPr>
              <a:lnSpc>
                <a:spcPct val="80000"/>
              </a:lnSpc>
            </a:pPr>
            <a:r>
              <a:rPr lang="en-GB" sz="1400" dirty="0" smtClean="0"/>
              <a:t>Proposed by Basel Committee in July 2009</a:t>
            </a:r>
          </a:p>
          <a:p>
            <a:pPr>
              <a:lnSpc>
                <a:spcPct val="80000"/>
              </a:lnSpc>
            </a:pPr>
            <a:endParaRPr lang="en-GB" sz="1400" dirty="0" smtClean="0"/>
          </a:p>
          <a:p>
            <a:pPr>
              <a:lnSpc>
                <a:spcPct val="80000"/>
              </a:lnSpc>
            </a:pPr>
            <a:r>
              <a:rPr lang="en-GB" sz="1400" dirty="0" smtClean="0"/>
              <a:t>Focuses </a:t>
            </a:r>
            <a:r>
              <a:rPr lang="en-GB" sz="1400" dirty="0" smtClean="0"/>
              <a:t>on trading book - priority area for reform following financial crisis</a:t>
            </a:r>
          </a:p>
          <a:p>
            <a:pPr>
              <a:lnSpc>
                <a:spcPct val="80000"/>
              </a:lnSpc>
            </a:pPr>
            <a:endParaRPr lang="en-GB" sz="1400" dirty="0" smtClean="0"/>
          </a:p>
          <a:p>
            <a:pPr>
              <a:lnSpc>
                <a:spcPct val="80000"/>
              </a:lnSpc>
            </a:pPr>
            <a:r>
              <a:rPr lang="en-GB" sz="1400" dirty="0" smtClean="0"/>
              <a:t>New </a:t>
            </a:r>
            <a:r>
              <a:rPr lang="en-GB" sz="1400" dirty="0" smtClean="0"/>
              <a:t>concept of Re-securitisations introduced and given higher risk weights than securitisations – applies to banking book</a:t>
            </a:r>
          </a:p>
          <a:p>
            <a:pPr>
              <a:lnSpc>
                <a:spcPct val="80000"/>
              </a:lnSpc>
            </a:pPr>
            <a:endParaRPr lang="en-GB" sz="1400" dirty="0" smtClean="0"/>
          </a:p>
          <a:p>
            <a:pPr>
              <a:lnSpc>
                <a:spcPct val="80000"/>
              </a:lnSpc>
            </a:pPr>
            <a:r>
              <a:rPr lang="en-GB" sz="1400" dirty="0" smtClean="0"/>
              <a:t>Securitisations </a:t>
            </a:r>
            <a:r>
              <a:rPr lang="en-GB" sz="1400" dirty="0" smtClean="0"/>
              <a:t>and re-securitisations in the trading book have to be treated under the Banking Book risk weights approach – cannot model them as previously</a:t>
            </a:r>
          </a:p>
          <a:p>
            <a:pPr>
              <a:lnSpc>
                <a:spcPct val="80000"/>
              </a:lnSpc>
            </a:pPr>
            <a:endParaRPr lang="en-GB" sz="1400" dirty="0" smtClean="0"/>
          </a:p>
          <a:p>
            <a:pPr>
              <a:lnSpc>
                <a:spcPct val="80000"/>
              </a:lnSpc>
            </a:pPr>
            <a:r>
              <a:rPr lang="en-GB" sz="1400" dirty="0" smtClean="0"/>
              <a:t>New </a:t>
            </a:r>
            <a:r>
              <a:rPr lang="en-GB" sz="1400" dirty="0" smtClean="0"/>
              <a:t>models introduced:</a:t>
            </a:r>
          </a:p>
          <a:p>
            <a:pPr lvl="1">
              <a:lnSpc>
                <a:spcPct val="90000"/>
              </a:lnSpc>
            </a:pPr>
            <a:r>
              <a:rPr lang="en-GB" sz="1400" dirty="0" smtClean="0"/>
              <a:t>Stressed </a:t>
            </a:r>
            <a:r>
              <a:rPr lang="en-GB" sz="1400" dirty="0" err="1" smtClean="0"/>
              <a:t>VaR</a:t>
            </a:r>
            <a:endParaRPr lang="en-GB" sz="1400" dirty="0" smtClean="0"/>
          </a:p>
          <a:p>
            <a:pPr lvl="1">
              <a:lnSpc>
                <a:spcPct val="90000"/>
              </a:lnSpc>
            </a:pPr>
            <a:r>
              <a:rPr lang="en-GB" sz="1400" dirty="0" smtClean="0"/>
              <a:t>IRC (extension of IDRC)</a:t>
            </a:r>
          </a:p>
          <a:p>
            <a:pPr lvl="1">
              <a:lnSpc>
                <a:spcPct val="90000"/>
              </a:lnSpc>
            </a:pPr>
            <a:r>
              <a:rPr lang="en-GB" sz="1400" dirty="0" smtClean="0"/>
              <a:t>CRM (Comprehensive Risk measure) for certain securitisation products</a:t>
            </a:r>
          </a:p>
          <a:p>
            <a:pPr>
              <a:lnSpc>
                <a:spcPct val="80000"/>
              </a:lnSpc>
            </a:pPr>
            <a:endParaRPr lang="en-GB" sz="1400" dirty="0" smtClean="0"/>
          </a:p>
          <a:p>
            <a:pPr>
              <a:lnSpc>
                <a:spcPct val="80000"/>
              </a:lnSpc>
            </a:pPr>
            <a:r>
              <a:rPr lang="en-GB" sz="1400" dirty="0" smtClean="0"/>
              <a:t>Introduced </a:t>
            </a:r>
            <a:r>
              <a:rPr lang="en-GB" sz="1400" dirty="0" smtClean="0"/>
              <a:t>into European legislation as CRD3</a:t>
            </a:r>
          </a:p>
          <a:p>
            <a:pPr>
              <a:lnSpc>
                <a:spcPct val="80000"/>
              </a:lnSpc>
            </a:pPr>
            <a:endParaRPr lang="en-GB" sz="1400" dirty="0" smtClean="0"/>
          </a:p>
          <a:p>
            <a:pPr>
              <a:lnSpc>
                <a:spcPct val="80000"/>
              </a:lnSpc>
            </a:pPr>
            <a:r>
              <a:rPr lang="en-GB" sz="1400" dirty="0" smtClean="0"/>
              <a:t>Implemented </a:t>
            </a:r>
            <a:r>
              <a:rPr lang="en-GB" sz="1400" dirty="0" smtClean="0"/>
              <a:t>on 31</a:t>
            </a:r>
            <a:r>
              <a:rPr lang="en-GB" sz="1400" baseline="30000" dirty="0" smtClean="0"/>
              <a:t>st</a:t>
            </a:r>
            <a:r>
              <a:rPr lang="en-GB" sz="1400" dirty="0" smtClean="0"/>
              <a:t> December 2011</a:t>
            </a:r>
          </a:p>
        </p:txBody>
      </p:sp>
      <p:sp>
        <p:nvSpPr>
          <p:cNvPr id="19461"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3125573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8B55DB8E-1067-48E0-A194-55C0BC7E682C}" type="slidenum">
              <a:rPr lang="en-GB" smtClean="0">
                <a:latin typeface="Times New Roman" pitchFamily="18" charset="0"/>
              </a:rPr>
              <a:pPr/>
              <a:t>11</a:t>
            </a:fld>
            <a:endParaRPr lang="en-GB" smtClean="0">
              <a:latin typeface="Times New Roman" pitchFamily="18" charset="0"/>
            </a:endParaRPr>
          </a:p>
        </p:txBody>
      </p:sp>
      <p:sp>
        <p:nvSpPr>
          <p:cNvPr id="20483" name="Rectangle 2"/>
          <p:cNvSpPr>
            <a:spLocks noGrp="1" noChangeArrowheads="1"/>
          </p:cNvSpPr>
          <p:nvPr>
            <p:ph type="title"/>
          </p:nvPr>
        </p:nvSpPr>
        <p:spPr>
          <a:xfrm>
            <a:off x="457200" y="274638"/>
            <a:ext cx="8229600" cy="557345"/>
          </a:xfrm>
        </p:spPr>
        <p:txBody>
          <a:bodyPr>
            <a:normAutofit/>
          </a:bodyPr>
          <a:lstStyle/>
          <a:p>
            <a:pPr algn="l"/>
            <a:r>
              <a:rPr lang="en-GB" sz="1800" dirty="0" smtClean="0"/>
              <a:t>Basel III</a:t>
            </a:r>
          </a:p>
        </p:txBody>
      </p:sp>
      <p:sp>
        <p:nvSpPr>
          <p:cNvPr id="20484" name="Rectangle 3"/>
          <p:cNvSpPr>
            <a:spLocks noGrp="1" noChangeArrowheads="1"/>
          </p:cNvSpPr>
          <p:nvPr>
            <p:ph type="body" idx="1"/>
          </p:nvPr>
        </p:nvSpPr>
        <p:spPr>
          <a:xfrm>
            <a:off x="457200" y="990600"/>
            <a:ext cx="8229600" cy="5135563"/>
          </a:xfrm>
        </p:spPr>
        <p:txBody>
          <a:bodyPr>
            <a:normAutofit/>
          </a:bodyPr>
          <a:lstStyle/>
          <a:p>
            <a:pPr>
              <a:lnSpc>
                <a:spcPct val="80000"/>
              </a:lnSpc>
            </a:pPr>
            <a:r>
              <a:rPr lang="en-GB" sz="1500" dirty="0" smtClean="0"/>
              <a:t>Improve the quality and quantity of capital</a:t>
            </a:r>
          </a:p>
          <a:p>
            <a:pPr>
              <a:lnSpc>
                <a:spcPct val="80000"/>
              </a:lnSpc>
            </a:pPr>
            <a:endParaRPr lang="en-GB" sz="1500" dirty="0" smtClean="0"/>
          </a:p>
          <a:p>
            <a:pPr>
              <a:lnSpc>
                <a:spcPct val="80000"/>
              </a:lnSpc>
            </a:pPr>
            <a:r>
              <a:rPr lang="en-GB" sz="1500" dirty="0" smtClean="0"/>
              <a:t>Strengthening </a:t>
            </a:r>
            <a:r>
              <a:rPr lang="en-GB" sz="1500" dirty="0" smtClean="0"/>
              <a:t>the risk coverage of the framework (e.g. counterparty credit risk exposures arising from derivatives, repos and securities financing activities</a:t>
            </a:r>
            <a:r>
              <a:rPr lang="en-GB" sz="1500" dirty="0" smtClean="0"/>
              <a:t>)</a:t>
            </a:r>
          </a:p>
          <a:p>
            <a:pPr>
              <a:lnSpc>
                <a:spcPct val="80000"/>
              </a:lnSpc>
            </a:pPr>
            <a:endParaRPr lang="en-GB" sz="1500" dirty="0" smtClean="0"/>
          </a:p>
          <a:p>
            <a:pPr>
              <a:lnSpc>
                <a:spcPct val="80000"/>
              </a:lnSpc>
            </a:pPr>
            <a:r>
              <a:rPr lang="en-GB" sz="1500" dirty="0" smtClean="0"/>
              <a:t>Introducing a leverage ratio as a supplementary measure to the Basel II risk-based framework </a:t>
            </a:r>
            <a:endParaRPr lang="en-GB" sz="1500" dirty="0" smtClean="0"/>
          </a:p>
          <a:p>
            <a:pPr>
              <a:lnSpc>
                <a:spcPct val="80000"/>
              </a:lnSpc>
            </a:pPr>
            <a:endParaRPr lang="en-GB" sz="1500" dirty="0" smtClean="0"/>
          </a:p>
          <a:p>
            <a:pPr>
              <a:lnSpc>
                <a:spcPct val="80000"/>
              </a:lnSpc>
            </a:pPr>
            <a:r>
              <a:rPr lang="en-GB" sz="1500" dirty="0" smtClean="0"/>
              <a:t>Countercyclical capital buffers - build-up of capital buffers in good times that can be drawn upon in periods of stress </a:t>
            </a:r>
            <a:endParaRPr lang="en-GB" sz="1500" dirty="0" smtClean="0"/>
          </a:p>
          <a:p>
            <a:pPr>
              <a:lnSpc>
                <a:spcPct val="80000"/>
              </a:lnSpc>
            </a:pPr>
            <a:endParaRPr lang="en-GB" sz="1500" dirty="0" smtClean="0"/>
          </a:p>
          <a:p>
            <a:pPr>
              <a:lnSpc>
                <a:spcPct val="80000"/>
              </a:lnSpc>
            </a:pPr>
            <a:r>
              <a:rPr lang="en-GB" sz="1500" dirty="0" smtClean="0"/>
              <a:t>Introducing a global minimum liquidity standard </a:t>
            </a:r>
            <a:endParaRPr lang="en-GB" sz="1500" dirty="0" smtClean="0"/>
          </a:p>
          <a:p>
            <a:pPr>
              <a:lnSpc>
                <a:spcPct val="80000"/>
              </a:lnSpc>
            </a:pPr>
            <a:endParaRPr lang="en-GB" sz="1500" dirty="0" smtClean="0"/>
          </a:p>
          <a:p>
            <a:pPr>
              <a:lnSpc>
                <a:spcPct val="80000"/>
              </a:lnSpc>
            </a:pPr>
            <a:r>
              <a:rPr lang="en-GB" sz="1500" dirty="0" smtClean="0"/>
              <a:t>More details available at: </a:t>
            </a:r>
            <a:r>
              <a:rPr lang="en-GB" sz="1500" dirty="0" smtClean="0">
                <a:hlinkClick r:id="rId3"/>
              </a:rPr>
              <a:t>http://</a:t>
            </a:r>
            <a:r>
              <a:rPr lang="en-GB" sz="1500" dirty="0" smtClean="0">
                <a:hlinkClick r:id="rId3"/>
              </a:rPr>
              <a:t>www.bis.org/press/p091217.htm</a:t>
            </a:r>
            <a:r>
              <a:rPr lang="en-GB" sz="1500" dirty="0" smtClean="0"/>
              <a:t>  </a:t>
            </a:r>
          </a:p>
          <a:p>
            <a:pPr>
              <a:lnSpc>
                <a:spcPct val="80000"/>
              </a:lnSpc>
            </a:pPr>
            <a:endParaRPr lang="en-GB" sz="1500" dirty="0" smtClean="0"/>
          </a:p>
          <a:p>
            <a:pPr>
              <a:lnSpc>
                <a:spcPct val="80000"/>
              </a:lnSpc>
            </a:pPr>
            <a:r>
              <a:rPr lang="en-GB" sz="1500" dirty="0" smtClean="0"/>
              <a:t>Also reviewing the need for additional capital, liquidity or other supervisory measures to reduce the externalities created by systemically important institutions (SIFIs</a:t>
            </a:r>
            <a:r>
              <a:rPr lang="en-GB" sz="1500" dirty="0" smtClean="0"/>
              <a:t>).</a:t>
            </a:r>
          </a:p>
          <a:p>
            <a:pPr>
              <a:lnSpc>
                <a:spcPct val="80000"/>
              </a:lnSpc>
            </a:pPr>
            <a:endParaRPr lang="en-GB" sz="1500" dirty="0" smtClean="0"/>
          </a:p>
          <a:p>
            <a:pPr>
              <a:lnSpc>
                <a:spcPct val="80000"/>
              </a:lnSpc>
            </a:pPr>
            <a:r>
              <a:rPr lang="en-GB" sz="1500" dirty="0" smtClean="0"/>
              <a:t>Introduced </a:t>
            </a:r>
            <a:r>
              <a:rPr lang="en-GB" sz="1500" dirty="0" smtClean="0"/>
              <a:t>into European legislation as </a:t>
            </a:r>
            <a:r>
              <a:rPr lang="en-GB" sz="1500" dirty="0" smtClean="0"/>
              <a:t>CRR/CRD4</a:t>
            </a:r>
            <a:endParaRPr lang="en-GB" sz="1500" dirty="0" smtClean="0"/>
          </a:p>
          <a:p>
            <a:pPr>
              <a:lnSpc>
                <a:spcPct val="80000"/>
              </a:lnSpc>
            </a:pPr>
            <a:endParaRPr lang="en-GB" sz="2000" dirty="0" smtClean="0"/>
          </a:p>
        </p:txBody>
      </p:sp>
      <p:sp>
        <p:nvSpPr>
          <p:cNvPr id="20485"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1268904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2"/>
          <p:cNvSpPr>
            <a:spLocks noGrp="1" noChangeArrowheads="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D3D21DAC-F451-40B8-A1E3-0A80177CBE6C}" type="slidenum">
              <a:rPr lang="en-GB" smtClean="0">
                <a:latin typeface="Times New Roman" pitchFamily="18" charset="0"/>
              </a:rPr>
              <a:pPr/>
              <a:t>12</a:t>
            </a:fld>
            <a:endParaRPr lang="en-GB" smtClean="0">
              <a:latin typeface="Times New Roman" pitchFamily="18" charset="0"/>
            </a:endParaRPr>
          </a:p>
        </p:txBody>
      </p:sp>
      <p:sp>
        <p:nvSpPr>
          <p:cNvPr id="23555" name="Rectangle 4"/>
          <p:cNvSpPr>
            <a:spLocks noGrp="1" noChangeArrowheads="1"/>
          </p:cNvSpPr>
          <p:nvPr>
            <p:ph type="ctrTitle"/>
          </p:nvPr>
        </p:nvSpPr>
        <p:spPr/>
        <p:txBody>
          <a:bodyPr/>
          <a:lstStyle/>
          <a:p>
            <a:r>
              <a:rPr lang="en-GB" dirty="0" smtClean="0"/>
              <a:t>Pillar 1 Market Risk Capital</a:t>
            </a:r>
          </a:p>
        </p:txBody>
      </p:sp>
      <p:sp>
        <p:nvSpPr>
          <p:cNvPr id="23556" name="Rectangle 5"/>
          <p:cNvSpPr>
            <a:spLocks noGrp="1" noChangeArrowheads="1"/>
          </p:cNvSpPr>
          <p:nvPr>
            <p:ph type="subTitle" idx="1"/>
          </p:nvPr>
        </p:nvSpPr>
        <p:spPr>
          <a:xfrm>
            <a:off x="1476375" y="3284538"/>
            <a:ext cx="6400800" cy="1752600"/>
          </a:xfrm>
        </p:spPr>
        <p:txBody>
          <a:bodyPr/>
          <a:lstStyle/>
          <a:p>
            <a:endParaRPr lang="en-GB" sz="2400"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28000104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3D71C3FC-1885-4105-935A-A3A411062FE4}" type="slidenum">
              <a:rPr lang="en-GB" smtClean="0">
                <a:latin typeface="Times New Roman" pitchFamily="18" charset="0"/>
              </a:rPr>
              <a:pPr/>
              <a:t>13</a:t>
            </a:fld>
            <a:endParaRPr lang="en-GB" smtClean="0">
              <a:latin typeface="Times New Roman" pitchFamily="18" charset="0"/>
            </a:endParaRPr>
          </a:p>
        </p:txBody>
      </p:sp>
      <p:sp>
        <p:nvSpPr>
          <p:cNvPr id="25603" name="Rectangle 2"/>
          <p:cNvSpPr>
            <a:spLocks noGrp="1" noChangeArrowheads="1"/>
          </p:cNvSpPr>
          <p:nvPr>
            <p:ph type="title"/>
          </p:nvPr>
        </p:nvSpPr>
        <p:spPr>
          <a:xfrm>
            <a:off x="457200" y="274638"/>
            <a:ext cx="8229600" cy="557345"/>
          </a:xfrm>
        </p:spPr>
        <p:txBody>
          <a:bodyPr>
            <a:normAutofit/>
          </a:bodyPr>
          <a:lstStyle/>
          <a:p>
            <a:pPr algn="l"/>
            <a:r>
              <a:rPr lang="en-GB" sz="1800" dirty="0" smtClean="0"/>
              <a:t>Pillar 1 – Market Risk</a:t>
            </a:r>
          </a:p>
        </p:txBody>
      </p:sp>
      <p:sp>
        <p:nvSpPr>
          <p:cNvPr id="25604" name="Rectangle 3"/>
          <p:cNvSpPr>
            <a:spLocks noGrp="1" noChangeArrowheads="1"/>
          </p:cNvSpPr>
          <p:nvPr>
            <p:ph type="body" idx="1"/>
          </p:nvPr>
        </p:nvSpPr>
        <p:spPr>
          <a:xfrm>
            <a:off x="457200" y="990600"/>
            <a:ext cx="8229600" cy="5135563"/>
          </a:xfrm>
        </p:spPr>
        <p:txBody>
          <a:bodyPr>
            <a:normAutofit fontScale="77500" lnSpcReduction="20000"/>
          </a:bodyPr>
          <a:lstStyle/>
          <a:p>
            <a:r>
              <a:rPr lang="en-GB" sz="1600" dirty="0" smtClean="0"/>
              <a:t>Since 1 January 1998, banks in G10 countries were required to maintain regulatory capital to cover market risk (Market Risk amendment to the Basel Accord, 1996/ 1998).  </a:t>
            </a:r>
            <a:endParaRPr lang="en-GB" sz="1600" dirty="0" smtClean="0"/>
          </a:p>
          <a:p>
            <a:r>
              <a:rPr lang="en-GB" sz="1600" dirty="0"/>
              <a:t>Market Risk can be defined as the risk of movements in the market prices of a banks on- or off- balance sheet positions.</a:t>
            </a:r>
          </a:p>
          <a:p>
            <a:endParaRPr lang="en-GB" sz="1600" dirty="0" smtClean="0"/>
          </a:p>
          <a:p>
            <a:endParaRPr lang="en-GB" sz="1600" dirty="0"/>
          </a:p>
          <a:p>
            <a:endParaRPr lang="en-GB" sz="1600" dirty="0"/>
          </a:p>
          <a:p>
            <a:pPr marL="0" indent="0" algn="just">
              <a:buNone/>
            </a:pPr>
            <a:r>
              <a:rPr lang="en-GB" sz="1600" i="1" dirty="0"/>
              <a:t>General Market Risk – Refers to movements in market prices resulting from General market behaviour.  It includes:</a:t>
            </a:r>
          </a:p>
          <a:p>
            <a:pPr marL="457200" lvl="1" indent="0" algn="just">
              <a:buNone/>
            </a:pPr>
            <a:r>
              <a:rPr lang="en-GB" sz="1600" i="1" dirty="0"/>
              <a:t>Changes in interest rates, FX rates, commodities prices.</a:t>
            </a:r>
          </a:p>
          <a:p>
            <a:pPr marL="457200" lvl="1" indent="0" algn="just">
              <a:buNone/>
            </a:pPr>
            <a:r>
              <a:rPr lang="en-GB" sz="1600" i="1" dirty="0"/>
              <a:t> Movements in stock indices</a:t>
            </a:r>
          </a:p>
          <a:p>
            <a:pPr marL="457200" lvl="1" indent="0" algn="just">
              <a:buNone/>
            </a:pPr>
            <a:r>
              <a:rPr lang="en-GB" sz="1600" i="1" dirty="0"/>
              <a:t>Changes in the slope or shape of yield curves</a:t>
            </a:r>
          </a:p>
          <a:p>
            <a:pPr marL="457200" lvl="1" indent="0" algn="just">
              <a:buNone/>
            </a:pPr>
            <a:r>
              <a:rPr lang="en-GB" sz="1600" i="1" dirty="0"/>
              <a:t>Widening/ tightening of credit spreads</a:t>
            </a:r>
          </a:p>
          <a:p>
            <a:pPr marL="457200" lvl="1" indent="0" algn="just">
              <a:buNone/>
            </a:pPr>
            <a:endParaRPr lang="en-GB" sz="1600" i="1" dirty="0"/>
          </a:p>
          <a:p>
            <a:pPr marL="0" indent="0" algn="just">
              <a:buNone/>
            </a:pPr>
            <a:r>
              <a:rPr lang="en-GB" sz="1600" i="1" dirty="0"/>
              <a:t>Specific (or residual) Market Risk refers to movements in market prices which are specific to an instrument and independent of general market movements in prices. It includes for example prices of equity securities resulting from factors specific to individual issuers.  </a:t>
            </a:r>
          </a:p>
          <a:p>
            <a:endParaRPr lang="en-GB" sz="1600" dirty="0" smtClean="0"/>
          </a:p>
          <a:p>
            <a:endParaRPr lang="en-GB" sz="1600" dirty="0"/>
          </a:p>
          <a:p>
            <a:endParaRPr lang="en-GB" sz="1600" dirty="0" smtClean="0"/>
          </a:p>
          <a:p>
            <a:r>
              <a:rPr lang="en-GB" sz="1600" dirty="0" smtClean="0"/>
              <a:t>Banks' Capital Requirements for Market Risk based on 2 methods:</a:t>
            </a:r>
          </a:p>
          <a:p>
            <a:pPr lvl="1"/>
            <a:r>
              <a:rPr lang="en-GB" sz="1600" b="1" dirty="0" smtClean="0"/>
              <a:t>Standardized Approach</a:t>
            </a:r>
            <a:r>
              <a:rPr lang="en-GB" sz="1600" dirty="0" smtClean="0"/>
              <a:t> – adopts “building block” approach to interest-rate related and equity instruments which differentiates capital requirements (changes) for </a:t>
            </a:r>
            <a:r>
              <a:rPr lang="en-GB" sz="1600" b="1" i="1" dirty="0" smtClean="0"/>
              <a:t>specific risk</a:t>
            </a:r>
            <a:r>
              <a:rPr lang="en-GB" sz="1600" dirty="0" smtClean="0"/>
              <a:t> from those for </a:t>
            </a:r>
            <a:r>
              <a:rPr lang="en-GB" sz="1600" b="1" i="1" dirty="0" smtClean="0"/>
              <a:t>general market risk.</a:t>
            </a:r>
            <a:r>
              <a:rPr lang="en-GB" sz="1600" dirty="0" smtClean="0"/>
              <a:t>  </a:t>
            </a:r>
          </a:p>
          <a:p>
            <a:pPr lvl="1"/>
            <a:r>
              <a:rPr lang="en-GB" sz="1600" b="1" dirty="0" smtClean="0"/>
              <a:t>Internal Models Approach – </a:t>
            </a:r>
            <a:r>
              <a:rPr lang="en-GB" sz="1600" b="1" dirty="0" err="1" smtClean="0"/>
              <a:t>VaR</a:t>
            </a:r>
            <a:r>
              <a:rPr lang="en-GB" sz="1600" b="1" dirty="0" smtClean="0"/>
              <a:t> – </a:t>
            </a:r>
            <a:r>
              <a:rPr lang="en-GB" sz="1600" dirty="0" smtClean="0"/>
              <a:t>Enables a bank to use its proprietary in-house method which must meet the qualitative and quantitative criteria set by the Basel Committee </a:t>
            </a:r>
            <a:r>
              <a:rPr lang="en-GB" sz="1600" b="1" i="1" dirty="0" smtClean="0"/>
              <a:t>&amp; is subject to the explicit approval of the bank’s Regulator.</a:t>
            </a:r>
            <a:r>
              <a:rPr lang="en-GB" sz="1600" b="1" dirty="0" smtClean="0"/>
              <a:t>  </a:t>
            </a:r>
          </a:p>
          <a:p>
            <a:pPr lvl="1"/>
            <a:r>
              <a:rPr lang="en-GB" sz="1600" b="1" dirty="0" smtClean="0"/>
              <a:t>Most banks use a combination of the 2 methods depending on extent of </a:t>
            </a:r>
            <a:r>
              <a:rPr lang="en-GB" sz="1600" b="1" dirty="0" err="1" smtClean="0"/>
              <a:t>VaR</a:t>
            </a:r>
            <a:r>
              <a:rPr lang="en-GB" sz="1600" b="1" dirty="0" smtClean="0"/>
              <a:t> Model Approval given.  </a:t>
            </a:r>
          </a:p>
          <a:p>
            <a:pPr lvl="1"/>
            <a:r>
              <a:rPr lang="en-GB" sz="1600" b="1" dirty="0" err="1" smtClean="0"/>
              <a:t>VaR</a:t>
            </a:r>
            <a:r>
              <a:rPr lang="en-GB" sz="1600" b="1" dirty="0" smtClean="0"/>
              <a:t> method has  associated capital add-ons……</a:t>
            </a:r>
          </a:p>
          <a:p>
            <a:pPr lvl="1"/>
            <a:endParaRPr lang="en-GB" sz="1700" b="1" dirty="0" smtClean="0"/>
          </a:p>
          <a:p>
            <a:pPr lvl="1"/>
            <a:endParaRPr lang="en-GB" sz="1700" b="1"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17184411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FDED42D3-A5F8-4FB1-98E4-7B2664B5ED63}" type="slidenum">
              <a:rPr lang="en-GB" smtClean="0">
                <a:latin typeface="+mj-lt"/>
              </a:rPr>
              <a:pPr/>
              <a:t>14</a:t>
            </a:fld>
            <a:endParaRPr lang="en-GB" smtClean="0">
              <a:latin typeface="+mj-lt"/>
            </a:endParaRPr>
          </a:p>
        </p:txBody>
      </p:sp>
      <p:sp>
        <p:nvSpPr>
          <p:cNvPr id="26627" name="Rectangle 2"/>
          <p:cNvSpPr>
            <a:spLocks noGrp="1" noChangeArrowheads="1"/>
          </p:cNvSpPr>
          <p:nvPr>
            <p:ph type="title"/>
          </p:nvPr>
        </p:nvSpPr>
        <p:spPr>
          <a:xfrm>
            <a:off x="457200" y="274638"/>
            <a:ext cx="8229600" cy="487362"/>
          </a:xfrm>
        </p:spPr>
        <p:txBody>
          <a:bodyPr>
            <a:normAutofit/>
          </a:bodyPr>
          <a:lstStyle/>
          <a:p>
            <a:pPr algn="l"/>
            <a:r>
              <a:rPr lang="en-GB" sz="1800" dirty="0" smtClean="0"/>
              <a:t>Regulatory Definition </a:t>
            </a:r>
            <a:r>
              <a:rPr lang="en-GB" sz="1800" dirty="0" smtClean="0"/>
              <a:t>– </a:t>
            </a:r>
            <a:r>
              <a:rPr lang="en-GB" sz="1800" dirty="0" smtClean="0"/>
              <a:t>Specific  &amp; General Market Risk</a:t>
            </a:r>
          </a:p>
        </p:txBody>
      </p:sp>
      <p:sp>
        <p:nvSpPr>
          <p:cNvPr id="26628" name="Rectangle 3"/>
          <p:cNvSpPr>
            <a:spLocks noGrp="1" noChangeArrowheads="1"/>
          </p:cNvSpPr>
          <p:nvPr>
            <p:ph type="body" idx="1"/>
          </p:nvPr>
        </p:nvSpPr>
        <p:spPr>
          <a:xfrm>
            <a:off x="457200" y="1143000"/>
            <a:ext cx="8229600" cy="4983163"/>
          </a:xfrm>
        </p:spPr>
        <p:txBody>
          <a:bodyPr/>
          <a:lstStyle/>
          <a:p>
            <a:r>
              <a:rPr lang="en-GB" sz="1400" dirty="0" smtClean="0"/>
              <a:t>Market Risk can be defined as the risk of movements in the market prices of a banks on- or off- balance sheet positions.</a:t>
            </a:r>
          </a:p>
          <a:p>
            <a:endParaRPr lang="en-GB" sz="1400" dirty="0" smtClean="0"/>
          </a:p>
          <a:p>
            <a:endParaRPr lang="en-GB" sz="1400" dirty="0" smtClean="0"/>
          </a:p>
          <a:p>
            <a:r>
              <a:rPr lang="en-GB" sz="1400" dirty="0" smtClean="0"/>
              <a:t>General Market Risk – Refers to movements in market prices resulting from General market behaviour.  It includes:</a:t>
            </a:r>
          </a:p>
          <a:p>
            <a:pPr lvl="1"/>
            <a:r>
              <a:rPr lang="en-GB" sz="1400" dirty="0" smtClean="0"/>
              <a:t>Changes in interest rates, FX rates, commodities prices.</a:t>
            </a:r>
          </a:p>
          <a:p>
            <a:pPr lvl="1"/>
            <a:r>
              <a:rPr lang="en-GB" sz="1400" dirty="0" smtClean="0"/>
              <a:t> Movements in stock indices</a:t>
            </a:r>
          </a:p>
          <a:p>
            <a:pPr lvl="1"/>
            <a:r>
              <a:rPr lang="en-GB" sz="1400" dirty="0" smtClean="0"/>
              <a:t>Changes in the slope or shape of yield curves</a:t>
            </a:r>
          </a:p>
          <a:p>
            <a:pPr lvl="1"/>
            <a:r>
              <a:rPr lang="en-GB" sz="1400" dirty="0" smtClean="0"/>
              <a:t>Widening/ tightening of credit spreads</a:t>
            </a:r>
          </a:p>
          <a:p>
            <a:pPr lvl="1">
              <a:buFontTx/>
              <a:buNone/>
            </a:pPr>
            <a:endParaRPr lang="en-GB" sz="1400" dirty="0" smtClean="0"/>
          </a:p>
          <a:p>
            <a:pPr lvl="1">
              <a:buFontTx/>
              <a:buNone/>
            </a:pPr>
            <a:endParaRPr lang="en-GB" sz="1400" dirty="0" smtClean="0"/>
          </a:p>
          <a:p>
            <a:r>
              <a:rPr lang="en-GB" sz="1400" dirty="0" smtClean="0"/>
              <a:t>Specific (or residual) Market Risk refers to movements in market prices which are specific to an instrument and independent of general market movements in prices. It includes for example prices of equity securities resulting from factors specific to individual issuers.  </a:t>
            </a:r>
          </a:p>
          <a:p>
            <a:endParaRPr lang="en-GB" sz="1800" dirty="0" smtClean="0"/>
          </a:p>
        </p:txBody>
      </p:sp>
      <p:sp>
        <p:nvSpPr>
          <p:cNvPr id="26629"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937335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563D3953-A5DD-4678-A633-C6362402CA1E}" type="slidenum">
              <a:rPr lang="en-GB" smtClean="0">
                <a:latin typeface="Times New Roman" pitchFamily="18" charset="0"/>
              </a:rPr>
              <a:pPr/>
              <a:t>15</a:t>
            </a:fld>
            <a:endParaRPr lang="en-GB" smtClean="0">
              <a:latin typeface="Times New Roman" pitchFamily="18" charset="0"/>
            </a:endParaRPr>
          </a:p>
        </p:txBody>
      </p:sp>
      <p:sp>
        <p:nvSpPr>
          <p:cNvPr id="28675" name="Rectangle 2"/>
          <p:cNvSpPr>
            <a:spLocks noGrp="1" noChangeArrowheads="1"/>
          </p:cNvSpPr>
          <p:nvPr>
            <p:ph type="title"/>
          </p:nvPr>
        </p:nvSpPr>
        <p:spPr>
          <a:xfrm>
            <a:off x="457200" y="274638"/>
            <a:ext cx="8229600" cy="557345"/>
          </a:xfrm>
        </p:spPr>
        <p:txBody>
          <a:bodyPr>
            <a:normAutofit/>
          </a:bodyPr>
          <a:lstStyle/>
          <a:p>
            <a:pPr algn="l"/>
            <a:r>
              <a:rPr lang="en-GB" sz="1800" dirty="0" smtClean="0"/>
              <a:t>Revisions to Basel II  Market Risk Framework</a:t>
            </a:r>
          </a:p>
        </p:txBody>
      </p:sp>
      <p:sp>
        <p:nvSpPr>
          <p:cNvPr id="28676" name="Rectangle 3"/>
          <p:cNvSpPr>
            <a:spLocks noGrp="1" noChangeArrowheads="1"/>
          </p:cNvSpPr>
          <p:nvPr>
            <p:ph type="body" idx="1"/>
          </p:nvPr>
        </p:nvSpPr>
        <p:spPr>
          <a:xfrm>
            <a:off x="323850" y="1268413"/>
            <a:ext cx="8351838" cy="4911725"/>
          </a:xfrm>
        </p:spPr>
        <p:txBody>
          <a:bodyPr/>
          <a:lstStyle/>
          <a:p>
            <a:pPr>
              <a:lnSpc>
                <a:spcPct val="80000"/>
              </a:lnSpc>
            </a:pPr>
            <a:endParaRPr lang="en-GB" sz="1400" dirty="0" smtClean="0"/>
          </a:p>
          <a:p>
            <a:pPr>
              <a:lnSpc>
                <a:spcPct val="80000"/>
              </a:lnSpc>
            </a:pPr>
            <a:r>
              <a:rPr lang="en-GB" sz="1400" dirty="0" smtClean="0"/>
              <a:t>Revisions to Basel II Market Risk framework  (July 2009).</a:t>
            </a:r>
          </a:p>
          <a:p>
            <a:pPr lvl="1">
              <a:lnSpc>
                <a:spcPct val="90000"/>
              </a:lnSpc>
            </a:pPr>
            <a:r>
              <a:rPr lang="en-GB" sz="1400" dirty="0" smtClean="0"/>
              <a:t>The revisions are intended to enhance the Basel II framework &amp; strengthen the 1996 rules governing Trading Book capital. http://www.bis.org/publ/bcbs158.htm</a:t>
            </a:r>
          </a:p>
          <a:p>
            <a:pPr lvl="1">
              <a:lnSpc>
                <a:spcPct val="90000"/>
              </a:lnSpc>
            </a:pPr>
            <a:r>
              <a:rPr lang="en-GB" sz="1400" dirty="0" smtClean="0"/>
              <a:t>Colloquially known as “Basel 2.5”</a:t>
            </a:r>
          </a:p>
          <a:p>
            <a:pPr lvl="1">
              <a:lnSpc>
                <a:spcPct val="90000"/>
              </a:lnSpc>
            </a:pPr>
            <a:r>
              <a:rPr lang="en-GB" sz="1400" dirty="0" smtClean="0"/>
              <a:t>Implemented in EU as CRD3</a:t>
            </a:r>
          </a:p>
          <a:p>
            <a:pPr lvl="1">
              <a:lnSpc>
                <a:spcPct val="90000"/>
              </a:lnSpc>
            </a:pPr>
            <a:r>
              <a:rPr lang="en-GB" sz="1400" b="1" dirty="0" smtClean="0"/>
              <a:t>Implemented on 31st December 2011</a:t>
            </a:r>
          </a:p>
          <a:p>
            <a:pPr lvl="1">
              <a:lnSpc>
                <a:spcPct val="90000"/>
              </a:lnSpc>
            </a:pPr>
            <a:endParaRPr lang="en-GB" sz="1400" b="1" dirty="0" smtClean="0"/>
          </a:p>
          <a:p>
            <a:pPr lvl="1">
              <a:lnSpc>
                <a:spcPct val="90000"/>
              </a:lnSpc>
            </a:pPr>
            <a:endParaRPr lang="en-GB" sz="1400" b="1" dirty="0" smtClean="0"/>
          </a:p>
          <a:p>
            <a:pPr>
              <a:lnSpc>
                <a:spcPct val="80000"/>
              </a:lnSpc>
            </a:pPr>
            <a:r>
              <a:rPr lang="en-GB" sz="1400" dirty="0" smtClean="0"/>
              <a:t>Changes intended to reduce “Regulatory Arbitrage”</a:t>
            </a:r>
          </a:p>
          <a:p>
            <a:pPr lvl="1">
              <a:lnSpc>
                <a:spcPct val="90000"/>
              </a:lnSpc>
            </a:pPr>
            <a:r>
              <a:rPr lang="en-GB" sz="1400" b="1" dirty="0" smtClean="0"/>
              <a:t>Additional Stressed </a:t>
            </a:r>
            <a:r>
              <a:rPr lang="en-GB" sz="1400" b="1" dirty="0" err="1" smtClean="0"/>
              <a:t>VaR</a:t>
            </a:r>
            <a:r>
              <a:rPr lang="en-GB" sz="1400" b="1" dirty="0" smtClean="0"/>
              <a:t> Requirement – </a:t>
            </a:r>
            <a:r>
              <a:rPr lang="en-GB" sz="1400" dirty="0" smtClean="0"/>
              <a:t>Banks required to calculate a stressed </a:t>
            </a:r>
            <a:r>
              <a:rPr lang="en-GB" sz="1400" dirty="0" err="1" smtClean="0"/>
              <a:t>VaR</a:t>
            </a:r>
            <a:r>
              <a:rPr lang="en-GB" sz="1400" dirty="0" smtClean="0"/>
              <a:t> taking into account a </a:t>
            </a:r>
            <a:r>
              <a:rPr lang="en-GB" sz="1400" i="1" dirty="0" smtClean="0"/>
              <a:t>“1 year observation period relating to significant losses” .  </a:t>
            </a:r>
            <a:r>
              <a:rPr lang="en-GB" sz="1400" dirty="0" smtClean="0"/>
              <a:t>Intended to reduce the </a:t>
            </a:r>
            <a:r>
              <a:rPr lang="en-GB" sz="1400" dirty="0" err="1" smtClean="0"/>
              <a:t>procyclicality</a:t>
            </a:r>
            <a:r>
              <a:rPr lang="en-GB" sz="1400" dirty="0" smtClean="0"/>
              <a:t> of the minimum capital requirements for market risk. </a:t>
            </a:r>
          </a:p>
          <a:p>
            <a:pPr lvl="1">
              <a:lnSpc>
                <a:spcPct val="90000"/>
              </a:lnSpc>
            </a:pPr>
            <a:r>
              <a:rPr lang="en-GB" sz="1400" dirty="0" err="1" smtClean="0"/>
              <a:t>VaR</a:t>
            </a:r>
            <a:r>
              <a:rPr lang="en-GB" sz="1400" dirty="0" smtClean="0"/>
              <a:t> to be supplemented with </a:t>
            </a:r>
            <a:r>
              <a:rPr lang="en-GB" sz="1400" b="1" dirty="0" smtClean="0"/>
              <a:t>Incremental Risk Capital Charge (IRC) </a:t>
            </a:r>
            <a:r>
              <a:rPr lang="en-GB" sz="1400" dirty="0" smtClean="0"/>
              <a:t> - includes migration risk as well as Default Risk for </a:t>
            </a:r>
            <a:r>
              <a:rPr lang="en-GB" sz="1400" dirty="0" err="1" smtClean="0"/>
              <a:t>unsecuritized</a:t>
            </a:r>
            <a:r>
              <a:rPr lang="en-GB" sz="1400" dirty="0" smtClean="0"/>
              <a:t> credit products.</a:t>
            </a:r>
          </a:p>
          <a:p>
            <a:pPr lvl="1">
              <a:lnSpc>
                <a:spcPct val="90000"/>
              </a:lnSpc>
            </a:pPr>
            <a:r>
              <a:rPr lang="en-GB" sz="1400" dirty="0" smtClean="0"/>
              <a:t>Securitized products will not be eligible for </a:t>
            </a:r>
            <a:r>
              <a:rPr lang="en-GB" sz="1400" dirty="0" err="1" smtClean="0"/>
              <a:t>VaR</a:t>
            </a:r>
            <a:r>
              <a:rPr lang="en-GB" sz="1400" dirty="0" smtClean="0"/>
              <a:t> – Banking Book treatment will apply.  </a:t>
            </a:r>
          </a:p>
          <a:p>
            <a:pPr lvl="1">
              <a:lnSpc>
                <a:spcPct val="90000"/>
              </a:lnSpc>
            </a:pPr>
            <a:r>
              <a:rPr lang="en-GB" sz="1400" dirty="0" smtClean="0"/>
              <a:t>Credit Correlation products – Regulators may allow </a:t>
            </a:r>
            <a:r>
              <a:rPr lang="en-GB" sz="1400" b="1" dirty="0" smtClean="0"/>
              <a:t>comprehensive risk capital charge</a:t>
            </a:r>
            <a:r>
              <a:rPr lang="en-GB" sz="1400" dirty="0" smtClean="0"/>
              <a:t> to be used – based on minimum qualitative criteria  &amp; stress tests. A floor to the charge will apply.</a:t>
            </a:r>
          </a:p>
          <a:p>
            <a:pPr>
              <a:lnSpc>
                <a:spcPct val="80000"/>
              </a:lnSpc>
            </a:pPr>
            <a:r>
              <a:rPr lang="en-GB" sz="1300" dirty="0" smtClean="0"/>
              <a:t>Data sets to be updated every month (currently standard is every 3 months)</a:t>
            </a:r>
          </a:p>
          <a:p>
            <a:pPr lvl="1">
              <a:lnSpc>
                <a:spcPct val="90000"/>
              </a:lnSpc>
            </a:pPr>
            <a:endParaRPr lang="en-GB" sz="1400" dirty="0" smtClean="0"/>
          </a:p>
          <a:p>
            <a:pPr lvl="1">
              <a:lnSpc>
                <a:spcPct val="90000"/>
              </a:lnSpc>
            </a:pPr>
            <a:endParaRPr lang="en-GB" sz="1400" dirty="0" smtClean="0"/>
          </a:p>
          <a:p>
            <a:pPr>
              <a:lnSpc>
                <a:spcPct val="80000"/>
              </a:lnSpc>
            </a:pPr>
            <a:endParaRPr lang="en-GB" sz="1400" dirty="0" smtClean="0"/>
          </a:p>
        </p:txBody>
      </p:sp>
      <p:sp>
        <p:nvSpPr>
          <p:cNvPr id="28677"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13297714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7"/>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9E0DEFFE-D601-49A4-B852-0EB8EABD5983}" type="slidenum">
              <a:rPr lang="en-GB" smtClean="0">
                <a:latin typeface="Times New Roman" pitchFamily="18" charset="0"/>
              </a:rPr>
              <a:pPr/>
              <a:t>16</a:t>
            </a:fld>
            <a:endParaRPr lang="en-GB" smtClean="0">
              <a:latin typeface="Times New Roman" pitchFamily="18" charset="0"/>
            </a:endParaRPr>
          </a:p>
        </p:txBody>
      </p:sp>
      <p:sp>
        <p:nvSpPr>
          <p:cNvPr id="29699" name="Rectangle 2"/>
          <p:cNvSpPr>
            <a:spLocks noGrp="1" noChangeArrowheads="1"/>
          </p:cNvSpPr>
          <p:nvPr>
            <p:ph type="title"/>
          </p:nvPr>
        </p:nvSpPr>
        <p:spPr>
          <a:xfrm>
            <a:off x="685800" y="203415"/>
            <a:ext cx="7134225" cy="685800"/>
          </a:xfrm>
        </p:spPr>
        <p:txBody>
          <a:bodyPr>
            <a:normAutofit/>
          </a:bodyPr>
          <a:lstStyle/>
          <a:p>
            <a:pPr algn="l"/>
            <a:r>
              <a:rPr lang="en-GB" sz="1800" dirty="0" smtClean="0"/>
              <a:t>Pillar 1 Market Risk from 31 Dec 2011 (Basel II.5)</a:t>
            </a:r>
          </a:p>
        </p:txBody>
      </p:sp>
      <p:sp>
        <p:nvSpPr>
          <p:cNvPr id="29700" name="Rectangle 3"/>
          <p:cNvSpPr>
            <a:spLocks noGrp="1" noChangeArrowheads="1"/>
          </p:cNvSpPr>
          <p:nvPr>
            <p:ph type="body" sz="half" idx="1"/>
          </p:nvPr>
        </p:nvSpPr>
        <p:spPr>
          <a:xfrm>
            <a:off x="569913" y="1358900"/>
            <a:ext cx="3817937" cy="4911725"/>
          </a:xfrm>
        </p:spPr>
        <p:txBody>
          <a:bodyPr/>
          <a:lstStyle/>
          <a:p>
            <a:endParaRPr lang="en-GB" sz="2600" smtClean="0"/>
          </a:p>
          <a:p>
            <a:endParaRPr lang="en-GB" sz="2600" smtClean="0"/>
          </a:p>
        </p:txBody>
      </p:sp>
      <p:graphicFrame>
        <p:nvGraphicFramePr>
          <p:cNvPr id="29701" name="Object 4"/>
          <p:cNvGraphicFramePr>
            <a:graphicFrameLocks noChangeAspect="1"/>
          </p:cNvGraphicFramePr>
          <p:nvPr>
            <p:ph sz="quarter" idx="2"/>
          </p:nvPr>
        </p:nvGraphicFramePr>
        <p:xfrm>
          <a:off x="900113" y="1436688"/>
          <a:ext cx="6767512" cy="1162050"/>
        </p:xfrm>
        <a:graphic>
          <a:graphicData uri="http://schemas.openxmlformats.org/presentationml/2006/ole">
            <mc:AlternateContent xmlns:mc="http://schemas.openxmlformats.org/markup-compatibility/2006">
              <mc:Choice xmlns:v="urn:schemas-microsoft-com:vml" Requires="v">
                <p:oleObj spid="_x0000_s2060" name="Equation" r:id="rId4" imgW="3517900" imgH="685800" progId="Equation.3">
                  <p:embed/>
                </p:oleObj>
              </mc:Choice>
              <mc:Fallback>
                <p:oleObj name="Equation" r:id="rId4" imgW="3517900" imgH="685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0113" y="1436688"/>
                        <a:ext cx="6767512" cy="1162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9702" name="Text Box 5"/>
          <p:cNvSpPr txBox="1">
            <a:spLocks noChangeArrowheads="1"/>
          </p:cNvSpPr>
          <p:nvPr/>
        </p:nvSpPr>
        <p:spPr bwMode="auto">
          <a:xfrm>
            <a:off x="3186113" y="3448050"/>
            <a:ext cx="4122737"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a:p>
        </p:txBody>
      </p:sp>
      <p:sp>
        <p:nvSpPr>
          <p:cNvPr id="29703" name="Text Box 6"/>
          <p:cNvSpPr txBox="1">
            <a:spLocks noChangeArrowheads="1"/>
          </p:cNvSpPr>
          <p:nvPr/>
        </p:nvSpPr>
        <p:spPr bwMode="auto">
          <a:xfrm>
            <a:off x="512804" y="3733800"/>
            <a:ext cx="7945395" cy="2064284"/>
          </a:xfrm>
          <a:prstGeom prst="rect">
            <a:avLst/>
          </a:prstGeom>
          <a:noFill/>
          <a:ln w="38100" cmpd="dbl" algn="ctr">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000" tIns="46800" rIns="90000" bIns="46800">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pPr algn="l">
              <a:buFontTx/>
              <a:buChar char="•"/>
            </a:pPr>
            <a:r>
              <a:rPr lang="en-GB" sz="1600" dirty="0" smtClean="0"/>
              <a:t> IRC </a:t>
            </a:r>
            <a:r>
              <a:rPr lang="en-GB" sz="1600" dirty="0"/>
              <a:t>= Incremental Risk Capital – includes Credit Migration &amp; Spread Risk, Equity price Risk, as well as Default Risk.</a:t>
            </a:r>
          </a:p>
          <a:p>
            <a:pPr algn="l">
              <a:buFontTx/>
              <a:buChar char="•"/>
            </a:pPr>
            <a:r>
              <a:rPr lang="en-GB" sz="1600" dirty="0" smtClean="0"/>
              <a:t> CRM </a:t>
            </a:r>
            <a:r>
              <a:rPr lang="en-GB" sz="1600" dirty="0"/>
              <a:t>= Comprehensive Risk </a:t>
            </a:r>
            <a:r>
              <a:rPr lang="en-GB" sz="1600" dirty="0" smtClean="0"/>
              <a:t>measure/Floor </a:t>
            </a:r>
            <a:r>
              <a:rPr lang="en-GB" sz="1600" dirty="0"/>
              <a:t>= CRM floor</a:t>
            </a:r>
          </a:p>
          <a:p>
            <a:pPr algn="l">
              <a:buFontTx/>
              <a:buChar char="•"/>
            </a:pPr>
            <a:r>
              <a:rPr lang="en-GB" sz="1600" dirty="0" smtClean="0"/>
              <a:t> Stressed </a:t>
            </a:r>
            <a:r>
              <a:rPr lang="en-GB" sz="1600" dirty="0" err="1"/>
              <a:t>VaR</a:t>
            </a:r>
            <a:r>
              <a:rPr lang="en-GB" sz="1600" dirty="0"/>
              <a:t>  = </a:t>
            </a:r>
            <a:r>
              <a:rPr lang="en-GB" sz="1600" dirty="0" err="1"/>
              <a:t>SVaR</a:t>
            </a:r>
            <a:r>
              <a:rPr lang="en-GB" sz="1600" dirty="0"/>
              <a:t> = –Based on 1 year observation period of “significant losses”.  </a:t>
            </a:r>
            <a:r>
              <a:rPr lang="en-GB" sz="1600" dirty="0" err="1"/>
              <a:t>i.e</a:t>
            </a:r>
            <a:r>
              <a:rPr lang="en-GB" sz="1600" dirty="0"/>
              <a:t> volatile period e.g. 2007-2008.  Involves penal </a:t>
            </a:r>
            <a:r>
              <a:rPr lang="en-GB" sz="1600" dirty="0" err="1"/>
              <a:t>VaR</a:t>
            </a:r>
            <a:r>
              <a:rPr lang="en-GB" sz="1600" dirty="0"/>
              <a:t> Multiplier MMF.</a:t>
            </a:r>
          </a:p>
          <a:p>
            <a:pPr algn="l">
              <a:buFontTx/>
              <a:buChar char="•"/>
            </a:pPr>
            <a:r>
              <a:rPr lang="en-GB" sz="1600" dirty="0" smtClean="0"/>
              <a:t> Again </a:t>
            </a:r>
            <a:r>
              <a:rPr lang="en-GB" sz="1600" dirty="0"/>
              <a:t>may be other Add-ons due to qualitative market risk considerations e.g. minor systems and controls weaknesses</a:t>
            </a:r>
          </a:p>
          <a:p>
            <a:pPr algn="l">
              <a:buFontTx/>
              <a:buChar char="•"/>
            </a:pPr>
            <a:endParaRPr lang="en-GB" sz="1600" dirty="0"/>
          </a:p>
        </p:txBody>
      </p:sp>
      <p:graphicFrame>
        <p:nvGraphicFramePr>
          <p:cNvPr id="29704" name="Object 11"/>
          <p:cNvGraphicFramePr>
            <a:graphicFrameLocks noChangeAspect="1"/>
          </p:cNvGraphicFramePr>
          <p:nvPr>
            <p:ph sz="quarter" idx="3"/>
            <p:extLst>
              <p:ext uri="{D42A27DB-BD31-4B8C-83A1-F6EECF244321}">
                <p14:modId xmlns:p14="http://schemas.microsoft.com/office/powerpoint/2010/main" val="3745074325"/>
              </p:ext>
            </p:extLst>
          </p:nvPr>
        </p:nvGraphicFramePr>
        <p:xfrm>
          <a:off x="2133600" y="2852738"/>
          <a:ext cx="5688012" cy="673100"/>
        </p:xfrm>
        <a:graphic>
          <a:graphicData uri="http://schemas.openxmlformats.org/presentationml/2006/ole">
            <mc:AlternateContent xmlns:mc="http://schemas.openxmlformats.org/markup-compatibility/2006">
              <mc:Choice xmlns:v="urn:schemas-microsoft-com:vml" Requires="v">
                <p:oleObj spid="_x0000_s2061" name="Equation" r:id="rId6" imgW="4927600" imgH="596900" progId="Equation.3">
                  <p:embed/>
                </p:oleObj>
              </mc:Choice>
              <mc:Fallback>
                <p:oleObj name="Equation" r:id="rId6" imgW="4927600" imgH="5969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2852738"/>
                        <a:ext cx="5688012" cy="6731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9705" name="Line 13"/>
          <p:cNvSpPr>
            <a:spLocks noChangeShapeType="1"/>
          </p:cNvSpPr>
          <p:nvPr/>
        </p:nvSpPr>
        <p:spPr bwMode="auto">
          <a:xfrm flipV="1">
            <a:off x="2419350" y="2492375"/>
            <a:ext cx="574675" cy="576263"/>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endParaRPr lang="en-GB"/>
          </a:p>
        </p:txBody>
      </p:sp>
      <p:sp>
        <p:nvSpPr>
          <p:cNvPr id="29706"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11"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Footer Placeholder 2"/>
          <p:cNvSpPr txBox="1">
            <a:spLocks/>
          </p:cNvSpPr>
          <p:nvPr/>
        </p:nvSpPr>
        <p:spPr>
          <a:xfrm>
            <a:off x="3160204" y="6492602"/>
            <a:ext cx="2895600" cy="365125"/>
          </a:xfrm>
          <a:prstGeom prst="rect">
            <a:avLst/>
          </a:prstGeom>
          <a:ln/>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40223459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6E603C6D-F04B-4ED5-8889-519438272308}" type="slidenum">
              <a:rPr lang="en-GB" smtClean="0">
                <a:latin typeface="Times New Roman" pitchFamily="18" charset="0"/>
              </a:rPr>
              <a:pPr/>
              <a:t>17</a:t>
            </a:fld>
            <a:endParaRPr lang="en-GB" smtClean="0">
              <a:latin typeface="Times New Roman" pitchFamily="18" charset="0"/>
            </a:endParaRPr>
          </a:p>
        </p:txBody>
      </p:sp>
      <p:sp>
        <p:nvSpPr>
          <p:cNvPr id="31747" name="Rectangle 2"/>
          <p:cNvSpPr>
            <a:spLocks noGrp="1" noChangeArrowheads="1"/>
          </p:cNvSpPr>
          <p:nvPr>
            <p:ph type="title"/>
          </p:nvPr>
        </p:nvSpPr>
        <p:spPr>
          <a:xfrm>
            <a:off x="457200" y="274638"/>
            <a:ext cx="8229600" cy="487362"/>
          </a:xfrm>
        </p:spPr>
        <p:txBody>
          <a:bodyPr>
            <a:normAutofit/>
          </a:bodyPr>
          <a:lstStyle/>
          <a:p>
            <a:pPr algn="l"/>
            <a:r>
              <a:rPr lang="en-US" sz="1800" dirty="0" err="1" smtClean="0"/>
              <a:t>VaR</a:t>
            </a:r>
            <a:r>
              <a:rPr lang="en-GB" sz="1800" dirty="0" smtClean="0"/>
              <a:t> Basics</a:t>
            </a:r>
          </a:p>
        </p:txBody>
      </p:sp>
      <p:sp>
        <p:nvSpPr>
          <p:cNvPr id="31748" name="Rectangle 3"/>
          <p:cNvSpPr>
            <a:spLocks noGrp="1" noChangeArrowheads="1"/>
          </p:cNvSpPr>
          <p:nvPr>
            <p:ph type="body" idx="1"/>
          </p:nvPr>
        </p:nvSpPr>
        <p:spPr>
          <a:xfrm>
            <a:off x="684213" y="1143000"/>
            <a:ext cx="7788275" cy="4745038"/>
          </a:xfrm>
        </p:spPr>
        <p:txBody>
          <a:bodyPr>
            <a:normAutofit fontScale="92500" lnSpcReduction="20000"/>
          </a:bodyPr>
          <a:lstStyle/>
          <a:p>
            <a:pPr>
              <a:lnSpc>
                <a:spcPct val="90000"/>
              </a:lnSpc>
            </a:pPr>
            <a:r>
              <a:rPr lang="en-GB" sz="1500" dirty="0" smtClean="0"/>
              <a:t>CAD2 is Regulatory based </a:t>
            </a:r>
            <a:r>
              <a:rPr lang="en-GB" sz="1500" dirty="0" err="1" smtClean="0"/>
              <a:t>VaR</a:t>
            </a:r>
            <a:r>
              <a:rPr lang="en-GB" sz="1500" dirty="0" smtClean="0"/>
              <a:t> plus add-ons</a:t>
            </a:r>
          </a:p>
          <a:p>
            <a:pPr>
              <a:lnSpc>
                <a:spcPct val="90000"/>
              </a:lnSpc>
            </a:pPr>
            <a:endParaRPr lang="en-GB" sz="1500" dirty="0" smtClean="0"/>
          </a:p>
          <a:p>
            <a:pPr>
              <a:lnSpc>
                <a:spcPct val="90000"/>
              </a:lnSpc>
            </a:pPr>
            <a:r>
              <a:rPr lang="en-GB" sz="1500" dirty="0" smtClean="0"/>
              <a:t>Regulatory </a:t>
            </a:r>
            <a:r>
              <a:rPr lang="en-GB" sz="1500" dirty="0" err="1" smtClean="0"/>
              <a:t>VaR</a:t>
            </a:r>
            <a:r>
              <a:rPr lang="en-GB" sz="1500" dirty="0" smtClean="0"/>
              <a:t> </a:t>
            </a:r>
            <a:r>
              <a:rPr lang="en-GB" sz="1500" dirty="0" err="1" smtClean="0"/>
              <a:t>vs</a:t>
            </a:r>
            <a:r>
              <a:rPr lang="en-GB" sz="1500" dirty="0" smtClean="0"/>
              <a:t> Economic </a:t>
            </a:r>
            <a:r>
              <a:rPr lang="en-GB" sz="1500" dirty="0" err="1" smtClean="0"/>
              <a:t>VaR</a:t>
            </a:r>
            <a:endParaRPr lang="en-GB" sz="1500" dirty="0" smtClean="0"/>
          </a:p>
          <a:p>
            <a:pPr>
              <a:lnSpc>
                <a:spcPct val="90000"/>
              </a:lnSpc>
            </a:pPr>
            <a:endParaRPr lang="en-GB" sz="1500" dirty="0" smtClean="0"/>
          </a:p>
          <a:p>
            <a:pPr>
              <a:lnSpc>
                <a:spcPct val="90000"/>
              </a:lnSpc>
            </a:pPr>
            <a:r>
              <a:rPr lang="en-GB" sz="1500" dirty="0" smtClean="0"/>
              <a:t>An </a:t>
            </a:r>
            <a:r>
              <a:rPr lang="en-GB" sz="1500" dirty="0" smtClean="0"/>
              <a:t>aggregated $ risk measure used to estimate the risk of a trading portfolio</a:t>
            </a:r>
          </a:p>
          <a:p>
            <a:pPr>
              <a:lnSpc>
                <a:spcPct val="90000"/>
              </a:lnSpc>
            </a:pPr>
            <a:endParaRPr lang="en-GB" sz="1500" dirty="0" smtClean="0"/>
          </a:p>
          <a:p>
            <a:pPr>
              <a:lnSpc>
                <a:spcPct val="90000"/>
              </a:lnSpc>
            </a:pPr>
            <a:r>
              <a:rPr lang="en-GB" sz="1500" dirty="0" smtClean="0"/>
              <a:t>Takes </a:t>
            </a:r>
            <a:r>
              <a:rPr lang="en-GB" sz="1500" dirty="0" smtClean="0"/>
              <a:t>into account correlation between (&amp; within) asset classes</a:t>
            </a:r>
          </a:p>
          <a:p>
            <a:pPr>
              <a:lnSpc>
                <a:spcPct val="90000"/>
              </a:lnSpc>
            </a:pPr>
            <a:endParaRPr lang="en-GB" sz="1500" dirty="0" smtClean="0"/>
          </a:p>
          <a:p>
            <a:pPr>
              <a:lnSpc>
                <a:spcPct val="90000"/>
              </a:lnSpc>
            </a:pPr>
            <a:r>
              <a:rPr lang="en-GB" sz="1500" dirty="0" err="1" smtClean="0"/>
              <a:t>VaR</a:t>
            </a:r>
            <a:r>
              <a:rPr lang="en-GB" sz="1500" dirty="0" smtClean="0"/>
              <a:t> </a:t>
            </a:r>
            <a:r>
              <a:rPr lang="en-GB" sz="1500" dirty="0" smtClean="0"/>
              <a:t>expresses many different types of risk as a ‘common currency’</a:t>
            </a:r>
          </a:p>
          <a:p>
            <a:pPr lvl="1">
              <a:lnSpc>
                <a:spcPct val="100000"/>
              </a:lnSpc>
            </a:pPr>
            <a:r>
              <a:rPr lang="en-GB" sz="1500" dirty="0" smtClean="0"/>
              <a:t>E.g. can compare risk for equities and commodities businesses on the same basis</a:t>
            </a:r>
            <a:r>
              <a:rPr lang="en-GB" sz="1500" dirty="0" smtClean="0"/>
              <a:t>.</a:t>
            </a:r>
          </a:p>
          <a:p>
            <a:pPr marL="457200" lvl="1" indent="0">
              <a:lnSpc>
                <a:spcPct val="100000"/>
              </a:lnSpc>
              <a:buNone/>
            </a:pPr>
            <a:endParaRPr lang="en-GB" sz="1400" dirty="0" smtClean="0"/>
          </a:p>
          <a:p>
            <a:pPr>
              <a:spcBef>
                <a:spcPct val="50000"/>
              </a:spcBef>
            </a:pPr>
            <a:r>
              <a:rPr lang="en-GB" sz="1600" dirty="0"/>
              <a:t>One would expect to lose at least the $ </a:t>
            </a:r>
            <a:r>
              <a:rPr lang="en-GB" sz="1600" dirty="0" err="1"/>
              <a:t>VaR</a:t>
            </a:r>
            <a:r>
              <a:rPr lang="en-GB" sz="1600" dirty="0"/>
              <a:t> amount over a specific “holding period” to a certain level of “confidence”</a:t>
            </a:r>
          </a:p>
          <a:p>
            <a:pPr lvl="1">
              <a:lnSpc>
                <a:spcPct val="90000"/>
              </a:lnSpc>
              <a:spcBef>
                <a:spcPct val="50000"/>
              </a:spcBef>
            </a:pPr>
            <a:r>
              <a:rPr lang="en-GB" sz="1600" dirty="0"/>
              <a:t>So a 1 day 99% </a:t>
            </a:r>
            <a:r>
              <a:rPr lang="en-GB" sz="1600" dirty="0" err="1"/>
              <a:t>VaR</a:t>
            </a:r>
            <a:r>
              <a:rPr lang="en-GB" sz="1600" dirty="0"/>
              <a:t> of $1m tells you that you would expect to lose $1m or more on one day in every hundred – or 2-3 times a year.</a:t>
            </a:r>
          </a:p>
          <a:p>
            <a:pPr lvl="1">
              <a:lnSpc>
                <a:spcPct val="90000"/>
              </a:lnSpc>
              <a:spcBef>
                <a:spcPct val="50000"/>
              </a:spcBef>
            </a:pPr>
            <a:r>
              <a:rPr lang="en-GB" sz="1600" dirty="0"/>
              <a:t>95% </a:t>
            </a:r>
            <a:r>
              <a:rPr lang="en-GB" sz="1600" dirty="0" err="1"/>
              <a:t>VaR</a:t>
            </a:r>
            <a:r>
              <a:rPr lang="en-GB" sz="1600" dirty="0"/>
              <a:t> is a ‘once a month’ measure.</a:t>
            </a:r>
          </a:p>
          <a:p>
            <a:pPr>
              <a:spcBef>
                <a:spcPct val="50000"/>
              </a:spcBef>
            </a:pPr>
            <a:r>
              <a:rPr lang="en-GB" sz="1600" dirty="0"/>
              <a:t>Typically firms use 1 day 95% or 1 day 99% for Economic Capital</a:t>
            </a:r>
          </a:p>
          <a:p>
            <a:pPr>
              <a:spcBef>
                <a:spcPct val="50000"/>
              </a:spcBef>
            </a:pPr>
            <a:r>
              <a:rPr lang="en-GB" sz="1600" dirty="0" smtClean="0"/>
              <a:t>PRA </a:t>
            </a:r>
            <a:r>
              <a:rPr lang="en-GB" sz="1600" dirty="0"/>
              <a:t>require firms use a 99% confidence interval for a 10 day holding period for their PRR calculation</a:t>
            </a:r>
          </a:p>
          <a:p>
            <a:pPr>
              <a:spcBef>
                <a:spcPct val="50000"/>
              </a:spcBef>
            </a:pPr>
            <a:r>
              <a:rPr lang="en-GB" sz="1600" dirty="0"/>
              <a:t>Firms can scale the 1 day </a:t>
            </a:r>
            <a:r>
              <a:rPr lang="en-GB" sz="1600" dirty="0" err="1"/>
              <a:t>VaR</a:t>
            </a:r>
            <a:r>
              <a:rPr lang="en-GB" sz="1600" dirty="0"/>
              <a:t> by </a:t>
            </a:r>
            <a:r>
              <a:rPr lang="en-GB" sz="1600" dirty="0">
                <a:cs typeface="Arial" pitchFamily="34" charset="0"/>
              </a:rPr>
              <a:t>√10 (i.e. multiply 3.162) or use 10 day overlapping / non-overlapping periods.</a:t>
            </a:r>
          </a:p>
          <a:p>
            <a:pPr>
              <a:lnSpc>
                <a:spcPct val="90000"/>
              </a:lnSpc>
            </a:pPr>
            <a:endParaRPr lang="en-GB" sz="2600" dirty="0" smtClean="0"/>
          </a:p>
          <a:p>
            <a:pPr>
              <a:lnSpc>
                <a:spcPct val="90000"/>
              </a:lnSpc>
            </a:pPr>
            <a:endParaRPr lang="en-GB" sz="2400" dirty="0" smtClean="0"/>
          </a:p>
          <a:p>
            <a:pPr>
              <a:lnSpc>
                <a:spcPct val="90000"/>
              </a:lnSpc>
              <a:buFontTx/>
              <a:buNone/>
            </a:pPr>
            <a:endParaRPr lang="en-GB" sz="2800" dirty="0" smtClean="0"/>
          </a:p>
        </p:txBody>
      </p:sp>
      <p:sp>
        <p:nvSpPr>
          <p:cNvPr id="31749"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26690596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85EAF071-06E3-4B2A-A70F-9FBBC053DB67}" type="slidenum">
              <a:rPr lang="en-GB" smtClean="0">
                <a:latin typeface="Times New Roman" pitchFamily="18" charset="0"/>
              </a:rPr>
              <a:pPr/>
              <a:t>18</a:t>
            </a:fld>
            <a:endParaRPr lang="en-GB" smtClean="0">
              <a:latin typeface="Times New Roman" pitchFamily="18" charset="0"/>
            </a:endParaRPr>
          </a:p>
        </p:txBody>
      </p:sp>
      <p:sp>
        <p:nvSpPr>
          <p:cNvPr id="36867" name="Rectangle 2"/>
          <p:cNvSpPr>
            <a:spLocks noGrp="1" noChangeArrowheads="1"/>
          </p:cNvSpPr>
          <p:nvPr>
            <p:ph type="title"/>
          </p:nvPr>
        </p:nvSpPr>
        <p:spPr>
          <a:xfrm>
            <a:off x="457200" y="274638"/>
            <a:ext cx="8229600" cy="557345"/>
          </a:xfrm>
        </p:spPr>
        <p:txBody>
          <a:bodyPr>
            <a:normAutofit/>
          </a:bodyPr>
          <a:lstStyle/>
          <a:p>
            <a:pPr algn="l"/>
            <a:r>
              <a:rPr lang="en-GB" sz="1800" dirty="0" smtClean="0"/>
              <a:t>S&amp;P500 Data- March 2007 – March 2009</a:t>
            </a:r>
          </a:p>
        </p:txBody>
      </p:sp>
      <p:pic>
        <p:nvPicPr>
          <p:cNvPr id="36868" name="Picture 4"/>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79388" y="1268413"/>
            <a:ext cx="4676775" cy="2928937"/>
          </a:xfrm>
          <a:noFill/>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cap="flat" cmpd="sng" algn="ctr">
                <a:solidFill>
                  <a:schemeClr val="tx1"/>
                </a:solidFill>
                <a:prstDash val="solid"/>
                <a:miter lim="800000"/>
                <a:headEnd/>
                <a:tailEnd/>
              </a14:hiddenLine>
            </a:ext>
          </a:extLst>
        </p:spPr>
      </p:pic>
      <p:pic>
        <p:nvPicPr>
          <p:cNvPr id="3686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9338" y="1268413"/>
            <a:ext cx="4038600" cy="28813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70" name="Picture 8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38200" y="4283075"/>
            <a:ext cx="1885950" cy="21510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71" name="Picture 8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52800" y="4292600"/>
            <a:ext cx="1914525" cy="2141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72" name="Picture 8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33651" y="4292600"/>
            <a:ext cx="1914525" cy="214153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73"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10"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1338525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93C49D5B-F688-4D9D-ABDC-7752C225C0C9}" type="slidenum">
              <a:rPr lang="en-GB" smtClean="0">
                <a:latin typeface="Times New Roman" pitchFamily="18" charset="0"/>
              </a:rPr>
              <a:pPr/>
              <a:t>19</a:t>
            </a:fld>
            <a:endParaRPr lang="en-GB" smtClean="0">
              <a:latin typeface="Times New Roman" pitchFamily="18" charset="0"/>
            </a:endParaRPr>
          </a:p>
        </p:txBody>
      </p:sp>
      <p:sp>
        <p:nvSpPr>
          <p:cNvPr id="37891" name="Rectangle 2"/>
          <p:cNvSpPr>
            <a:spLocks noGrp="1" noChangeArrowheads="1"/>
          </p:cNvSpPr>
          <p:nvPr>
            <p:ph type="title"/>
          </p:nvPr>
        </p:nvSpPr>
        <p:spPr>
          <a:xfrm>
            <a:off x="457200" y="274638"/>
            <a:ext cx="8229600" cy="557345"/>
          </a:xfrm>
        </p:spPr>
        <p:txBody>
          <a:bodyPr>
            <a:normAutofit/>
          </a:bodyPr>
          <a:lstStyle/>
          <a:p>
            <a:pPr algn="l"/>
            <a:r>
              <a:rPr lang="en-US" sz="1800" dirty="0" smtClean="0"/>
              <a:t>Introduction to </a:t>
            </a:r>
            <a:r>
              <a:rPr lang="en-US" sz="1800" dirty="0" err="1" smtClean="0"/>
              <a:t>Reg</a:t>
            </a:r>
            <a:r>
              <a:rPr lang="en-US" sz="1800" dirty="0" smtClean="0"/>
              <a:t> </a:t>
            </a:r>
            <a:r>
              <a:rPr lang="en-US" sz="1800" dirty="0" err="1" smtClean="0"/>
              <a:t>VaR</a:t>
            </a:r>
            <a:endParaRPr lang="en-US" sz="1800" dirty="0" smtClean="0"/>
          </a:p>
        </p:txBody>
      </p:sp>
      <p:sp>
        <p:nvSpPr>
          <p:cNvPr id="37892" name="Rectangle 3"/>
          <p:cNvSpPr>
            <a:spLocks noGrp="1" noChangeArrowheads="1"/>
          </p:cNvSpPr>
          <p:nvPr>
            <p:ph type="body" idx="1"/>
          </p:nvPr>
        </p:nvSpPr>
        <p:spPr>
          <a:xfrm>
            <a:off x="457200" y="1143000"/>
            <a:ext cx="8229600" cy="4983163"/>
          </a:xfrm>
        </p:spPr>
        <p:txBody>
          <a:bodyPr>
            <a:normAutofit/>
          </a:bodyPr>
          <a:lstStyle/>
          <a:p>
            <a:r>
              <a:rPr lang="en-US" sz="1400" dirty="0" smtClean="0"/>
              <a:t>Basel market risk amendment (1996)</a:t>
            </a:r>
          </a:p>
          <a:p>
            <a:r>
              <a:rPr lang="en-US" sz="1400" dirty="0" smtClean="0"/>
              <a:t>Allowed regulators to set market risk capital requirements using a </a:t>
            </a:r>
            <a:r>
              <a:rPr lang="en-US" sz="1400" dirty="0" err="1" smtClean="0"/>
              <a:t>VaR</a:t>
            </a:r>
            <a:r>
              <a:rPr lang="en-US" sz="1400" dirty="0" smtClean="0"/>
              <a:t> model</a:t>
            </a:r>
          </a:p>
          <a:p>
            <a:pPr lvl="1"/>
            <a:r>
              <a:rPr lang="en-US" sz="1400" dirty="0" smtClean="0"/>
              <a:t>Must meet minimum standards</a:t>
            </a:r>
          </a:p>
          <a:p>
            <a:pPr lvl="1"/>
            <a:r>
              <a:rPr lang="en-US" sz="1400" dirty="0" smtClean="0"/>
              <a:t>Qualitative and quantitative standards</a:t>
            </a:r>
          </a:p>
          <a:p>
            <a:pPr lvl="1"/>
            <a:r>
              <a:rPr lang="en-US" sz="1400" dirty="0" smtClean="0"/>
              <a:t>Includes use of </a:t>
            </a:r>
            <a:r>
              <a:rPr lang="en-US" sz="1400" dirty="0" err="1" smtClean="0"/>
              <a:t>backtesting</a:t>
            </a:r>
            <a:r>
              <a:rPr lang="en-US" sz="1400" dirty="0" smtClean="0"/>
              <a:t> and stress-testing</a:t>
            </a:r>
          </a:p>
          <a:p>
            <a:r>
              <a:rPr lang="en-US" sz="1400" dirty="0" smtClean="0"/>
              <a:t>Alignment of internal and regulatory capital incentives</a:t>
            </a:r>
          </a:p>
          <a:p>
            <a:r>
              <a:rPr lang="en-US" sz="1400" dirty="0" smtClean="0"/>
              <a:t>Promotes good risk management</a:t>
            </a:r>
          </a:p>
          <a:p>
            <a:endParaRPr lang="en-US" sz="1600" dirty="0" smtClean="0"/>
          </a:p>
          <a:p>
            <a:pPr marL="0" indent="0">
              <a:buNone/>
            </a:pPr>
            <a:endParaRPr lang="en-US" sz="1600" dirty="0" smtClean="0"/>
          </a:p>
          <a:p>
            <a:pPr>
              <a:lnSpc>
                <a:spcPct val="90000"/>
              </a:lnSpc>
            </a:pPr>
            <a:r>
              <a:rPr lang="en-GB" sz="1500" dirty="0"/>
              <a:t>CAD2 gives large capital benefit</a:t>
            </a:r>
          </a:p>
          <a:p>
            <a:pPr lvl="1">
              <a:lnSpc>
                <a:spcPct val="100000"/>
              </a:lnSpc>
            </a:pPr>
            <a:r>
              <a:rPr lang="en-GB" sz="1500" dirty="0"/>
              <a:t>Partly from more scientific calculation of risk </a:t>
            </a:r>
          </a:p>
          <a:p>
            <a:pPr lvl="1">
              <a:lnSpc>
                <a:spcPct val="100000"/>
              </a:lnSpc>
            </a:pPr>
            <a:r>
              <a:rPr lang="en-GB" sz="1500" dirty="0"/>
              <a:t>Standard rules are inflexible and penal</a:t>
            </a:r>
          </a:p>
          <a:p>
            <a:pPr lvl="2">
              <a:lnSpc>
                <a:spcPct val="90000"/>
              </a:lnSpc>
            </a:pPr>
            <a:r>
              <a:rPr lang="en-GB" sz="1500" dirty="0"/>
              <a:t>Not because they are large, but because minimal netting benefit.</a:t>
            </a:r>
          </a:p>
          <a:p>
            <a:pPr lvl="1">
              <a:lnSpc>
                <a:spcPct val="100000"/>
              </a:lnSpc>
            </a:pPr>
            <a:r>
              <a:rPr lang="en-GB" sz="1500" dirty="0"/>
              <a:t>CAD1 is a basic model approach based on scenario matrices</a:t>
            </a:r>
          </a:p>
          <a:p>
            <a:pPr lvl="1">
              <a:lnSpc>
                <a:spcPct val="100000"/>
              </a:lnSpc>
            </a:pPr>
            <a:r>
              <a:rPr lang="en-GB" sz="1500" dirty="0"/>
              <a:t>Most of the capital saving, however, is obtained from </a:t>
            </a:r>
            <a:r>
              <a:rPr lang="en-GB" sz="1500" u="sng" dirty="0"/>
              <a:t>diversification.</a:t>
            </a:r>
            <a:r>
              <a:rPr lang="en-GB" sz="1500" dirty="0"/>
              <a:t>  CAD1 &amp; CAD2 are especially beneficial for options portfolios.</a:t>
            </a:r>
          </a:p>
          <a:p>
            <a:endParaRPr lang="en-US" sz="1500" dirty="0" smtClean="0"/>
          </a:p>
        </p:txBody>
      </p:sp>
      <p:sp>
        <p:nvSpPr>
          <p:cNvPr id="37893"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3295542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4"/>
          <p:cNvSpPr>
            <a:spLocks noGrp="1" noChangeArrowheads="1"/>
          </p:cNvSpPr>
          <p:nvPr>
            <p:ph type="title"/>
          </p:nvPr>
        </p:nvSpPr>
        <p:spPr>
          <a:xfrm>
            <a:off x="445740" y="0"/>
            <a:ext cx="8229600" cy="1143000"/>
          </a:xfrm>
        </p:spPr>
        <p:txBody>
          <a:bodyPr>
            <a:normAutofit/>
          </a:bodyPr>
          <a:lstStyle/>
          <a:p>
            <a:pPr algn="l">
              <a:defRPr/>
            </a:pPr>
            <a:r>
              <a:rPr lang="en-GB" sz="1800" smtClean="0">
                <a:solidFill>
                  <a:schemeClr val="bg2">
                    <a:lumMod val="25000"/>
                  </a:schemeClr>
                </a:solidFill>
              </a:rPr>
              <a:t>Lecture Outline</a:t>
            </a:r>
            <a:endParaRPr lang="en-GB" sz="1800" dirty="0" smtClean="0">
              <a:solidFill>
                <a:schemeClr val="bg2">
                  <a:lumMod val="25000"/>
                </a:schemeClr>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Chart 7"/>
          <p:cNvGraphicFramePr>
            <a:graphicFrameLocks/>
          </p:cNvGraphicFramePr>
          <p:nvPr>
            <p:extLst>
              <p:ext uri="{D42A27DB-BD31-4B8C-83A1-F6EECF244321}">
                <p14:modId xmlns:p14="http://schemas.microsoft.com/office/powerpoint/2010/main" val="637838256"/>
              </p:ext>
            </p:extLst>
          </p:nvPr>
        </p:nvGraphicFramePr>
        <p:xfrm>
          <a:off x="18011775" y="5295900"/>
          <a:ext cx="5495925" cy="30337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4142547390"/>
              </p:ext>
            </p:extLst>
          </p:nvPr>
        </p:nvGraphicFramePr>
        <p:xfrm>
          <a:off x="23507700" y="5295900"/>
          <a:ext cx="1220788" cy="3048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a:graphicFrameLocks/>
          </p:cNvGraphicFramePr>
          <p:nvPr>
            <p:extLst>
              <p:ext uri="{D42A27DB-BD31-4B8C-83A1-F6EECF244321}">
                <p14:modId xmlns:p14="http://schemas.microsoft.com/office/powerpoint/2010/main" val="2486557315"/>
              </p:ext>
            </p:extLst>
          </p:nvPr>
        </p:nvGraphicFramePr>
        <p:xfrm>
          <a:off x="25326975" y="5295900"/>
          <a:ext cx="5495925" cy="303371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Chart 10"/>
          <p:cNvGraphicFramePr>
            <a:graphicFrameLocks/>
          </p:cNvGraphicFramePr>
          <p:nvPr>
            <p:extLst>
              <p:ext uri="{D42A27DB-BD31-4B8C-83A1-F6EECF244321}">
                <p14:modId xmlns:p14="http://schemas.microsoft.com/office/powerpoint/2010/main" val="1755308201"/>
              </p:ext>
            </p:extLst>
          </p:nvPr>
        </p:nvGraphicFramePr>
        <p:xfrm>
          <a:off x="30813375" y="5295900"/>
          <a:ext cx="1219200" cy="30480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2" name="Chart 11"/>
          <p:cNvGraphicFramePr>
            <a:graphicFrameLocks/>
          </p:cNvGraphicFramePr>
          <p:nvPr>
            <p:extLst>
              <p:ext uri="{D42A27DB-BD31-4B8C-83A1-F6EECF244321}">
                <p14:modId xmlns:p14="http://schemas.microsoft.com/office/powerpoint/2010/main" val="1549836772"/>
              </p:ext>
            </p:extLst>
          </p:nvPr>
        </p:nvGraphicFramePr>
        <p:xfrm>
          <a:off x="18011775" y="5295900"/>
          <a:ext cx="5495925" cy="3033713"/>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3" name="Chart 12"/>
          <p:cNvGraphicFramePr>
            <a:graphicFrameLocks/>
          </p:cNvGraphicFramePr>
          <p:nvPr>
            <p:extLst>
              <p:ext uri="{D42A27DB-BD31-4B8C-83A1-F6EECF244321}">
                <p14:modId xmlns:p14="http://schemas.microsoft.com/office/powerpoint/2010/main" val="4044257165"/>
              </p:ext>
            </p:extLst>
          </p:nvPr>
        </p:nvGraphicFramePr>
        <p:xfrm>
          <a:off x="23507700" y="5295900"/>
          <a:ext cx="1220788" cy="30480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4" name="Chart 13"/>
          <p:cNvGraphicFramePr>
            <a:graphicFrameLocks/>
          </p:cNvGraphicFramePr>
          <p:nvPr>
            <p:extLst>
              <p:ext uri="{D42A27DB-BD31-4B8C-83A1-F6EECF244321}">
                <p14:modId xmlns:p14="http://schemas.microsoft.com/office/powerpoint/2010/main" val="2416187856"/>
              </p:ext>
            </p:extLst>
          </p:nvPr>
        </p:nvGraphicFramePr>
        <p:xfrm>
          <a:off x="25326975" y="5295900"/>
          <a:ext cx="5495925" cy="3033713"/>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5" name="Chart 14"/>
          <p:cNvGraphicFramePr>
            <a:graphicFrameLocks/>
          </p:cNvGraphicFramePr>
          <p:nvPr>
            <p:extLst>
              <p:ext uri="{D42A27DB-BD31-4B8C-83A1-F6EECF244321}">
                <p14:modId xmlns:p14="http://schemas.microsoft.com/office/powerpoint/2010/main" val="1719195574"/>
              </p:ext>
            </p:extLst>
          </p:nvPr>
        </p:nvGraphicFramePr>
        <p:xfrm>
          <a:off x="30813375" y="5295900"/>
          <a:ext cx="1219200" cy="3048000"/>
        </p:xfrm>
        <a:graphic>
          <a:graphicData uri="http://schemas.openxmlformats.org/drawingml/2006/chart">
            <c:chart xmlns:c="http://schemas.openxmlformats.org/drawingml/2006/chart" xmlns:r="http://schemas.openxmlformats.org/officeDocument/2006/relationships" r:id="rId11"/>
          </a:graphicData>
        </a:graphic>
      </p:graphicFrame>
      <p:sp>
        <p:nvSpPr>
          <p:cNvPr id="18" name="Content Placeholder 1"/>
          <p:cNvSpPr txBox="1">
            <a:spLocks/>
          </p:cNvSpPr>
          <p:nvPr/>
        </p:nvSpPr>
        <p:spPr>
          <a:xfrm>
            <a:off x="539552" y="3212976"/>
            <a:ext cx="8136904" cy="32571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dirty="0"/>
          </a:p>
        </p:txBody>
      </p:sp>
      <p:sp>
        <p:nvSpPr>
          <p:cNvPr id="26" name="Content Placeholder 16"/>
          <p:cNvSpPr txBox="1">
            <a:spLocks/>
          </p:cNvSpPr>
          <p:nvPr/>
        </p:nvSpPr>
        <p:spPr>
          <a:xfrm>
            <a:off x="348725" y="2132856"/>
            <a:ext cx="8568952" cy="43372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GB" dirty="0"/>
              <a:t>	</a:t>
            </a:r>
          </a:p>
        </p:txBody>
      </p:sp>
      <p:sp>
        <p:nvSpPr>
          <p:cNvPr id="2" name="Slide Number Placeholder 1"/>
          <p:cNvSpPr>
            <a:spLocks noGrp="1"/>
          </p:cNvSpPr>
          <p:nvPr>
            <p:ph type="sldNum" sz="quarter" idx="12"/>
          </p:nvPr>
        </p:nvSpPr>
        <p:spPr/>
        <p:txBody>
          <a:bodyPr/>
          <a:lstStyle/>
          <a:p>
            <a:pPr>
              <a:defRPr/>
            </a:pPr>
            <a:fld id="{DDB40F8E-B330-4022-B8BC-BA2DB93E0834}" type="slidenum">
              <a:rPr lang="en-GB" smtClean="0"/>
              <a:pPr>
                <a:defRPr/>
              </a:pPr>
              <a:t>2</a:t>
            </a:fld>
            <a:endParaRPr lang="en-GB" dirty="0"/>
          </a:p>
        </p:txBody>
      </p:sp>
      <p:sp>
        <p:nvSpPr>
          <p:cNvPr id="3" name="Footer Placeholder 2"/>
          <p:cNvSpPr>
            <a:spLocks noGrp="1"/>
          </p:cNvSpPr>
          <p:nvPr>
            <p:ph type="ftr" sz="quarter" idx="11"/>
          </p:nvPr>
        </p:nvSpPr>
        <p:spPr>
          <a:xfrm>
            <a:off x="3160204" y="6492602"/>
            <a:ext cx="2895600" cy="365125"/>
          </a:xfrm>
        </p:spPr>
        <p:txBody>
          <a:bodyPr/>
          <a:lstStyle/>
          <a:p>
            <a:pPr>
              <a:defRPr/>
            </a:pPr>
            <a:r>
              <a:rPr lang="it-IT" sz="800" dirty="0" smtClean="0"/>
              <a:t>BANK CONFIDENTIAL</a:t>
            </a:r>
          </a:p>
        </p:txBody>
      </p:sp>
      <p:sp>
        <p:nvSpPr>
          <p:cNvPr id="5" name="Content Placeholder 4"/>
          <p:cNvSpPr>
            <a:spLocks noGrp="1"/>
          </p:cNvSpPr>
          <p:nvPr>
            <p:ph sz="half" idx="1"/>
          </p:nvPr>
        </p:nvSpPr>
        <p:spPr>
          <a:xfrm>
            <a:off x="628650" y="1066800"/>
            <a:ext cx="7869238" cy="5257799"/>
          </a:xfrm>
        </p:spPr>
        <p:txBody>
          <a:bodyPr>
            <a:noAutofit/>
          </a:bodyPr>
          <a:lstStyle/>
          <a:p>
            <a:endParaRPr lang="en-GB" sz="1800" dirty="0" smtClean="0"/>
          </a:p>
          <a:p>
            <a:r>
              <a:rPr lang="en-GB" sz="1800" dirty="0" smtClean="0"/>
              <a:t>Outline </a:t>
            </a:r>
            <a:r>
              <a:rPr lang="en-GB" sz="1800" dirty="0"/>
              <a:t>the international banking regulatory structure</a:t>
            </a:r>
          </a:p>
          <a:p>
            <a:endParaRPr lang="en-GB" sz="1800" dirty="0" smtClean="0"/>
          </a:p>
          <a:p>
            <a:endParaRPr lang="en-GB" sz="1800" dirty="0" smtClean="0"/>
          </a:p>
          <a:p>
            <a:r>
              <a:rPr lang="en-GB" sz="1800" dirty="0" smtClean="0"/>
              <a:t>Outline </a:t>
            </a:r>
            <a:r>
              <a:rPr lang="en-GB" sz="1800" dirty="0"/>
              <a:t>the banking capital regulation framework</a:t>
            </a:r>
          </a:p>
          <a:p>
            <a:endParaRPr lang="en-GB" sz="1800" dirty="0" smtClean="0"/>
          </a:p>
          <a:p>
            <a:endParaRPr lang="en-GB" sz="1800" dirty="0" smtClean="0"/>
          </a:p>
          <a:p>
            <a:r>
              <a:rPr lang="en-GB" sz="1800" dirty="0" smtClean="0"/>
              <a:t>Explain </a:t>
            </a:r>
            <a:r>
              <a:rPr lang="en-GB" sz="1800" dirty="0"/>
              <a:t>the market risk capital </a:t>
            </a:r>
            <a:r>
              <a:rPr lang="en-GB" sz="1800" dirty="0" smtClean="0"/>
              <a:t>framework</a:t>
            </a:r>
          </a:p>
          <a:p>
            <a:endParaRPr lang="en-GB" sz="1800" dirty="0" smtClean="0"/>
          </a:p>
          <a:p>
            <a:endParaRPr lang="en-GB" sz="1800" dirty="0"/>
          </a:p>
          <a:p>
            <a:r>
              <a:rPr lang="en-GB" sz="1800" dirty="0" smtClean="0"/>
              <a:t>Explain </a:t>
            </a:r>
            <a:r>
              <a:rPr lang="en-GB" sz="1800" dirty="0"/>
              <a:t>the key market risk regulatory developments </a:t>
            </a:r>
          </a:p>
        </p:txBody>
      </p:sp>
    </p:spTree>
    <p:extLst>
      <p:ext uri="{BB962C8B-B14F-4D97-AF65-F5344CB8AC3E}">
        <p14:creationId xmlns:p14="http://schemas.microsoft.com/office/powerpoint/2010/main" val="1772146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94CC66D1-1772-4108-BCD0-33D431886C8B}" type="slidenum">
              <a:rPr lang="en-GB" smtClean="0">
                <a:latin typeface="Times New Roman" pitchFamily="18" charset="0"/>
              </a:rPr>
              <a:pPr/>
              <a:t>20</a:t>
            </a:fld>
            <a:endParaRPr lang="en-GB" smtClean="0">
              <a:latin typeface="Times New Roman" pitchFamily="18" charset="0"/>
            </a:endParaRPr>
          </a:p>
        </p:txBody>
      </p:sp>
      <p:sp>
        <p:nvSpPr>
          <p:cNvPr id="41987" name="Rectangle 2"/>
          <p:cNvSpPr>
            <a:spLocks noGrp="1" noChangeArrowheads="1"/>
          </p:cNvSpPr>
          <p:nvPr>
            <p:ph type="title"/>
          </p:nvPr>
        </p:nvSpPr>
        <p:spPr>
          <a:xfrm>
            <a:off x="685800" y="350192"/>
            <a:ext cx="7134225" cy="392245"/>
          </a:xfrm>
        </p:spPr>
        <p:txBody>
          <a:bodyPr>
            <a:normAutofit/>
          </a:bodyPr>
          <a:lstStyle/>
          <a:p>
            <a:pPr algn="l"/>
            <a:r>
              <a:rPr lang="en-GB" sz="1800" dirty="0" smtClean="0"/>
              <a:t>General and Specific Risk</a:t>
            </a:r>
          </a:p>
        </p:txBody>
      </p:sp>
      <p:graphicFrame>
        <p:nvGraphicFramePr>
          <p:cNvPr id="75806" name="Group 30"/>
          <p:cNvGraphicFramePr>
            <a:graphicFrameLocks noGrp="1"/>
          </p:cNvGraphicFramePr>
          <p:nvPr>
            <p:ph type="tbl" idx="1"/>
            <p:extLst>
              <p:ext uri="{D42A27DB-BD31-4B8C-83A1-F6EECF244321}">
                <p14:modId xmlns:p14="http://schemas.microsoft.com/office/powerpoint/2010/main" val="1548095565"/>
              </p:ext>
            </p:extLst>
          </p:nvPr>
        </p:nvGraphicFramePr>
        <p:xfrm>
          <a:off x="685800" y="1143000"/>
          <a:ext cx="7793037" cy="1859280"/>
        </p:xfrm>
        <a:graphic>
          <a:graphicData uri="http://schemas.openxmlformats.org/drawingml/2006/table">
            <a:tbl>
              <a:tblPr/>
              <a:tblGrid>
                <a:gridCol w="2600325"/>
                <a:gridCol w="2597150"/>
                <a:gridCol w="2595562"/>
              </a:tblGrid>
              <a:tr h="396240">
                <a:tc>
                  <a:txBody>
                    <a:bodyPr/>
                    <a:lstStyle/>
                    <a:p>
                      <a:pPr marL="185738" marR="0" lvl="0" indent="0" algn="ctr" defTabSz="373063" rtl="0" eaLnBrk="0" fontAlgn="base" latinLnBrk="0" hangingPunct="0">
                        <a:lnSpc>
                          <a:spcPct val="100000"/>
                        </a:lnSpc>
                        <a:spcBef>
                          <a:spcPct val="20000"/>
                        </a:spcBef>
                        <a:spcAft>
                          <a:spcPct val="0"/>
                        </a:spcAft>
                        <a:buClrTx/>
                        <a:buSzPct val="100000"/>
                        <a:buFontTx/>
                        <a:buNone/>
                        <a:tabLst/>
                      </a:pPr>
                      <a:endParaRPr kumimoji="0" lang="en-US" sz="1800" b="1" i="0" u="none" strike="noStrike" cap="none" normalizeH="0" baseline="0" dirty="0" smtClean="0">
                        <a:ln>
                          <a:noFill/>
                        </a:ln>
                        <a:solidFill>
                          <a:schemeClr val="bg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185738" marR="0" lvl="0" indent="0" algn="ctr" defTabSz="373063" rtl="0" eaLnBrk="0" fontAlgn="base" latinLnBrk="0" hangingPunct="0">
                        <a:lnSpc>
                          <a:spcPct val="100000"/>
                        </a:lnSpc>
                        <a:spcBef>
                          <a:spcPct val="20000"/>
                        </a:spcBef>
                        <a:spcAft>
                          <a:spcPct val="0"/>
                        </a:spcAft>
                        <a:buClrTx/>
                        <a:buSzPct val="100000"/>
                        <a:buFontTx/>
                        <a:buNone/>
                        <a:tabLst/>
                      </a:pPr>
                      <a:r>
                        <a:rPr kumimoji="0" lang="en-GB" sz="1800" b="1" i="0" u="none" strike="noStrike" cap="none" normalizeH="0" baseline="0" dirty="0" smtClean="0">
                          <a:ln>
                            <a:noFill/>
                          </a:ln>
                          <a:solidFill>
                            <a:schemeClr val="bg1"/>
                          </a:solidFill>
                          <a:effectLst/>
                          <a:latin typeface="Arial" pitchFamily="34" charset="0"/>
                        </a:rPr>
                        <a:t>General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c>
                  <a:txBody>
                    <a:bodyPr/>
                    <a:lstStyle/>
                    <a:p>
                      <a:pPr marL="185738" marR="0" lvl="0" indent="0" algn="ctr" defTabSz="373063" rtl="0" eaLnBrk="0" fontAlgn="base" latinLnBrk="0" hangingPunct="0">
                        <a:lnSpc>
                          <a:spcPct val="100000"/>
                        </a:lnSpc>
                        <a:spcBef>
                          <a:spcPct val="20000"/>
                        </a:spcBef>
                        <a:spcAft>
                          <a:spcPct val="0"/>
                        </a:spcAft>
                        <a:buClrTx/>
                        <a:buSzPct val="100000"/>
                        <a:buFontTx/>
                        <a:buNone/>
                        <a:tabLst/>
                      </a:pPr>
                      <a:r>
                        <a:rPr kumimoji="0" lang="en-GB" sz="1800" b="1" i="0" u="none" strike="noStrike" cap="none" normalizeH="0" baseline="0" dirty="0" smtClean="0">
                          <a:ln>
                            <a:noFill/>
                          </a:ln>
                          <a:solidFill>
                            <a:schemeClr val="bg1"/>
                          </a:solidFill>
                          <a:effectLst/>
                          <a:latin typeface="Arial" pitchFamily="34" charset="0"/>
                        </a:rPr>
                        <a:t>Specific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293687">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r>
                        <a:rPr kumimoji="0" lang="en-GB" sz="1800" b="1" i="0" u="none" strike="noStrike" cap="none" normalizeH="0" baseline="0" smtClean="0">
                          <a:ln>
                            <a:noFill/>
                          </a:ln>
                          <a:solidFill>
                            <a:schemeClr val="tx1"/>
                          </a:solidFill>
                          <a:effectLst/>
                          <a:latin typeface="Arial" pitchFamily="34" charset="0"/>
                        </a:rPr>
                        <a:t>Equity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dirty="0" smtClean="0">
                          <a:ln>
                            <a:noFill/>
                          </a:ln>
                          <a:solidFill>
                            <a:schemeClr val="tx1"/>
                          </a:solidFill>
                          <a:effectLst/>
                          <a:latin typeface="Arial" pitchFamily="34" charset="0"/>
                        </a:rPr>
                        <a:t>Indices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Arial" pitchFamily="34" charset="0"/>
                        </a:rPr>
                        <a:t>Name specific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8927">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r>
                        <a:rPr kumimoji="0" lang="en-GB" sz="1800" b="1" i="0" u="none" strike="noStrike" cap="none" normalizeH="0" baseline="0" smtClean="0">
                          <a:ln>
                            <a:noFill/>
                          </a:ln>
                          <a:solidFill>
                            <a:schemeClr val="tx1"/>
                          </a:solidFill>
                          <a:effectLst/>
                          <a:latin typeface="Arial" pitchFamily="34" charset="0"/>
                        </a:rPr>
                        <a:t>Interest Rate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dirty="0" smtClean="0">
                          <a:ln>
                            <a:noFill/>
                          </a:ln>
                          <a:solidFill>
                            <a:schemeClr val="tx1"/>
                          </a:solidFill>
                          <a:effectLst/>
                          <a:latin typeface="Arial" pitchFamily="34" charset="0"/>
                        </a:rPr>
                        <a:t>Rates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Arial" pitchFamily="34" charset="0"/>
                        </a:rPr>
                        <a:t>Credit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24167">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r>
                        <a:rPr kumimoji="0" lang="en-GB" sz="1800" b="1" i="0" u="none" strike="noStrike" cap="none" normalizeH="0" baseline="0" smtClean="0">
                          <a:ln>
                            <a:noFill/>
                          </a:ln>
                          <a:solidFill>
                            <a:schemeClr val="tx1"/>
                          </a:solidFill>
                          <a:effectLst/>
                          <a:latin typeface="Arial" pitchFamily="34" charset="0"/>
                        </a:rPr>
                        <a:t>FX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Arial" pitchFamily="34" charset="0"/>
                        </a:rPr>
                        <a:t>All FX Risk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endParaRPr kumimoji="0" lang="en-US" sz="12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1"/>
                    </a:solidFill>
                  </a:tcPr>
                </a:tc>
              </a:tr>
              <a:tr h="263207">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r>
                        <a:rPr kumimoji="0" lang="en-GB" sz="1800" b="1" i="0" u="none" strike="noStrike" cap="none" normalizeH="0" baseline="0" dirty="0" smtClean="0">
                          <a:ln>
                            <a:noFill/>
                          </a:ln>
                          <a:solidFill>
                            <a:schemeClr val="tx1"/>
                          </a:solidFill>
                          <a:effectLst/>
                          <a:latin typeface="Arial" pitchFamily="34" charset="0"/>
                        </a:rPr>
                        <a:t>Commodities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r>
                        <a:rPr kumimoji="0" lang="en-GB" sz="1200" b="1" i="0" u="none" strike="noStrike" cap="none" normalizeH="0" baseline="0" smtClean="0">
                          <a:ln>
                            <a:noFill/>
                          </a:ln>
                          <a:solidFill>
                            <a:schemeClr val="tx1"/>
                          </a:solidFill>
                          <a:effectLst/>
                          <a:latin typeface="Arial" pitchFamily="34" charset="0"/>
                        </a:rPr>
                        <a:t>All Commodity Risk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85738" marR="0" lvl="0" indent="0" algn="l" defTabSz="373063" rtl="0" eaLnBrk="0" fontAlgn="base" latinLnBrk="0" hangingPunct="0">
                        <a:lnSpc>
                          <a:spcPct val="100000"/>
                        </a:lnSpc>
                        <a:spcBef>
                          <a:spcPct val="20000"/>
                        </a:spcBef>
                        <a:spcAft>
                          <a:spcPct val="0"/>
                        </a:spcAft>
                        <a:buClrTx/>
                        <a:buSzPct val="100000"/>
                        <a:buFontTx/>
                        <a:buNone/>
                        <a:tabLst/>
                      </a:pPr>
                      <a:endParaRPr kumimoji="0" lang="en-US" sz="12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1"/>
                    </a:solidFill>
                  </a:tcPr>
                </a:tc>
              </a:tr>
            </a:tbl>
          </a:graphicData>
        </a:graphic>
      </p:graphicFrame>
      <p:sp>
        <p:nvSpPr>
          <p:cNvPr id="42014"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52716" y="3505200"/>
            <a:ext cx="7881684" cy="2462213"/>
          </a:xfrm>
          <a:prstGeom prst="rect">
            <a:avLst/>
          </a:prstGeom>
        </p:spPr>
        <p:txBody>
          <a:bodyPr wrap="square">
            <a:spAutoFit/>
          </a:bodyPr>
          <a:lstStyle/>
          <a:p>
            <a:r>
              <a:rPr lang="en-GB" sz="1400" dirty="0" smtClean="0"/>
              <a:t>It is harder </a:t>
            </a:r>
            <a:r>
              <a:rPr lang="en-GB" sz="1400" dirty="0"/>
              <a:t>to get a Specific Risk </a:t>
            </a:r>
            <a:r>
              <a:rPr lang="en-GB" sz="1400" dirty="0" smtClean="0"/>
              <a:t>recognition..</a:t>
            </a:r>
          </a:p>
          <a:p>
            <a:endParaRPr lang="en-GB" sz="1400" dirty="0" smtClean="0"/>
          </a:p>
          <a:p>
            <a:r>
              <a:rPr lang="en-GB" sz="1400" dirty="0" smtClean="0"/>
              <a:t>- Specific </a:t>
            </a:r>
            <a:r>
              <a:rPr lang="en-GB" sz="1400" dirty="0"/>
              <a:t>Risk models – Name specific risk is modelled directly by full Historical Simulation or a n-factor regression model is used.  Specific Risk is the residual component which cannot be explained by market factors.</a:t>
            </a:r>
          </a:p>
          <a:p>
            <a:pPr lvl="1"/>
            <a:r>
              <a:rPr lang="en-GB" sz="1400" dirty="0"/>
              <a:t>Specific Risk models have generally performed worse in volatile conditions that General Risk-only models </a:t>
            </a:r>
          </a:p>
          <a:p>
            <a:pPr lvl="1"/>
            <a:r>
              <a:rPr lang="en-GB" sz="1400" dirty="0"/>
              <a:t>Most excessive </a:t>
            </a:r>
            <a:r>
              <a:rPr lang="en-GB" sz="1400" dirty="0" err="1"/>
              <a:t>backtesting</a:t>
            </a:r>
            <a:r>
              <a:rPr lang="en-GB" sz="1400" dirty="0"/>
              <a:t> exceptions issues relate to Specific Risk models.</a:t>
            </a:r>
          </a:p>
          <a:p>
            <a:pPr lvl="1"/>
            <a:r>
              <a:rPr lang="en-GB" sz="1400" dirty="0"/>
              <a:t>Many firms have experienced  </a:t>
            </a:r>
            <a:r>
              <a:rPr lang="en-GB" sz="1400" dirty="0" err="1"/>
              <a:t>backtesting</a:t>
            </a:r>
            <a:r>
              <a:rPr lang="en-GB" sz="1400" dirty="0"/>
              <a:t> exceptions over the period 2007 -2008 due to volatile market conditions.</a:t>
            </a:r>
          </a:p>
          <a:p>
            <a:pPr lvl="1"/>
            <a:r>
              <a:rPr lang="en-GB" sz="1400" dirty="0"/>
              <a:t>Banking Crisis - Rescue of AIG, collapse of Bear Stearns &amp; Lehman Brothers, RBS etc.</a:t>
            </a:r>
          </a:p>
        </p:txBody>
      </p:sp>
      <p:sp>
        <p:nvSpPr>
          <p:cNvPr id="8" name="Footer Placeholder 2"/>
          <p:cNvSpPr txBox="1">
            <a:spLocks/>
          </p:cNvSpPr>
          <p:nvPr/>
        </p:nvSpPr>
        <p:spPr>
          <a:xfrm>
            <a:off x="3160204" y="6492602"/>
            <a:ext cx="2895600" cy="365125"/>
          </a:xfrm>
          <a:prstGeom prst="rect">
            <a:avLst/>
          </a:prstGeom>
          <a:ln/>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1220123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C9C4E44F-724C-4651-A2F8-50134F295030}" type="slidenum">
              <a:rPr lang="en-GB" smtClean="0">
                <a:latin typeface="Times New Roman" pitchFamily="18" charset="0"/>
              </a:rPr>
              <a:pPr/>
              <a:t>21</a:t>
            </a:fld>
            <a:endParaRPr lang="en-GB" smtClean="0">
              <a:latin typeface="Times New Roman" pitchFamily="18" charset="0"/>
            </a:endParaRPr>
          </a:p>
        </p:txBody>
      </p:sp>
      <p:sp>
        <p:nvSpPr>
          <p:cNvPr id="48131" name="Rectangle 2"/>
          <p:cNvSpPr>
            <a:spLocks noGrp="1" noChangeArrowheads="1"/>
          </p:cNvSpPr>
          <p:nvPr>
            <p:ph type="title"/>
          </p:nvPr>
        </p:nvSpPr>
        <p:spPr>
          <a:xfrm>
            <a:off x="457200" y="274638"/>
            <a:ext cx="8229600" cy="487362"/>
          </a:xfrm>
        </p:spPr>
        <p:txBody>
          <a:bodyPr>
            <a:normAutofit/>
          </a:bodyPr>
          <a:lstStyle/>
          <a:p>
            <a:pPr algn="l"/>
            <a:r>
              <a:rPr lang="en-GB" sz="1800" dirty="0" smtClean="0"/>
              <a:t>Model Validation</a:t>
            </a:r>
          </a:p>
        </p:txBody>
      </p:sp>
      <p:sp>
        <p:nvSpPr>
          <p:cNvPr id="48132" name="Rectangle 3"/>
          <p:cNvSpPr>
            <a:spLocks noGrp="1" noChangeArrowheads="1"/>
          </p:cNvSpPr>
          <p:nvPr>
            <p:ph type="body" idx="1"/>
          </p:nvPr>
        </p:nvSpPr>
        <p:spPr/>
        <p:txBody>
          <a:bodyPr/>
          <a:lstStyle/>
          <a:p>
            <a:pPr>
              <a:lnSpc>
                <a:spcPct val="90000"/>
              </a:lnSpc>
              <a:spcBef>
                <a:spcPct val="50000"/>
              </a:spcBef>
            </a:pPr>
            <a:r>
              <a:rPr lang="en-GB" sz="1800" dirty="0" smtClean="0"/>
              <a:t>Model Validation </a:t>
            </a:r>
          </a:p>
          <a:p>
            <a:pPr lvl="1">
              <a:lnSpc>
                <a:spcPct val="100000"/>
              </a:lnSpc>
              <a:spcBef>
                <a:spcPct val="50000"/>
              </a:spcBef>
            </a:pPr>
            <a:r>
              <a:rPr lang="en-GB" sz="1700" dirty="0" smtClean="0"/>
              <a:t>Checking whether a model is adequate</a:t>
            </a:r>
          </a:p>
          <a:p>
            <a:pPr lvl="1">
              <a:lnSpc>
                <a:spcPct val="100000"/>
              </a:lnSpc>
              <a:spcBef>
                <a:spcPct val="50000"/>
              </a:spcBef>
            </a:pPr>
            <a:r>
              <a:rPr lang="en-GB" sz="1700" dirty="0" smtClean="0"/>
              <a:t>Includes </a:t>
            </a:r>
            <a:r>
              <a:rPr lang="en-GB" sz="1700" dirty="0" err="1" smtClean="0"/>
              <a:t>Backtesting</a:t>
            </a:r>
            <a:r>
              <a:rPr lang="en-GB" sz="1700" dirty="0" smtClean="0"/>
              <a:t>, stress testing, independent review &amp; oversight</a:t>
            </a:r>
          </a:p>
          <a:p>
            <a:pPr>
              <a:lnSpc>
                <a:spcPct val="90000"/>
              </a:lnSpc>
              <a:spcBef>
                <a:spcPct val="50000"/>
              </a:spcBef>
            </a:pPr>
            <a:endParaRPr lang="en-GB" sz="1400" dirty="0" smtClean="0"/>
          </a:p>
          <a:p>
            <a:pPr>
              <a:lnSpc>
                <a:spcPct val="90000"/>
              </a:lnSpc>
              <a:spcBef>
                <a:spcPct val="50000"/>
              </a:spcBef>
            </a:pPr>
            <a:r>
              <a:rPr lang="en-GB" sz="1400" i="1" dirty="0" smtClean="0"/>
              <a:t>A </a:t>
            </a:r>
            <a:r>
              <a:rPr lang="en-GB" sz="1400" i="1" dirty="0" smtClean="0"/>
              <a:t>firm must have processes in place to ensure that its </a:t>
            </a:r>
            <a:r>
              <a:rPr lang="en-GB" sz="1400" i="1" dirty="0" err="1" smtClean="0"/>
              <a:t>VaR</a:t>
            </a:r>
            <a:r>
              <a:rPr lang="en-GB" sz="1400" i="1" dirty="0" smtClean="0"/>
              <a:t> model has been adequately </a:t>
            </a:r>
            <a:r>
              <a:rPr lang="en-GB" sz="1400" i="1" u="sng" dirty="0" smtClean="0"/>
              <a:t>validated</a:t>
            </a:r>
            <a:r>
              <a:rPr lang="en-GB" sz="1400" i="1" dirty="0" smtClean="0"/>
              <a:t> by suitably qualified </a:t>
            </a:r>
            <a:r>
              <a:rPr lang="en-GB" sz="1400" i="1" u="sng" dirty="0" smtClean="0"/>
              <a:t>parties independent of the development process</a:t>
            </a:r>
            <a:r>
              <a:rPr lang="en-GB" sz="1400" i="1" dirty="0" smtClean="0"/>
              <a:t> to ensure that it is conceptually sound and adequately captures all market risk</a:t>
            </a:r>
            <a:r>
              <a:rPr lang="en-GB" sz="1400" i="1" dirty="0" smtClean="0"/>
              <a:t>….</a:t>
            </a:r>
            <a:endParaRPr lang="en-GB" sz="1400" i="1" dirty="0" smtClean="0"/>
          </a:p>
          <a:p>
            <a:pPr>
              <a:lnSpc>
                <a:spcPct val="90000"/>
              </a:lnSpc>
              <a:spcBef>
                <a:spcPct val="50000"/>
              </a:spcBef>
              <a:buFontTx/>
              <a:buNone/>
            </a:pPr>
            <a:endParaRPr lang="en-GB" sz="1400" i="1" dirty="0" smtClean="0"/>
          </a:p>
          <a:p>
            <a:pPr lvl="1">
              <a:lnSpc>
                <a:spcPct val="100000"/>
              </a:lnSpc>
            </a:pPr>
            <a:r>
              <a:rPr lang="en-GB" sz="1400" b="1" dirty="0" smtClean="0"/>
              <a:t>MV must be conducted when </a:t>
            </a:r>
            <a:r>
              <a:rPr lang="en-GB" sz="1400" b="1" dirty="0" err="1" smtClean="0"/>
              <a:t>VaR</a:t>
            </a:r>
            <a:r>
              <a:rPr lang="en-GB" sz="1400" b="1" dirty="0" smtClean="0"/>
              <a:t> model initially developed &amp; when significant changes are made</a:t>
            </a:r>
          </a:p>
          <a:p>
            <a:pPr lvl="1">
              <a:lnSpc>
                <a:spcPct val="100000"/>
              </a:lnSpc>
            </a:pPr>
            <a:r>
              <a:rPr lang="en-GB" sz="1400" b="1" dirty="0" smtClean="0"/>
              <a:t>MV must be conducted on periodic basis &amp; where there have been significant changes in market or portfolio</a:t>
            </a:r>
          </a:p>
          <a:p>
            <a:pPr lvl="1">
              <a:lnSpc>
                <a:spcPct val="100000"/>
              </a:lnSpc>
            </a:pPr>
            <a:r>
              <a:rPr lang="en-GB" sz="1400" b="1" dirty="0" smtClean="0"/>
              <a:t>Firm must follow advances in MV techniques/ best practice</a:t>
            </a:r>
          </a:p>
          <a:p>
            <a:pPr lvl="1">
              <a:lnSpc>
                <a:spcPct val="100000"/>
              </a:lnSpc>
            </a:pPr>
            <a:r>
              <a:rPr lang="en-GB" sz="1400" b="1" u="sng" dirty="0" smtClean="0"/>
              <a:t>MV must not be limited to </a:t>
            </a:r>
            <a:r>
              <a:rPr lang="en-GB" sz="1400" b="1" u="sng" dirty="0" err="1" smtClean="0"/>
              <a:t>Backtesting</a:t>
            </a:r>
            <a:r>
              <a:rPr lang="en-GB" sz="1400" b="1" dirty="0" smtClean="0"/>
              <a:t>.  Firms should carry out their own MV tests, use hypothetical portfolios &amp; investigate the limitations of </a:t>
            </a:r>
            <a:r>
              <a:rPr lang="en-GB" sz="1400" b="1" dirty="0" err="1" smtClean="0"/>
              <a:t>VaR.</a:t>
            </a:r>
            <a:r>
              <a:rPr lang="en-GB" sz="1400" b="1" dirty="0" smtClean="0"/>
              <a:t> </a:t>
            </a:r>
            <a:endParaRPr lang="en-GB" sz="2200" b="1" i="1"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3164418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D8ABD55F-391A-4706-955F-DAE502678F9B}" type="slidenum">
              <a:rPr lang="en-GB" smtClean="0">
                <a:latin typeface="Times New Roman" pitchFamily="18" charset="0"/>
              </a:rPr>
              <a:pPr/>
              <a:t>22</a:t>
            </a:fld>
            <a:endParaRPr lang="en-GB" smtClean="0">
              <a:latin typeface="Times New Roman" pitchFamily="18" charset="0"/>
            </a:endParaRPr>
          </a:p>
        </p:txBody>
      </p:sp>
      <p:sp>
        <p:nvSpPr>
          <p:cNvPr id="49155" name="Rectangle 2"/>
          <p:cNvSpPr>
            <a:spLocks noGrp="1" noChangeArrowheads="1"/>
          </p:cNvSpPr>
          <p:nvPr>
            <p:ph type="title"/>
          </p:nvPr>
        </p:nvSpPr>
        <p:spPr>
          <a:xfrm>
            <a:off x="677863" y="439738"/>
            <a:ext cx="7134225" cy="246062"/>
          </a:xfrm>
        </p:spPr>
        <p:txBody>
          <a:bodyPr>
            <a:normAutofit fontScale="90000"/>
          </a:bodyPr>
          <a:lstStyle/>
          <a:p>
            <a:pPr algn="l"/>
            <a:r>
              <a:rPr lang="en-GB" sz="1800" dirty="0" err="1" smtClean="0"/>
              <a:t>Backtesting</a:t>
            </a:r>
            <a:endParaRPr lang="en-GB" sz="1800" dirty="0" smtClean="0"/>
          </a:p>
        </p:txBody>
      </p:sp>
      <p:graphicFrame>
        <p:nvGraphicFramePr>
          <p:cNvPr id="49156" name="Object 3"/>
          <p:cNvGraphicFramePr>
            <a:graphicFrameLocks noChangeAspect="1"/>
          </p:cNvGraphicFramePr>
          <p:nvPr>
            <p:ph idx="1"/>
          </p:nvPr>
        </p:nvGraphicFramePr>
        <p:xfrm>
          <a:off x="395288" y="1628775"/>
          <a:ext cx="8489950" cy="4071938"/>
        </p:xfrm>
        <a:graphic>
          <a:graphicData uri="http://schemas.openxmlformats.org/presentationml/2006/ole">
            <mc:AlternateContent xmlns:mc="http://schemas.openxmlformats.org/markup-compatibility/2006">
              <mc:Choice xmlns:v="urn:schemas-microsoft-com:vml" Requires="v">
                <p:oleObj spid="_x0000_s3079" name="Chart" r:id="rId4" imgW="7334293" imgH="4076807" progId="MSGraph.Chart.8">
                  <p:embed followColorScheme="full"/>
                </p:oleObj>
              </mc:Choice>
              <mc:Fallback>
                <p:oleObj name="Chart" r:id="rId4" imgW="7334293" imgH="4076807" progId="MSGraph.Chart.8">
                  <p:embed followColorScheme="full"/>
                  <p:pic>
                    <p:nvPicPr>
                      <p:cNvPr id="0" name=""/>
                      <p:cNvPicPr>
                        <a:picLocks noChangeAspect="1" noChangeArrowheads="1"/>
                      </p:cNvPicPr>
                      <p:nvPr/>
                    </p:nvPicPr>
                    <p:blipFill>
                      <a:blip r:embed="rId5"/>
                      <a:srcRect/>
                      <a:stretch>
                        <a:fillRect/>
                      </a:stretch>
                    </p:blipFill>
                    <p:spPr bwMode="auto">
                      <a:xfrm>
                        <a:off x="395288" y="1628775"/>
                        <a:ext cx="8489950" cy="4071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a:ln/>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31175478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B9C120EB-E601-4C3A-B9A3-207E32F4D1E6}" type="slidenum">
              <a:rPr lang="en-GB" smtClean="0">
                <a:latin typeface="Times New Roman" pitchFamily="18" charset="0"/>
              </a:rPr>
              <a:pPr/>
              <a:t>23</a:t>
            </a:fld>
            <a:endParaRPr lang="en-GB" smtClean="0">
              <a:latin typeface="Times New Roman" pitchFamily="18" charset="0"/>
            </a:endParaRPr>
          </a:p>
        </p:txBody>
      </p:sp>
      <p:sp>
        <p:nvSpPr>
          <p:cNvPr id="50179" name="Rectangle 2"/>
          <p:cNvSpPr>
            <a:spLocks noGrp="1" noChangeArrowheads="1"/>
          </p:cNvSpPr>
          <p:nvPr>
            <p:ph type="title"/>
          </p:nvPr>
        </p:nvSpPr>
        <p:spPr>
          <a:xfrm>
            <a:off x="457200" y="274638"/>
            <a:ext cx="8229600" cy="411162"/>
          </a:xfrm>
        </p:spPr>
        <p:txBody>
          <a:bodyPr>
            <a:normAutofit/>
          </a:bodyPr>
          <a:lstStyle/>
          <a:p>
            <a:pPr algn="l"/>
            <a:r>
              <a:rPr lang="en-GB" sz="1800" dirty="0" err="1" smtClean="0"/>
              <a:t>Backtesting</a:t>
            </a:r>
            <a:endParaRPr lang="en-GB" sz="1800" dirty="0" smtClean="0"/>
          </a:p>
        </p:txBody>
      </p:sp>
      <p:sp>
        <p:nvSpPr>
          <p:cNvPr id="50180" name="Rectangle 3"/>
          <p:cNvSpPr>
            <a:spLocks noGrp="1" noChangeArrowheads="1"/>
          </p:cNvSpPr>
          <p:nvPr>
            <p:ph type="body" idx="1"/>
          </p:nvPr>
        </p:nvSpPr>
        <p:spPr>
          <a:xfrm>
            <a:off x="457200" y="1219200"/>
            <a:ext cx="8229600" cy="4906963"/>
          </a:xfrm>
        </p:spPr>
        <p:txBody>
          <a:bodyPr>
            <a:normAutofit lnSpcReduction="10000"/>
          </a:bodyPr>
          <a:lstStyle/>
          <a:p>
            <a:pPr>
              <a:spcBef>
                <a:spcPct val="40000"/>
              </a:spcBef>
              <a:spcAft>
                <a:spcPct val="40000"/>
              </a:spcAft>
            </a:pPr>
            <a:r>
              <a:rPr lang="en-US" sz="1400" dirty="0" err="1" smtClean="0"/>
              <a:t>Backtesting</a:t>
            </a:r>
            <a:r>
              <a:rPr lang="en-US" sz="1400" dirty="0" smtClean="0"/>
              <a:t> Exception = Daily Clean P&amp;L shows a Loss which exceeds 1-day 99% </a:t>
            </a:r>
            <a:r>
              <a:rPr lang="en-US" sz="1400" dirty="0" err="1" smtClean="0"/>
              <a:t>VaR</a:t>
            </a:r>
            <a:r>
              <a:rPr lang="en-US" sz="1400" dirty="0" smtClean="0"/>
              <a:t> </a:t>
            </a:r>
          </a:p>
          <a:p>
            <a:pPr lvl="1">
              <a:lnSpc>
                <a:spcPct val="100000"/>
              </a:lnSpc>
              <a:spcBef>
                <a:spcPct val="50000"/>
              </a:spcBef>
            </a:pPr>
            <a:r>
              <a:rPr lang="en-US" sz="1400" dirty="0" smtClean="0"/>
              <a:t>For 99%  expect 2 or 3 exceptions per year</a:t>
            </a:r>
          </a:p>
          <a:p>
            <a:pPr lvl="1">
              <a:lnSpc>
                <a:spcPct val="100000"/>
              </a:lnSpc>
              <a:spcBef>
                <a:spcPct val="50000"/>
              </a:spcBef>
            </a:pPr>
            <a:r>
              <a:rPr lang="en-US" sz="1400" dirty="0" smtClean="0"/>
              <a:t>One of the mechanisms for </a:t>
            </a:r>
            <a:r>
              <a:rPr lang="en-US" sz="1400" dirty="0" err="1" smtClean="0"/>
              <a:t>VaR</a:t>
            </a:r>
            <a:r>
              <a:rPr lang="en-US" sz="1400" dirty="0" smtClean="0"/>
              <a:t> model validation</a:t>
            </a:r>
          </a:p>
          <a:p>
            <a:pPr>
              <a:lnSpc>
                <a:spcPct val="90000"/>
              </a:lnSpc>
              <a:spcBef>
                <a:spcPct val="50000"/>
              </a:spcBef>
            </a:pPr>
            <a:r>
              <a:rPr lang="en-US" sz="1400" dirty="0" err="1" smtClean="0"/>
              <a:t>Backtesting</a:t>
            </a:r>
            <a:r>
              <a:rPr lang="en-US" sz="1400" dirty="0" smtClean="0"/>
              <a:t> should be performed overall (Legal Entity Level) and at sub portfolio level (including specific risk portfolios)</a:t>
            </a:r>
          </a:p>
          <a:p>
            <a:pPr>
              <a:lnSpc>
                <a:spcPct val="110000"/>
              </a:lnSpc>
              <a:spcBef>
                <a:spcPct val="40000"/>
              </a:spcBef>
              <a:spcAft>
                <a:spcPct val="40000"/>
              </a:spcAft>
            </a:pPr>
            <a:r>
              <a:rPr lang="en-US" sz="1400" dirty="0" smtClean="0"/>
              <a:t>PRA </a:t>
            </a:r>
            <a:r>
              <a:rPr lang="en-US" sz="1400" dirty="0" smtClean="0"/>
              <a:t>plus factor system increases </a:t>
            </a:r>
            <a:r>
              <a:rPr lang="en-US" sz="1400" dirty="0" err="1" smtClean="0"/>
              <a:t>VaR</a:t>
            </a:r>
            <a:r>
              <a:rPr lang="en-US" sz="1400" dirty="0" smtClean="0"/>
              <a:t> Capital via multiplier if more than 4 (Legal Entity Level) </a:t>
            </a:r>
            <a:r>
              <a:rPr lang="en-US" sz="1400" dirty="0" err="1" smtClean="0"/>
              <a:t>Backtesting</a:t>
            </a:r>
            <a:r>
              <a:rPr lang="en-US" sz="1400" dirty="0" smtClean="0"/>
              <a:t> Exceptions are observed over 1 year (=250 business days). </a:t>
            </a:r>
            <a:r>
              <a:rPr lang="en-US" sz="1400" dirty="0" smtClean="0"/>
              <a:t>Specific </a:t>
            </a:r>
            <a:r>
              <a:rPr lang="en-US" sz="1400" dirty="0" smtClean="0"/>
              <a:t>Risk </a:t>
            </a:r>
            <a:r>
              <a:rPr lang="en-US" sz="1400" dirty="0" err="1" smtClean="0"/>
              <a:t>Backtesting</a:t>
            </a:r>
            <a:r>
              <a:rPr lang="en-US" sz="1400" dirty="0" smtClean="0"/>
              <a:t> Exceptions – If 10 or more exceptions occur in 1 year period, the firm must take immediate corrective action</a:t>
            </a:r>
          </a:p>
          <a:p>
            <a:pPr>
              <a:lnSpc>
                <a:spcPct val="90000"/>
              </a:lnSpc>
              <a:spcBef>
                <a:spcPct val="50000"/>
              </a:spcBef>
            </a:pPr>
            <a:r>
              <a:rPr lang="en-US" sz="1400" dirty="0" smtClean="0"/>
              <a:t>Firm must have the ability to analyze reasons for exceptions</a:t>
            </a:r>
          </a:p>
          <a:p>
            <a:pPr>
              <a:lnSpc>
                <a:spcPct val="90000"/>
              </a:lnSpc>
              <a:spcBef>
                <a:spcPct val="50000"/>
              </a:spcBef>
            </a:pPr>
            <a:r>
              <a:rPr lang="en-US" sz="1400" dirty="0" err="1" smtClean="0"/>
              <a:t>VaR</a:t>
            </a:r>
            <a:r>
              <a:rPr lang="en-US" sz="1400" dirty="0" smtClean="0"/>
              <a:t> and P&amp;L portfolios must be materially the same to eliminate bias.</a:t>
            </a:r>
          </a:p>
          <a:p>
            <a:pPr>
              <a:lnSpc>
                <a:spcPct val="110000"/>
              </a:lnSpc>
              <a:spcBef>
                <a:spcPct val="40000"/>
              </a:spcBef>
              <a:spcAft>
                <a:spcPct val="40000"/>
              </a:spcAft>
            </a:pPr>
            <a:endParaRPr lang="en-US" sz="1400" dirty="0" smtClean="0"/>
          </a:p>
          <a:p>
            <a:pPr>
              <a:lnSpc>
                <a:spcPct val="90000"/>
              </a:lnSpc>
            </a:pPr>
            <a:r>
              <a:rPr lang="en-US" sz="1400" dirty="0"/>
              <a:t>Clean P&amp;L - Actual P&amp;L should be cleaned to exclude non-risky items e.g. fees, commissions, reserve moves &amp; large one-off profits from new deals. </a:t>
            </a:r>
          </a:p>
          <a:p>
            <a:pPr lvl="1">
              <a:lnSpc>
                <a:spcPct val="90000"/>
              </a:lnSpc>
            </a:pPr>
            <a:r>
              <a:rPr lang="en-US" sz="1400" b="1" dirty="0"/>
              <a:t>However, it should include P&amp;L due to price testing adjustments &amp; intra-day trading.</a:t>
            </a:r>
            <a:r>
              <a:rPr lang="en-US" sz="1400" dirty="0"/>
              <a:t> </a:t>
            </a:r>
            <a:endParaRPr lang="en-US" sz="1400" dirty="0" smtClean="0"/>
          </a:p>
          <a:p>
            <a:pPr lvl="1">
              <a:lnSpc>
                <a:spcPct val="90000"/>
              </a:lnSpc>
            </a:pPr>
            <a:r>
              <a:rPr lang="en-US" sz="1400" b="1" i="1" dirty="0" smtClean="0"/>
              <a:t>Clean </a:t>
            </a:r>
            <a:r>
              <a:rPr lang="en-US" sz="1400" b="1" i="1" dirty="0"/>
              <a:t>hypo P&amp;L for a business day means the clean P&amp;L that would have occurred for that day if the portfolio on which </a:t>
            </a:r>
            <a:r>
              <a:rPr lang="en-US" sz="1400" b="1" i="1" dirty="0" err="1"/>
              <a:t>VaR</a:t>
            </a:r>
            <a:r>
              <a:rPr lang="en-US" sz="1400" b="1" i="1" dirty="0"/>
              <a:t> was based remained unchanged  </a:t>
            </a:r>
          </a:p>
          <a:p>
            <a:pPr lvl="1">
              <a:lnSpc>
                <a:spcPct val="90000"/>
              </a:lnSpc>
            </a:pPr>
            <a:r>
              <a:rPr lang="en-US" sz="1400" b="1" dirty="0"/>
              <a:t>Clean hypo P&amp;L excludes intraday trading</a:t>
            </a:r>
          </a:p>
          <a:p>
            <a:pPr lvl="1">
              <a:lnSpc>
                <a:spcPct val="100000"/>
              </a:lnSpc>
            </a:pPr>
            <a:r>
              <a:rPr lang="en-US" sz="1400" b="1" dirty="0"/>
              <a:t>Purer test of </a:t>
            </a:r>
            <a:r>
              <a:rPr lang="en-US" sz="1400" b="1" dirty="0" err="1"/>
              <a:t>VaR</a:t>
            </a:r>
            <a:r>
              <a:rPr lang="en-US" sz="1400" b="1" dirty="0"/>
              <a:t> model</a:t>
            </a:r>
          </a:p>
          <a:p>
            <a:pPr lvl="1">
              <a:lnSpc>
                <a:spcPct val="100000"/>
              </a:lnSpc>
            </a:pPr>
            <a:r>
              <a:rPr lang="en-US" sz="1400" b="1" dirty="0"/>
              <a:t>Based on the days change in value on the same portfolio that was used to generate the </a:t>
            </a:r>
            <a:r>
              <a:rPr lang="en-US" sz="1400" b="1" dirty="0" err="1"/>
              <a:t>VaR</a:t>
            </a:r>
            <a:endParaRPr lang="en-US" sz="1400" b="1" dirty="0"/>
          </a:p>
          <a:p>
            <a:pPr lvl="1">
              <a:lnSpc>
                <a:spcPct val="90000"/>
              </a:lnSpc>
            </a:pPr>
            <a:endParaRPr lang="en-US" sz="1400" dirty="0"/>
          </a:p>
          <a:p>
            <a:pPr>
              <a:lnSpc>
                <a:spcPct val="110000"/>
              </a:lnSpc>
              <a:spcBef>
                <a:spcPct val="40000"/>
              </a:spcBef>
              <a:spcAft>
                <a:spcPct val="40000"/>
              </a:spcAft>
            </a:pPr>
            <a:endParaRPr lang="en-US" sz="1400" dirty="0" smtClean="0"/>
          </a:p>
          <a:p>
            <a:pPr lvl="1">
              <a:lnSpc>
                <a:spcPct val="100000"/>
              </a:lnSpc>
              <a:spcBef>
                <a:spcPct val="50000"/>
              </a:spcBef>
            </a:pPr>
            <a:endParaRPr lang="en-US" sz="1500" dirty="0" smtClean="0"/>
          </a:p>
          <a:p>
            <a:pPr>
              <a:lnSpc>
                <a:spcPct val="90000"/>
              </a:lnSpc>
              <a:spcBef>
                <a:spcPct val="50000"/>
              </a:spcBef>
              <a:buFontTx/>
              <a:buNone/>
            </a:pPr>
            <a:endParaRPr lang="en-US" sz="1600"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15955769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F3DE3016-5E66-43F2-A641-079252B8098E}" type="slidenum">
              <a:rPr lang="en-GB" smtClean="0">
                <a:latin typeface="Times New Roman" pitchFamily="18" charset="0"/>
              </a:rPr>
              <a:pPr/>
              <a:t>24</a:t>
            </a:fld>
            <a:endParaRPr lang="en-GB" smtClean="0">
              <a:latin typeface="Times New Roman" pitchFamily="18" charset="0"/>
            </a:endParaRPr>
          </a:p>
        </p:txBody>
      </p:sp>
      <p:sp>
        <p:nvSpPr>
          <p:cNvPr id="52227" name="Rectangle 2"/>
          <p:cNvSpPr>
            <a:spLocks noGrp="1" noChangeArrowheads="1"/>
          </p:cNvSpPr>
          <p:nvPr>
            <p:ph type="title"/>
          </p:nvPr>
        </p:nvSpPr>
        <p:spPr>
          <a:xfrm>
            <a:off x="457200" y="274638"/>
            <a:ext cx="8229600" cy="487362"/>
          </a:xfrm>
          <a:noFill/>
          <a:extLst>
            <a:ext uri="{91240B29-F687-4F45-9708-019B960494DF}">
              <a14:hiddenLine xmlns:a14="http://schemas.microsoft.com/office/drawing/2010/main" w="12700">
                <a:solidFill>
                  <a:schemeClr val="tx1"/>
                </a:solidFill>
                <a:miter lim="800000"/>
                <a:headEnd/>
                <a:tailEnd/>
              </a14:hiddenLine>
            </a:ext>
          </a:extLst>
        </p:spPr>
        <p:txBody>
          <a:bodyPr>
            <a:normAutofit/>
          </a:bodyPr>
          <a:lstStyle/>
          <a:p>
            <a:pPr algn="l"/>
            <a:r>
              <a:rPr lang="en-US" sz="1800" dirty="0" smtClean="0"/>
              <a:t>Stress Testing</a:t>
            </a:r>
          </a:p>
        </p:txBody>
      </p:sp>
      <p:sp>
        <p:nvSpPr>
          <p:cNvPr id="52228" name="Rectangle 3"/>
          <p:cNvSpPr>
            <a:spLocks noGrp="1" noChangeArrowheads="1"/>
          </p:cNvSpPr>
          <p:nvPr>
            <p:ph type="body" idx="1"/>
          </p:nvPr>
        </p:nvSpPr>
        <p:spPr/>
        <p:txBody>
          <a:bodyPr>
            <a:normAutofit lnSpcReduction="10000"/>
          </a:bodyPr>
          <a:lstStyle/>
          <a:p>
            <a:pPr>
              <a:lnSpc>
                <a:spcPct val="90000"/>
              </a:lnSpc>
            </a:pPr>
            <a:r>
              <a:rPr lang="en-US" sz="1800" dirty="0" err="1" smtClean="0"/>
              <a:t>VaR</a:t>
            </a:r>
            <a:r>
              <a:rPr lang="en-US" sz="1800" dirty="0" smtClean="0"/>
              <a:t> will not capture extreme events</a:t>
            </a:r>
          </a:p>
          <a:p>
            <a:pPr lvl="1">
              <a:lnSpc>
                <a:spcPct val="100000"/>
              </a:lnSpc>
            </a:pPr>
            <a:r>
              <a:rPr lang="en-US" sz="1800" dirty="0" smtClean="0"/>
              <a:t>Relies on events within the data sets used</a:t>
            </a:r>
          </a:p>
          <a:p>
            <a:pPr lvl="1">
              <a:lnSpc>
                <a:spcPct val="100000"/>
              </a:lnSpc>
            </a:pPr>
            <a:r>
              <a:rPr lang="en-US" sz="1800" dirty="0" smtClean="0"/>
              <a:t>So </a:t>
            </a:r>
            <a:r>
              <a:rPr lang="en-US" sz="1800" dirty="0" err="1" smtClean="0"/>
              <a:t>VaR</a:t>
            </a:r>
            <a:r>
              <a:rPr lang="en-US" sz="1800" dirty="0" smtClean="0"/>
              <a:t> should be complemented with a comprehensive stress testing </a:t>
            </a:r>
            <a:r>
              <a:rPr lang="en-US" sz="1800" dirty="0" err="1" smtClean="0"/>
              <a:t>programme</a:t>
            </a:r>
            <a:endParaRPr lang="en-US" sz="1800" dirty="0" smtClean="0"/>
          </a:p>
          <a:p>
            <a:pPr>
              <a:lnSpc>
                <a:spcPct val="90000"/>
              </a:lnSpc>
            </a:pPr>
            <a:endParaRPr lang="en-US" sz="1800" dirty="0" smtClean="0"/>
          </a:p>
          <a:p>
            <a:pPr>
              <a:lnSpc>
                <a:spcPct val="90000"/>
              </a:lnSpc>
            </a:pPr>
            <a:r>
              <a:rPr lang="en-US" sz="1800" dirty="0" smtClean="0"/>
              <a:t>Identify </a:t>
            </a:r>
            <a:r>
              <a:rPr lang="en-US" sz="1800" dirty="0" smtClean="0"/>
              <a:t>historical and/or possible scenarios relevant to current portfolio E.g. Tech Market Crash, Credit Crunch, 1987 Crash </a:t>
            </a:r>
            <a:r>
              <a:rPr lang="en-US" sz="1800" dirty="0" err="1" smtClean="0"/>
              <a:t>etc</a:t>
            </a:r>
            <a:endParaRPr lang="en-US" sz="1800" dirty="0" smtClean="0"/>
          </a:p>
          <a:p>
            <a:pPr>
              <a:lnSpc>
                <a:spcPct val="90000"/>
              </a:lnSpc>
            </a:pPr>
            <a:endParaRPr lang="en-US" sz="1800" dirty="0" smtClean="0"/>
          </a:p>
          <a:p>
            <a:pPr>
              <a:lnSpc>
                <a:spcPct val="90000"/>
              </a:lnSpc>
            </a:pPr>
            <a:r>
              <a:rPr lang="en-US" sz="1800" dirty="0" smtClean="0"/>
              <a:t>Re-run </a:t>
            </a:r>
            <a:r>
              <a:rPr lang="en-US" sz="1800" dirty="0" smtClean="0"/>
              <a:t>frequently &amp; review assumptions periodically</a:t>
            </a:r>
          </a:p>
          <a:p>
            <a:pPr>
              <a:lnSpc>
                <a:spcPct val="90000"/>
              </a:lnSpc>
            </a:pPr>
            <a:endParaRPr lang="en-US" sz="1800" dirty="0" smtClean="0"/>
          </a:p>
          <a:p>
            <a:pPr>
              <a:lnSpc>
                <a:spcPct val="90000"/>
              </a:lnSpc>
            </a:pPr>
            <a:r>
              <a:rPr lang="en-US" sz="1800" dirty="0" smtClean="0"/>
              <a:t>Board </a:t>
            </a:r>
            <a:r>
              <a:rPr lang="en-US" sz="1800" dirty="0" smtClean="0"/>
              <a:t>and senior management oversight</a:t>
            </a:r>
          </a:p>
          <a:p>
            <a:pPr>
              <a:lnSpc>
                <a:spcPct val="90000"/>
              </a:lnSpc>
            </a:pPr>
            <a:endParaRPr lang="en-US" sz="1800" dirty="0" smtClean="0"/>
          </a:p>
          <a:p>
            <a:pPr>
              <a:lnSpc>
                <a:spcPct val="90000"/>
              </a:lnSpc>
            </a:pPr>
            <a:r>
              <a:rPr lang="en-US" sz="1800" dirty="0" smtClean="0"/>
              <a:t>Need </a:t>
            </a:r>
            <a:r>
              <a:rPr lang="en-US" sz="1800" dirty="0" smtClean="0"/>
              <a:t>Front Office ‘buy-in’</a:t>
            </a:r>
          </a:p>
          <a:p>
            <a:pPr>
              <a:lnSpc>
                <a:spcPct val="90000"/>
              </a:lnSpc>
            </a:pPr>
            <a:endParaRPr lang="en-US" sz="1800" dirty="0" smtClean="0"/>
          </a:p>
          <a:p>
            <a:pPr>
              <a:lnSpc>
                <a:spcPct val="90000"/>
              </a:lnSpc>
            </a:pPr>
            <a:r>
              <a:rPr lang="en-GB" sz="1800" dirty="0" smtClean="0"/>
              <a:t>Importance </a:t>
            </a:r>
            <a:r>
              <a:rPr lang="en-GB" sz="1800" dirty="0" smtClean="0"/>
              <a:t>of Stress Testing emphasized in ICAAP (Internal Capital Adequacy Assessment Process) requirements under Pillar 2 of Basel II</a:t>
            </a:r>
            <a:endParaRPr lang="en-US" sz="2000" dirty="0" smtClean="0"/>
          </a:p>
          <a:p>
            <a:pPr>
              <a:lnSpc>
                <a:spcPct val="90000"/>
              </a:lnSpc>
            </a:pPr>
            <a:endParaRPr lang="en-US" sz="2000" dirty="0" smtClean="0"/>
          </a:p>
          <a:p>
            <a:pPr>
              <a:lnSpc>
                <a:spcPct val="90000"/>
              </a:lnSpc>
            </a:pPr>
            <a:endParaRPr lang="en-US" sz="2000"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19955526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B37DE1CA-B1A6-439A-8DD9-E17241C06AF7}" type="slidenum">
              <a:rPr lang="en-GB" smtClean="0">
                <a:latin typeface="Times New Roman" pitchFamily="18" charset="0"/>
              </a:rPr>
              <a:pPr/>
              <a:t>25</a:t>
            </a:fld>
            <a:endParaRPr lang="en-GB" smtClean="0">
              <a:latin typeface="Times New Roman" pitchFamily="18" charset="0"/>
            </a:endParaRPr>
          </a:p>
        </p:txBody>
      </p:sp>
      <p:sp>
        <p:nvSpPr>
          <p:cNvPr id="56323" name="Rectangle 2"/>
          <p:cNvSpPr>
            <a:spLocks noGrp="1" noChangeArrowheads="1"/>
          </p:cNvSpPr>
          <p:nvPr>
            <p:ph type="title"/>
          </p:nvPr>
        </p:nvSpPr>
        <p:spPr>
          <a:xfrm>
            <a:off x="457200" y="274638"/>
            <a:ext cx="8229600" cy="557345"/>
          </a:xfrm>
        </p:spPr>
        <p:txBody>
          <a:bodyPr>
            <a:normAutofit/>
          </a:bodyPr>
          <a:lstStyle/>
          <a:p>
            <a:pPr algn="l"/>
            <a:r>
              <a:rPr lang="en-GB" sz="1800" dirty="0" smtClean="0"/>
              <a:t>RNIV Framework</a:t>
            </a:r>
          </a:p>
        </p:txBody>
      </p:sp>
      <p:sp>
        <p:nvSpPr>
          <p:cNvPr id="56324" name="Rectangle 3"/>
          <p:cNvSpPr>
            <a:spLocks noGrp="1" noChangeArrowheads="1"/>
          </p:cNvSpPr>
          <p:nvPr>
            <p:ph type="body" idx="1"/>
          </p:nvPr>
        </p:nvSpPr>
        <p:spPr/>
        <p:txBody>
          <a:bodyPr/>
          <a:lstStyle/>
          <a:p>
            <a:r>
              <a:rPr lang="en-GB" sz="1400" dirty="0" smtClean="0"/>
              <a:t>Firms should have a process and policy for identifying &amp; quantifying RNIV</a:t>
            </a:r>
          </a:p>
          <a:p>
            <a:endParaRPr lang="en-GB" sz="1400" dirty="0" smtClean="0"/>
          </a:p>
          <a:p>
            <a:r>
              <a:rPr lang="en-GB" sz="1400" dirty="0" smtClean="0"/>
              <a:t>Examples </a:t>
            </a:r>
            <a:r>
              <a:rPr lang="en-GB" sz="1400" dirty="0" smtClean="0"/>
              <a:t>of </a:t>
            </a:r>
            <a:r>
              <a:rPr lang="en-GB" sz="1400" dirty="0" smtClean="0"/>
              <a:t>RNIV</a:t>
            </a:r>
          </a:p>
          <a:p>
            <a:endParaRPr lang="en-GB" sz="1400" dirty="0" smtClean="0"/>
          </a:p>
          <a:p>
            <a:pPr lvl="1"/>
            <a:r>
              <a:rPr lang="en-GB" sz="1400" dirty="0" smtClean="0"/>
              <a:t>Cash-Synthetic Basis for ABS</a:t>
            </a:r>
          </a:p>
          <a:p>
            <a:pPr lvl="1"/>
            <a:r>
              <a:rPr lang="en-GB" sz="1400" dirty="0" smtClean="0"/>
              <a:t>Single Stock Volatility Skew</a:t>
            </a:r>
          </a:p>
          <a:p>
            <a:pPr lvl="1"/>
            <a:r>
              <a:rPr lang="en-GB" sz="1400" dirty="0" smtClean="0"/>
              <a:t>Hedge Fund Gap Risk</a:t>
            </a:r>
          </a:p>
          <a:p>
            <a:endParaRPr lang="en-GB"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3935535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C20FDF99-6079-4C97-8EB2-6492ED064428}" type="slidenum">
              <a:rPr lang="en-GB" smtClean="0">
                <a:latin typeface="Times New Roman" pitchFamily="18" charset="0"/>
              </a:rPr>
              <a:pPr/>
              <a:t>26</a:t>
            </a:fld>
            <a:endParaRPr lang="en-GB" smtClean="0">
              <a:latin typeface="Times New Roman" pitchFamily="18" charset="0"/>
            </a:endParaRPr>
          </a:p>
        </p:txBody>
      </p:sp>
      <p:sp>
        <p:nvSpPr>
          <p:cNvPr id="60419" name="Rectangle 2"/>
          <p:cNvSpPr>
            <a:spLocks noGrp="1" noChangeArrowheads="1"/>
          </p:cNvSpPr>
          <p:nvPr>
            <p:ph type="title"/>
          </p:nvPr>
        </p:nvSpPr>
        <p:spPr>
          <a:xfrm>
            <a:off x="457200" y="274638"/>
            <a:ext cx="8229600" cy="487362"/>
          </a:xfrm>
        </p:spPr>
        <p:txBody>
          <a:bodyPr>
            <a:normAutofit/>
          </a:bodyPr>
          <a:lstStyle/>
          <a:p>
            <a:pPr algn="l"/>
            <a:r>
              <a:rPr lang="en-GB" sz="1800" dirty="0" smtClean="0"/>
              <a:t>IRC – Key Supervisory Standards</a:t>
            </a:r>
          </a:p>
        </p:txBody>
      </p:sp>
      <p:sp>
        <p:nvSpPr>
          <p:cNvPr id="60420" name="Rectangle 3"/>
          <p:cNvSpPr>
            <a:spLocks noGrp="1" noChangeArrowheads="1"/>
          </p:cNvSpPr>
          <p:nvPr>
            <p:ph type="body" idx="1"/>
          </p:nvPr>
        </p:nvSpPr>
        <p:spPr>
          <a:xfrm>
            <a:off x="457200" y="1219200"/>
            <a:ext cx="8229600" cy="4906963"/>
          </a:xfrm>
        </p:spPr>
        <p:txBody>
          <a:bodyPr>
            <a:normAutofit/>
          </a:bodyPr>
          <a:lstStyle/>
          <a:p>
            <a:pPr>
              <a:lnSpc>
                <a:spcPct val="90000"/>
              </a:lnSpc>
              <a:spcBef>
                <a:spcPct val="50000"/>
              </a:spcBef>
            </a:pPr>
            <a:r>
              <a:rPr lang="en-GB" sz="1400" dirty="0" smtClean="0"/>
              <a:t>IRC covers equities as well as credit products. </a:t>
            </a:r>
            <a:endParaRPr lang="en-GB" sz="1400" dirty="0" smtClean="0"/>
          </a:p>
          <a:p>
            <a:pPr>
              <a:lnSpc>
                <a:spcPct val="90000"/>
              </a:lnSpc>
              <a:spcBef>
                <a:spcPct val="50000"/>
              </a:spcBef>
            </a:pPr>
            <a:endParaRPr lang="en-GB" sz="1400" dirty="0" smtClean="0"/>
          </a:p>
          <a:p>
            <a:pPr>
              <a:lnSpc>
                <a:spcPct val="90000"/>
              </a:lnSpc>
              <a:spcBef>
                <a:spcPct val="50000"/>
              </a:spcBef>
            </a:pPr>
            <a:r>
              <a:rPr lang="en-GB" sz="1400" dirty="0" smtClean="0"/>
              <a:t>IRC expands the scope of the capital charge to capture</a:t>
            </a:r>
          </a:p>
          <a:p>
            <a:pPr lvl="1">
              <a:lnSpc>
                <a:spcPct val="100000"/>
              </a:lnSpc>
              <a:spcBef>
                <a:spcPct val="50000"/>
              </a:spcBef>
            </a:pPr>
            <a:r>
              <a:rPr lang="en-GB" sz="1400" dirty="0" smtClean="0"/>
              <a:t>Default risk</a:t>
            </a:r>
          </a:p>
          <a:p>
            <a:pPr lvl="1">
              <a:lnSpc>
                <a:spcPct val="100000"/>
              </a:lnSpc>
              <a:spcBef>
                <a:spcPct val="50000"/>
              </a:spcBef>
            </a:pPr>
            <a:r>
              <a:rPr lang="en-GB" sz="1400" dirty="0" smtClean="0"/>
              <a:t>Credit Migration Risk</a:t>
            </a:r>
          </a:p>
          <a:p>
            <a:pPr lvl="1">
              <a:lnSpc>
                <a:spcPct val="100000"/>
              </a:lnSpc>
              <a:spcBef>
                <a:spcPct val="50000"/>
              </a:spcBef>
            </a:pPr>
            <a:r>
              <a:rPr lang="en-GB" sz="1400" dirty="0" smtClean="0"/>
              <a:t>Credit Spread Risk</a:t>
            </a:r>
          </a:p>
          <a:p>
            <a:pPr lvl="1">
              <a:lnSpc>
                <a:spcPct val="100000"/>
              </a:lnSpc>
              <a:spcBef>
                <a:spcPct val="50000"/>
              </a:spcBef>
            </a:pPr>
            <a:r>
              <a:rPr lang="en-GB" sz="1400" dirty="0" smtClean="0"/>
              <a:t>Equity Price </a:t>
            </a:r>
            <a:r>
              <a:rPr lang="en-GB" sz="1400" dirty="0" smtClean="0"/>
              <a:t>Risk</a:t>
            </a:r>
          </a:p>
          <a:p>
            <a:pPr lvl="1">
              <a:lnSpc>
                <a:spcPct val="100000"/>
              </a:lnSpc>
              <a:spcBef>
                <a:spcPct val="50000"/>
              </a:spcBef>
            </a:pPr>
            <a:endParaRPr lang="en-GB" sz="1400" dirty="0" smtClean="0"/>
          </a:p>
          <a:p>
            <a:pPr>
              <a:lnSpc>
                <a:spcPct val="90000"/>
              </a:lnSpc>
              <a:spcBef>
                <a:spcPct val="50000"/>
              </a:spcBef>
            </a:pPr>
            <a:r>
              <a:rPr lang="en-GB" sz="1400" dirty="0" smtClean="0"/>
              <a:t>Soundness Standard consistent with </a:t>
            </a:r>
            <a:r>
              <a:rPr lang="en-GB" sz="1400" dirty="0" smtClean="0"/>
              <a:t>A-IRB</a:t>
            </a:r>
          </a:p>
          <a:p>
            <a:pPr>
              <a:lnSpc>
                <a:spcPct val="90000"/>
              </a:lnSpc>
              <a:spcBef>
                <a:spcPct val="50000"/>
              </a:spcBef>
            </a:pPr>
            <a:endParaRPr lang="en-GB" sz="1400" dirty="0" smtClean="0"/>
          </a:p>
          <a:p>
            <a:pPr>
              <a:lnSpc>
                <a:spcPct val="90000"/>
              </a:lnSpc>
              <a:spcBef>
                <a:spcPct val="50000"/>
              </a:spcBef>
            </a:pPr>
            <a:r>
              <a:rPr lang="en-GB" sz="1400" dirty="0" smtClean="0"/>
              <a:t>IRC estimates the Trading book’s exposure to these risks over a one-year capital horizon at 99.9% confidence, taking into account the liquidity horizons of positions</a:t>
            </a:r>
            <a:r>
              <a:rPr lang="en-GB" sz="1400" dirty="0" smtClean="0"/>
              <a:t>.</a:t>
            </a:r>
          </a:p>
          <a:p>
            <a:pPr>
              <a:lnSpc>
                <a:spcPct val="90000"/>
              </a:lnSpc>
              <a:spcBef>
                <a:spcPct val="50000"/>
              </a:spcBef>
            </a:pPr>
            <a:endParaRPr lang="en-GB" sz="1400" dirty="0" smtClean="0"/>
          </a:p>
          <a:p>
            <a:pPr>
              <a:lnSpc>
                <a:spcPct val="90000"/>
              </a:lnSpc>
              <a:spcBef>
                <a:spcPct val="50000"/>
              </a:spcBef>
            </a:pPr>
            <a:r>
              <a:rPr lang="en-GB" sz="1400" dirty="0" smtClean="0"/>
              <a:t>Assumption of a constant level of risk over a 1 year capital horizon (not constant positions)</a:t>
            </a:r>
          </a:p>
          <a:p>
            <a:pPr>
              <a:lnSpc>
                <a:spcPct val="90000"/>
              </a:lnSpc>
            </a:pPr>
            <a:endParaRPr lang="en-GB" sz="1400" dirty="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39695469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772A1BCC-3585-4325-8187-CA5CC3829F45}" type="slidenum">
              <a:rPr lang="en-GB" smtClean="0">
                <a:latin typeface="Times New Roman" pitchFamily="18" charset="0"/>
              </a:rPr>
              <a:pPr/>
              <a:t>27</a:t>
            </a:fld>
            <a:endParaRPr lang="en-GB" smtClean="0">
              <a:latin typeface="Times New Roman" pitchFamily="18" charset="0"/>
            </a:endParaRPr>
          </a:p>
        </p:txBody>
      </p:sp>
      <p:sp>
        <p:nvSpPr>
          <p:cNvPr id="62467" name="Rectangle 2"/>
          <p:cNvSpPr>
            <a:spLocks noGrp="1" noChangeArrowheads="1"/>
          </p:cNvSpPr>
          <p:nvPr>
            <p:ph type="title"/>
          </p:nvPr>
        </p:nvSpPr>
        <p:spPr>
          <a:xfrm>
            <a:off x="457200" y="274638"/>
            <a:ext cx="8229600" cy="487362"/>
          </a:xfrm>
        </p:spPr>
        <p:txBody>
          <a:bodyPr>
            <a:normAutofit/>
          </a:bodyPr>
          <a:lstStyle/>
          <a:p>
            <a:pPr algn="l"/>
            <a:r>
              <a:rPr lang="en-GB" sz="1800" dirty="0" smtClean="0"/>
              <a:t>IDRC / IRC Models</a:t>
            </a:r>
          </a:p>
        </p:txBody>
      </p:sp>
      <p:sp>
        <p:nvSpPr>
          <p:cNvPr id="62468" name="Rectangle 3"/>
          <p:cNvSpPr>
            <a:spLocks noGrp="1" noChangeArrowheads="1"/>
          </p:cNvSpPr>
          <p:nvPr>
            <p:ph type="body" idx="1"/>
          </p:nvPr>
        </p:nvSpPr>
        <p:spPr>
          <a:xfrm>
            <a:off x="457200" y="1143000"/>
            <a:ext cx="8229600" cy="4983163"/>
          </a:xfrm>
        </p:spPr>
        <p:txBody>
          <a:bodyPr/>
          <a:lstStyle/>
          <a:p>
            <a:pPr>
              <a:lnSpc>
                <a:spcPct val="80000"/>
              </a:lnSpc>
              <a:spcBef>
                <a:spcPct val="40000"/>
              </a:spcBef>
              <a:spcAft>
                <a:spcPct val="40000"/>
              </a:spcAft>
            </a:pPr>
            <a:r>
              <a:rPr lang="en-GB" sz="1400" dirty="0" smtClean="0"/>
              <a:t>For IDRC, most banks used Gaussian Copula Model</a:t>
            </a:r>
          </a:p>
          <a:p>
            <a:pPr lvl="1">
              <a:lnSpc>
                <a:spcPct val="90000"/>
              </a:lnSpc>
              <a:spcBef>
                <a:spcPct val="40000"/>
              </a:spcBef>
              <a:spcAft>
                <a:spcPct val="40000"/>
              </a:spcAft>
            </a:pPr>
            <a:r>
              <a:rPr lang="en-GB" sz="1400" dirty="0" smtClean="0"/>
              <a:t>A-IRB Approach is a special case of a Gaussian Copula</a:t>
            </a:r>
          </a:p>
          <a:p>
            <a:pPr lvl="1">
              <a:lnSpc>
                <a:spcPct val="90000"/>
              </a:lnSpc>
              <a:spcBef>
                <a:spcPct val="40000"/>
              </a:spcBef>
              <a:spcAft>
                <a:spcPct val="40000"/>
              </a:spcAft>
            </a:pPr>
            <a:r>
              <a:rPr lang="en-GB" sz="1400" dirty="0" smtClean="0">
                <a:hlinkClick r:id="rId3"/>
              </a:rPr>
              <a:t>http://</a:t>
            </a:r>
            <a:r>
              <a:rPr lang="en-GB" sz="1400" dirty="0" smtClean="0">
                <a:hlinkClick r:id="rId3"/>
              </a:rPr>
              <a:t>www.fsa.gov.uk/pubs/occpapers/op29.pdf</a:t>
            </a:r>
            <a:r>
              <a:rPr lang="en-GB" sz="1400" dirty="0" smtClean="0"/>
              <a:t> </a:t>
            </a:r>
            <a:endParaRPr lang="en-GB" sz="1400" dirty="0" smtClean="0"/>
          </a:p>
          <a:p>
            <a:pPr lvl="1">
              <a:lnSpc>
                <a:spcPct val="90000"/>
              </a:lnSpc>
              <a:spcBef>
                <a:spcPct val="40000"/>
              </a:spcBef>
              <a:spcAft>
                <a:spcPct val="40000"/>
              </a:spcAft>
            </a:pPr>
            <a:r>
              <a:rPr lang="en-GB" sz="1400" dirty="0" smtClean="0">
                <a:hlinkClick r:id="rId4"/>
              </a:rPr>
              <a:t>http://</a:t>
            </a:r>
            <a:r>
              <a:rPr lang="en-GB" sz="1400" dirty="0" smtClean="0">
                <a:hlinkClick r:id="rId4"/>
              </a:rPr>
              <a:t>www.fsa.gov.uk/pubs/international/gaussian_copula.pdf</a:t>
            </a:r>
            <a:r>
              <a:rPr lang="en-GB" sz="1400" dirty="0" smtClean="0"/>
              <a:t> </a:t>
            </a:r>
            <a:endParaRPr lang="en-GB" sz="1400" dirty="0" smtClean="0"/>
          </a:p>
          <a:p>
            <a:pPr>
              <a:lnSpc>
                <a:spcPct val="80000"/>
              </a:lnSpc>
              <a:spcBef>
                <a:spcPct val="40000"/>
              </a:spcBef>
              <a:spcAft>
                <a:spcPct val="40000"/>
              </a:spcAft>
            </a:pPr>
            <a:r>
              <a:rPr lang="en-GB" sz="1400" dirty="0" smtClean="0"/>
              <a:t>A few firms use Binomial approach</a:t>
            </a:r>
          </a:p>
          <a:p>
            <a:pPr>
              <a:lnSpc>
                <a:spcPct val="80000"/>
              </a:lnSpc>
              <a:spcBef>
                <a:spcPct val="40000"/>
              </a:spcBef>
              <a:spcAft>
                <a:spcPct val="40000"/>
              </a:spcAft>
            </a:pPr>
            <a:r>
              <a:rPr lang="en-GB" sz="1400" dirty="0" smtClean="0"/>
              <a:t>If internal models do not map directly to the Supervisory Principles than the bank must prove the capital charge is comparable, </a:t>
            </a:r>
            <a:r>
              <a:rPr lang="en-GB" sz="1400" b="0" dirty="0" smtClean="0"/>
              <a:t>otherwise they may be subject to a Capital Adjustment Factor.</a:t>
            </a:r>
          </a:p>
          <a:p>
            <a:pPr marL="0" indent="0">
              <a:lnSpc>
                <a:spcPct val="90000"/>
              </a:lnSpc>
              <a:buNone/>
            </a:pPr>
            <a:endParaRPr lang="en-GB" sz="1400" b="1" dirty="0" smtClean="0"/>
          </a:p>
          <a:p>
            <a:pPr marL="0" indent="0">
              <a:lnSpc>
                <a:spcPct val="90000"/>
              </a:lnSpc>
              <a:buNone/>
            </a:pPr>
            <a:r>
              <a:rPr lang="en-GB" sz="1400" b="1" dirty="0" smtClean="0"/>
              <a:t>Challenges</a:t>
            </a:r>
          </a:p>
          <a:p>
            <a:pPr>
              <a:lnSpc>
                <a:spcPct val="90000"/>
              </a:lnSpc>
            </a:pPr>
            <a:r>
              <a:rPr lang="en-GB" sz="1400" dirty="0" smtClean="0"/>
              <a:t>Double </a:t>
            </a:r>
            <a:r>
              <a:rPr lang="en-GB" sz="1400" dirty="0"/>
              <a:t>Counting</a:t>
            </a:r>
          </a:p>
          <a:p>
            <a:pPr lvl="1">
              <a:lnSpc>
                <a:spcPct val="100000"/>
              </a:lnSpc>
            </a:pPr>
            <a:r>
              <a:rPr lang="en-GB" sz="1400" dirty="0"/>
              <a:t>Capital horizons &amp; Confidence Levels different for </a:t>
            </a:r>
            <a:r>
              <a:rPr lang="en-GB" sz="1400" dirty="0" err="1"/>
              <a:t>VaR</a:t>
            </a:r>
            <a:r>
              <a:rPr lang="en-GB" sz="1400" dirty="0"/>
              <a:t> &amp; IRC, but there is significant overlap.</a:t>
            </a:r>
          </a:p>
          <a:p>
            <a:pPr>
              <a:lnSpc>
                <a:spcPct val="90000"/>
              </a:lnSpc>
            </a:pPr>
            <a:r>
              <a:rPr lang="en-GB" sz="1400" dirty="0"/>
              <a:t>Data/ Modelling challenges 1 year</a:t>
            </a:r>
          </a:p>
          <a:p>
            <a:pPr lvl="1">
              <a:lnSpc>
                <a:spcPct val="100000"/>
              </a:lnSpc>
            </a:pPr>
            <a:r>
              <a:rPr lang="en-GB" sz="1400" dirty="0"/>
              <a:t> Capital horizon</a:t>
            </a:r>
          </a:p>
          <a:p>
            <a:pPr lvl="1">
              <a:lnSpc>
                <a:spcPct val="100000"/>
              </a:lnSpc>
            </a:pPr>
            <a:r>
              <a:rPr lang="en-GB" sz="1400" dirty="0"/>
              <a:t>99.9% Confidence</a:t>
            </a:r>
          </a:p>
          <a:p>
            <a:pPr lvl="1">
              <a:lnSpc>
                <a:spcPct val="100000"/>
              </a:lnSpc>
            </a:pPr>
            <a:r>
              <a:rPr lang="en-GB" sz="1400" dirty="0"/>
              <a:t>Assigning liquidity for each position</a:t>
            </a:r>
          </a:p>
          <a:p>
            <a:pPr lvl="1">
              <a:lnSpc>
                <a:spcPct val="100000"/>
              </a:lnSpc>
              <a:spcBef>
                <a:spcPct val="40000"/>
              </a:spcBef>
              <a:spcAft>
                <a:spcPct val="40000"/>
              </a:spcAft>
            </a:pPr>
            <a:r>
              <a:rPr lang="en-GB" sz="1400" dirty="0"/>
              <a:t>Sourcing PDs</a:t>
            </a:r>
          </a:p>
          <a:p>
            <a:pPr>
              <a:lnSpc>
                <a:spcPct val="80000"/>
              </a:lnSpc>
              <a:spcBef>
                <a:spcPct val="40000"/>
              </a:spcBef>
              <a:spcAft>
                <a:spcPct val="40000"/>
              </a:spcAft>
            </a:pPr>
            <a:endParaRPr lang="en-GB" sz="2400" b="0" dirty="0" smtClean="0"/>
          </a:p>
          <a:p>
            <a:pPr lvl="1">
              <a:lnSpc>
                <a:spcPct val="90000"/>
              </a:lnSpc>
              <a:spcBef>
                <a:spcPct val="40000"/>
              </a:spcBef>
              <a:spcAft>
                <a:spcPct val="40000"/>
              </a:spcAft>
            </a:pPr>
            <a:endParaRPr lang="en-GB" sz="2100" dirty="0" smtClean="0"/>
          </a:p>
          <a:p>
            <a:pPr>
              <a:lnSpc>
                <a:spcPct val="80000"/>
              </a:lnSpc>
              <a:spcBef>
                <a:spcPct val="40000"/>
              </a:spcBef>
              <a:spcAft>
                <a:spcPct val="40000"/>
              </a:spcAft>
            </a:pPr>
            <a:endParaRPr lang="en-GB" sz="2400" dirty="0" smtClean="0"/>
          </a:p>
        </p:txBody>
      </p:sp>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15863571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3FE62CEA-C7E6-4A2C-94FF-2FF462FC60ED}" type="slidenum">
              <a:rPr lang="en-GB" smtClean="0">
                <a:latin typeface="Times New Roman" pitchFamily="18" charset="0"/>
              </a:rPr>
              <a:pPr/>
              <a:t>28</a:t>
            </a:fld>
            <a:endParaRPr lang="en-GB" smtClean="0">
              <a:latin typeface="Times New Roman" pitchFamily="18" charset="0"/>
            </a:endParaRPr>
          </a:p>
        </p:txBody>
      </p:sp>
      <p:sp>
        <p:nvSpPr>
          <p:cNvPr id="65539" name="Rectangle 2"/>
          <p:cNvSpPr>
            <a:spLocks noGrp="1" noChangeArrowheads="1"/>
          </p:cNvSpPr>
          <p:nvPr>
            <p:ph type="title"/>
          </p:nvPr>
        </p:nvSpPr>
        <p:spPr>
          <a:xfrm>
            <a:off x="457200" y="274638"/>
            <a:ext cx="8229600" cy="487362"/>
          </a:xfrm>
        </p:spPr>
        <p:txBody>
          <a:bodyPr>
            <a:normAutofit/>
          </a:bodyPr>
          <a:lstStyle/>
          <a:p>
            <a:pPr algn="l"/>
            <a:r>
              <a:rPr lang="en-GB" sz="1800" dirty="0" smtClean="0"/>
              <a:t>CRM (Comprehensive Risk measure)</a:t>
            </a:r>
          </a:p>
        </p:txBody>
      </p:sp>
      <p:sp>
        <p:nvSpPr>
          <p:cNvPr id="65540" name="Rectangle 3"/>
          <p:cNvSpPr>
            <a:spLocks noGrp="1" noChangeArrowheads="1"/>
          </p:cNvSpPr>
          <p:nvPr>
            <p:ph type="body" idx="1"/>
          </p:nvPr>
        </p:nvSpPr>
        <p:spPr/>
        <p:txBody>
          <a:bodyPr/>
          <a:lstStyle/>
          <a:p>
            <a:pPr>
              <a:lnSpc>
                <a:spcPct val="80000"/>
              </a:lnSpc>
            </a:pPr>
            <a:r>
              <a:rPr lang="en-GB" sz="1700" smtClean="0"/>
              <a:t>Known as All Price Risks measure in EU language</a:t>
            </a:r>
          </a:p>
          <a:p>
            <a:pPr>
              <a:lnSpc>
                <a:spcPct val="80000"/>
              </a:lnSpc>
            </a:pPr>
            <a:r>
              <a:rPr lang="en-GB" sz="1700" smtClean="0"/>
              <a:t>Applies to correlation trading portfolios</a:t>
            </a:r>
          </a:p>
          <a:p>
            <a:pPr lvl="1">
              <a:lnSpc>
                <a:spcPct val="90000"/>
              </a:lnSpc>
            </a:pPr>
            <a:r>
              <a:rPr lang="en-GB" sz="1600" smtClean="0"/>
              <a:t>Securitisation and n-th-to default credit derivatives that are not re-securitisations and all reference entities are either single name instruments or commonly-traded indices based on those reference entities.</a:t>
            </a:r>
          </a:p>
          <a:p>
            <a:pPr lvl="1">
              <a:lnSpc>
                <a:spcPct val="90000"/>
              </a:lnSpc>
            </a:pPr>
            <a:r>
              <a:rPr lang="en-GB" sz="1600" smtClean="0"/>
              <a:t>Reference instruments must be liquid</a:t>
            </a:r>
          </a:p>
          <a:p>
            <a:pPr>
              <a:lnSpc>
                <a:spcPct val="80000"/>
              </a:lnSpc>
            </a:pPr>
            <a:r>
              <a:rPr lang="en-GB" sz="1700" smtClean="0"/>
              <a:t>Internal model requirements:</a:t>
            </a:r>
          </a:p>
          <a:p>
            <a:pPr lvl="1">
              <a:lnSpc>
                <a:spcPct val="90000"/>
              </a:lnSpc>
            </a:pPr>
            <a:r>
              <a:rPr lang="en-GB" sz="1600" smtClean="0"/>
              <a:t>99.9%confidence interval over a 1 year capital horizon under assumption of constant level of risk and adjusted to reflect impact of liquidity, concentrations etc.</a:t>
            </a:r>
          </a:p>
          <a:p>
            <a:pPr lvl="1">
              <a:lnSpc>
                <a:spcPct val="90000"/>
              </a:lnSpc>
            </a:pPr>
            <a:r>
              <a:rPr lang="en-GB" sz="1600" smtClean="0"/>
              <a:t>The following risks (among others) should be adequately captured: </a:t>
            </a:r>
          </a:p>
          <a:p>
            <a:pPr lvl="2">
              <a:lnSpc>
                <a:spcPct val="80000"/>
              </a:lnSpc>
            </a:pPr>
            <a:r>
              <a:rPr lang="en-GB" sz="1400" smtClean="0"/>
              <a:t>Cumulative risk arising from multiple defaults in tranched products</a:t>
            </a:r>
          </a:p>
          <a:p>
            <a:pPr lvl="2">
              <a:lnSpc>
                <a:spcPct val="80000"/>
              </a:lnSpc>
            </a:pPr>
            <a:r>
              <a:rPr lang="en-GB" sz="1400" smtClean="0"/>
              <a:t>Basis risk between the spread of an index and its constituent names</a:t>
            </a:r>
          </a:p>
          <a:p>
            <a:pPr lvl="2">
              <a:lnSpc>
                <a:spcPct val="80000"/>
              </a:lnSpc>
            </a:pPr>
            <a:r>
              <a:rPr lang="en-GB" sz="1400" smtClean="0"/>
              <a:t>Recovery rate volatility</a:t>
            </a:r>
          </a:p>
          <a:p>
            <a:pPr>
              <a:lnSpc>
                <a:spcPct val="80000"/>
              </a:lnSpc>
            </a:pPr>
            <a:endParaRPr lang="en-GB" sz="1700" smtClean="0"/>
          </a:p>
          <a:p>
            <a:pPr>
              <a:lnSpc>
                <a:spcPct val="80000"/>
              </a:lnSpc>
            </a:pPr>
            <a:r>
              <a:rPr lang="en-GB" sz="1700" smtClean="0"/>
              <a:t>Floor of 8% of standardised charge</a:t>
            </a:r>
          </a:p>
          <a:p>
            <a:pPr>
              <a:lnSpc>
                <a:spcPct val="80000"/>
              </a:lnSpc>
            </a:pPr>
            <a:r>
              <a:rPr lang="en-GB" sz="1700" smtClean="0"/>
              <a:t>Stress testing requirement – supplemental capital charge possible</a:t>
            </a:r>
          </a:p>
          <a:p>
            <a:pPr>
              <a:lnSpc>
                <a:spcPct val="80000"/>
              </a:lnSpc>
            </a:pPr>
            <a:endParaRPr lang="en-GB" sz="1700" smtClean="0"/>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34356191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4"/>
          <p:cNvSpPr>
            <a:spLocks noGrp="1" noChangeArrowheads="1"/>
          </p:cNvSpPr>
          <p:nvPr>
            <p:ph type="title"/>
          </p:nvPr>
        </p:nvSpPr>
        <p:spPr>
          <a:xfrm>
            <a:off x="445740" y="0"/>
            <a:ext cx="8229600" cy="1143000"/>
          </a:xfrm>
        </p:spPr>
        <p:txBody>
          <a:bodyPr>
            <a:normAutofit/>
          </a:bodyPr>
          <a:lstStyle/>
          <a:p>
            <a:pPr algn="l">
              <a:defRPr/>
            </a:pPr>
            <a:r>
              <a:rPr lang="en-GB" sz="1800" dirty="0" smtClean="0">
                <a:solidFill>
                  <a:schemeClr val="bg2">
                    <a:lumMod val="25000"/>
                  </a:schemeClr>
                </a:solidFill>
              </a:rPr>
              <a:t>The PRA organization structure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Chart 7"/>
          <p:cNvGraphicFramePr>
            <a:graphicFrameLocks/>
          </p:cNvGraphicFramePr>
          <p:nvPr>
            <p:extLst>
              <p:ext uri="{D42A27DB-BD31-4B8C-83A1-F6EECF244321}">
                <p14:modId xmlns:p14="http://schemas.microsoft.com/office/powerpoint/2010/main" val="1329081993"/>
              </p:ext>
            </p:extLst>
          </p:nvPr>
        </p:nvGraphicFramePr>
        <p:xfrm>
          <a:off x="18011775" y="5295900"/>
          <a:ext cx="5495925" cy="30337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3023038001"/>
              </p:ext>
            </p:extLst>
          </p:nvPr>
        </p:nvGraphicFramePr>
        <p:xfrm>
          <a:off x="23507700" y="5295900"/>
          <a:ext cx="1220788" cy="3048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a:graphicFrameLocks/>
          </p:cNvGraphicFramePr>
          <p:nvPr>
            <p:extLst>
              <p:ext uri="{D42A27DB-BD31-4B8C-83A1-F6EECF244321}">
                <p14:modId xmlns:p14="http://schemas.microsoft.com/office/powerpoint/2010/main" val="321263428"/>
              </p:ext>
            </p:extLst>
          </p:nvPr>
        </p:nvGraphicFramePr>
        <p:xfrm>
          <a:off x="25326975" y="5295900"/>
          <a:ext cx="5495925" cy="303371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Chart 10"/>
          <p:cNvGraphicFramePr>
            <a:graphicFrameLocks/>
          </p:cNvGraphicFramePr>
          <p:nvPr>
            <p:extLst>
              <p:ext uri="{D42A27DB-BD31-4B8C-83A1-F6EECF244321}">
                <p14:modId xmlns:p14="http://schemas.microsoft.com/office/powerpoint/2010/main" val="750579855"/>
              </p:ext>
            </p:extLst>
          </p:nvPr>
        </p:nvGraphicFramePr>
        <p:xfrm>
          <a:off x="30813375" y="5295900"/>
          <a:ext cx="1219200" cy="30480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2" name="Chart 11"/>
          <p:cNvGraphicFramePr>
            <a:graphicFrameLocks/>
          </p:cNvGraphicFramePr>
          <p:nvPr>
            <p:extLst>
              <p:ext uri="{D42A27DB-BD31-4B8C-83A1-F6EECF244321}">
                <p14:modId xmlns:p14="http://schemas.microsoft.com/office/powerpoint/2010/main" val="530944621"/>
              </p:ext>
            </p:extLst>
          </p:nvPr>
        </p:nvGraphicFramePr>
        <p:xfrm>
          <a:off x="18011775" y="5295900"/>
          <a:ext cx="5495925" cy="3033713"/>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3" name="Chart 12"/>
          <p:cNvGraphicFramePr>
            <a:graphicFrameLocks/>
          </p:cNvGraphicFramePr>
          <p:nvPr>
            <p:extLst>
              <p:ext uri="{D42A27DB-BD31-4B8C-83A1-F6EECF244321}">
                <p14:modId xmlns:p14="http://schemas.microsoft.com/office/powerpoint/2010/main" val="3978375049"/>
              </p:ext>
            </p:extLst>
          </p:nvPr>
        </p:nvGraphicFramePr>
        <p:xfrm>
          <a:off x="23507700" y="5295900"/>
          <a:ext cx="1220788" cy="30480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4" name="Chart 13"/>
          <p:cNvGraphicFramePr>
            <a:graphicFrameLocks/>
          </p:cNvGraphicFramePr>
          <p:nvPr>
            <p:extLst>
              <p:ext uri="{D42A27DB-BD31-4B8C-83A1-F6EECF244321}">
                <p14:modId xmlns:p14="http://schemas.microsoft.com/office/powerpoint/2010/main" val="2434033124"/>
              </p:ext>
            </p:extLst>
          </p:nvPr>
        </p:nvGraphicFramePr>
        <p:xfrm>
          <a:off x="25326975" y="5295900"/>
          <a:ext cx="5495925" cy="3033713"/>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5" name="Chart 14"/>
          <p:cNvGraphicFramePr>
            <a:graphicFrameLocks/>
          </p:cNvGraphicFramePr>
          <p:nvPr>
            <p:extLst>
              <p:ext uri="{D42A27DB-BD31-4B8C-83A1-F6EECF244321}">
                <p14:modId xmlns:p14="http://schemas.microsoft.com/office/powerpoint/2010/main" val="4274650001"/>
              </p:ext>
            </p:extLst>
          </p:nvPr>
        </p:nvGraphicFramePr>
        <p:xfrm>
          <a:off x="30813375" y="5295900"/>
          <a:ext cx="1219200" cy="3048000"/>
        </p:xfrm>
        <a:graphic>
          <a:graphicData uri="http://schemas.openxmlformats.org/drawingml/2006/chart">
            <c:chart xmlns:c="http://schemas.openxmlformats.org/drawingml/2006/chart" xmlns:r="http://schemas.openxmlformats.org/officeDocument/2006/relationships" r:id="rId11"/>
          </a:graphicData>
        </a:graphic>
      </p:graphicFrame>
      <p:sp>
        <p:nvSpPr>
          <p:cNvPr id="2" name="Slide Number Placeholder 1"/>
          <p:cNvSpPr>
            <a:spLocks noGrp="1"/>
          </p:cNvSpPr>
          <p:nvPr>
            <p:ph type="sldNum" sz="quarter" idx="12"/>
          </p:nvPr>
        </p:nvSpPr>
        <p:spPr/>
        <p:txBody>
          <a:bodyPr/>
          <a:lstStyle/>
          <a:p>
            <a:pPr>
              <a:defRPr/>
            </a:pPr>
            <a:fld id="{DDB40F8E-B330-4022-B8BC-BA2DB93E0834}" type="slidenum">
              <a:rPr lang="en-GB" smtClean="0"/>
              <a:pPr>
                <a:defRPr/>
              </a:pPr>
              <a:t>3</a:t>
            </a:fld>
            <a:endParaRPr lang="en-GB" dirty="0"/>
          </a:p>
        </p:txBody>
      </p:sp>
      <p:sp>
        <p:nvSpPr>
          <p:cNvPr id="3" name="Footer Placeholder 2"/>
          <p:cNvSpPr>
            <a:spLocks noGrp="1"/>
          </p:cNvSpPr>
          <p:nvPr>
            <p:ph type="ftr" sz="quarter" idx="11"/>
          </p:nvPr>
        </p:nvSpPr>
        <p:spPr>
          <a:xfrm>
            <a:off x="3160204" y="6492602"/>
            <a:ext cx="2895600" cy="365125"/>
          </a:xfrm>
        </p:spPr>
        <p:txBody>
          <a:bodyPr/>
          <a:lstStyle/>
          <a:p>
            <a:pPr>
              <a:defRPr/>
            </a:pPr>
            <a:r>
              <a:rPr lang="it-IT" sz="800" dirty="0" smtClean="0"/>
              <a:t>BANK CONFIDENTIAL</a:t>
            </a:r>
          </a:p>
        </p:txBody>
      </p:sp>
      <p:sp>
        <p:nvSpPr>
          <p:cNvPr id="19" name="Rectangle 18"/>
          <p:cNvSpPr/>
          <p:nvPr/>
        </p:nvSpPr>
        <p:spPr>
          <a:xfrm>
            <a:off x="3950458" y="4462676"/>
            <a:ext cx="1126419" cy="468000"/>
          </a:xfrm>
          <a:prstGeom prst="rect">
            <a:avLst/>
          </a:prstGeom>
          <a:solidFill>
            <a:srgbClr val="00B0F0"/>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100" b="0" i="0" u="none" strike="noStrike" kern="0" cap="none" spc="0" normalizeH="0" baseline="0" noProof="0" dirty="0" smtClean="0">
                <a:ln>
                  <a:noFill/>
                </a:ln>
                <a:solidFill>
                  <a:sysClr val="window" lastClr="FFFFFF"/>
                </a:solidFill>
                <a:effectLst/>
                <a:uLnTx/>
                <a:uFillTx/>
                <a:latin typeface="+mj-lt"/>
                <a:ea typeface="+mn-ea"/>
                <a:cs typeface="+mn-cs"/>
              </a:rPr>
              <a:t>(Manager)</a:t>
            </a:r>
          </a:p>
        </p:txBody>
      </p:sp>
      <p:sp>
        <p:nvSpPr>
          <p:cNvPr id="21" name="Rectangle 20"/>
          <p:cNvSpPr/>
          <p:nvPr/>
        </p:nvSpPr>
        <p:spPr>
          <a:xfrm>
            <a:off x="4759897" y="5216472"/>
            <a:ext cx="1814265" cy="734425"/>
          </a:xfrm>
          <a:prstGeom prst="rect">
            <a:avLst/>
          </a:prstGeom>
          <a:no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GB" sz="1100" b="1" kern="0" dirty="0" smtClean="0">
                <a:solidFill>
                  <a:sysClr val="windowText" lastClr="000000"/>
                </a:solidFill>
                <a:latin typeface="+mj-lt"/>
                <a:ea typeface="+mn-ea"/>
              </a:rPr>
              <a:t>Management, Governance and Resolvability </a:t>
            </a:r>
            <a:endParaRPr lang="en-GB" sz="1100" b="1" kern="0" dirty="0">
              <a:solidFill>
                <a:sysClr val="windowText" lastClr="000000"/>
              </a:solidFill>
              <a:latin typeface="+mj-lt"/>
              <a:ea typeface="+mn-ea"/>
            </a:endParaRPr>
          </a:p>
        </p:txBody>
      </p:sp>
      <p:sp>
        <p:nvSpPr>
          <p:cNvPr id="22" name="Rectangle 21"/>
          <p:cNvSpPr/>
          <p:nvPr/>
        </p:nvSpPr>
        <p:spPr>
          <a:xfrm>
            <a:off x="6868097" y="5225998"/>
            <a:ext cx="1814265" cy="724900"/>
          </a:xfrm>
          <a:prstGeom prst="rect">
            <a:avLst/>
          </a:prstGeom>
          <a:no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lang="en-GB" sz="1100" b="1" kern="0" dirty="0" smtClean="0">
                <a:solidFill>
                  <a:sysClr val="windowText" lastClr="000000"/>
                </a:solidFill>
              </a:rPr>
              <a:t>Risk Management and Controls</a:t>
            </a:r>
            <a:endParaRPr lang="en-GB" sz="1100" kern="0" dirty="0">
              <a:solidFill>
                <a:sysClr val="windowText" lastClr="000000"/>
              </a:solidFill>
            </a:endParaRPr>
          </a:p>
        </p:txBody>
      </p:sp>
      <p:sp>
        <p:nvSpPr>
          <p:cNvPr id="24" name="Rectangle 23"/>
          <p:cNvSpPr/>
          <p:nvPr/>
        </p:nvSpPr>
        <p:spPr>
          <a:xfrm>
            <a:off x="2651697" y="5216472"/>
            <a:ext cx="1814265" cy="734425"/>
          </a:xfrm>
          <a:prstGeom prst="rect">
            <a:avLst/>
          </a:prstGeom>
          <a:no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100" b="1" i="0" u="none" strike="noStrike" kern="0" cap="none" spc="0" normalizeH="0" baseline="0" noProof="0" dirty="0" smtClean="0">
                <a:ln>
                  <a:noFill/>
                </a:ln>
                <a:solidFill>
                  <a:sysClr val="windowText" lastClr="000000"/>
                </a:solidFill>
                <a:effectLst/>
                <a:uLnTx/>
                <a:uFillTx/>
                <a:latin typeface="+mj-lt"/>
                <a:ea typeface="+mn-ea"/>
              </a:rPr>
              <a:t>Capital</a:t>
            </a:r>
            <a:r>
              <a:rPr kumimoji="0" lang="en-GB" sz="1100" b="1" i="0" u="none" strike="noStrike" kern="0" cap="none" spc="0" normalizeH="0" noProof="0" dirty="0" smtClean="0">
                <a:ln>
                  <a:noFill/>
                </a:ln>
                <a:solidFill>
                  <a:sysClr val="windowText" lastClr="000000"/>
                </a:solidFill>
                <a:effectLst/>
                <a:uLnTx/>
                <a:uFillTx/>
                <a:latin typeface="+mj-lt"/>
                <a:ea typeface="+mn-ea"/>
              </a:rPr>
              <a:t> and Liquidity</a:t>
            </a:r>
            <a:endParaRPr kumimoji="0" lang="en-GB" sz="1100" b="1" i="0" u="none" strike="noStrike" kern="0" cap="none" spc="0" normalizeH="0" baseline="0" noProof="0" dirty="0" smtClean="0">
              <a:ln>
                <a:noFill/>
              </a:ln>
              <a:solidFill>
                <a:sysClr val="windowText" lastClr="000000"/>
              </a:solidFill>
              <a:effectLst/>
              <a:uLnTx/>
              <a:uFillTx/>
              <a:latin typeface="+mj-lt"/>
              <a:ea typeface="+mn-ea"/>
            </a:endParaRPr>
          </a:p>
        </p:txBody>
      </p:sp>
      <p:cxnSp>
        <p:nvCxnSpPr>
          <p:cNvPr id="25" name="Straight Connector 24"/>
          <p:cNvCxnSpPr>
            <a:stCxn id="19" idx="2"/>
          </p:cNvCxnSpPr>
          <p:nvPr/>
        </p:nvCxnSpPr>
        <p:spPr bwMode="auto">
          <a:xfrm flipH="1">
            <a:off x="4513667" y="4930676"/>
            <a:ext cx="1" cy="153446"/>
          </a:xfrm>
          <a:prstGeom prst="line">
            <a:avLst/>
          </a:prstGeom>
          <a:noFill/>
          <a:ln w="22225" cap="flat" cmpd="sng" algn="ctr">
            <a:solidFill>
              <a:srgbClr val="002060"/>
            </a:solidFill>
            <a:prstDash val="solid"/>
            <a:round/>
            <a:headEnd type="none" w="med" len="med"/>
            <a:tailEnd type="none" w="med" len="med"/>
          </a:ln>
          <a:effectLst/>
        </p:spPr>
      </p:cxnSp>
      <p:cxnSp>
        <p:nvCxnSpPr>
          <p:cNvPr id="27" name="Straight Connector 26"/>
          <p:cNvCxnSpPr/>
          <p:nvPr/>
        </p:nvCxnSpPr>
        <p:spPr bwMode="auto">
          <a:xfrm>
            <a:off x="4513668" y="5084122"/>
            <a:ext cx="3261561" cy="0"/>
          </a:xfrm>
          <a:prstGeom prst="line">
            <a:avLst/>
          </a:prstGeom>
          <a:noFill/>
          <a:ln w="22225" cap="flat" cmpd="sng" algn="ctr">
            <a:solidFill>
              <a:srgbClr val="002060"/>
            </a:solidFill>
            <a:prstDash val="solid"/>
            <a:round/>
            <a:headEnd type="none" w="med" len="med"/>
            <a:tailEnd type="none" w="med" len="med"/>
          </a:ln>
          <a:effectLst/>
        </p:spPr>
      </p:cxnSp>
      <p:cxnSp>
        <p:nvCxnSpPr>
          <p:cNvPr id="28" name="Straight Connector 27"/>
          <p:cNvCxnSpPr/>
          <p:nvPr/>
        </p:nvCxnSpPr>
        <p:spPr bwMode="auto">
          <a:xfrm>
            <a:off x="1256118" y="5084122"/>
            <a:ext cx="3261561" cy="0"/>
          </a:xfrm>
          <a:prstGeom prst="line">
            <a:avLst/>
          </a:prstGeom>
          <a:noFill/>
          <a:ln w="22225" cap="flat" cmpd="sng" algn="ctr">
            <a:solidFill>
              <a:srgbClr val="002060"/>
            </a:solidFill>
            <a:prstDash val="solid"/>
            <a:round/>
            <a:headEnd type="none" w="med" len="med"/>
            <a:tailEnd type="none" w="med" len="med"/>
          </a:ln>
          <a:effectLst/>
        </p:spPr>
      </p:cxnSp>
      <p:cxnSp>
        <p:nvCxnSpPr>
          <p:cNvPr id="29" name="Straight Connector 28"/>
          <p:cNvCxnSpPr/>
          <p:nvPr/>
        </p:nvCxnSpPr>
        <p:spPr bwMode="auto">
          <a:xfrm flipH="1">
            <a:off x="7771217" y="5092601"/>
            <a:ext cx="1" cy="153446"/>
          </a:xfrm>
          <a:prstGeom prst="line">
            <a:avLst/>
          </a:prstGeom>
          <a:noFill/>
          <a:ln w="22225" cap="flat" cmpd="sng" algn="ctr">
            <a:solidFill>
              <a:srgbClr val="002060"/>
            </a:solidFill>
            <a:prstDash val="solid"/>
            <a:round/>
            <a:headEnd type="none" w="med" len="med"/>
            <a:tailEnd type="none" w="med" len="med"/>
          </a:ln>
          <a:effectLst/>
        </p:spPr>
      </p:cxnSp>
      <p:cxnSp>
        <p:nvCxnSpPr>
          <p:cNvPr id="30" name="Straight Connector 29"/>
          <p:cNvCxnSpPr/>
          <p:nvPr/>
        </p:nvCxnSpPr>
        <p:spPr bwMode="auto">
          <a:xfrm flipH="1">
            <a:off x="5666192" y="5083076"/>
            <a:ext cx="1" cy="153446"/>
          </a:xfrm>
          <a:prstGeom prst="line">
            <a:avLst/>
          </a:prstGeom>
          <a:noFill/>
          <a:ln w="22225" cap="flat" cmpd="sng" algn="ctr">
            <a:solidFill>
              <a:srgbClr val="002060"/>
            </a:solidFill>
            <a:prstDash val="solid"/>
            <a:round/>
            <a:headEnd type="none" w="med" len="med"/>
            <a:tailEnd type="none" w="med" len="med"/>
          </a:ln>
          <a:effectLst/>
        </p:spPr>
      </p:cxnSp>
      <p:cxnSp>
        <p:nvCxnSpPr>
          <p:cNvPr id="31" name="Straight Connector 30"/>
          <p:cNvCxnSpPr/>
          <p:nvPr/>
        </p:nvCxnSpPr>
        <p:spPr bwMode="auto">
          <a:xfrm flipH="1">
            <a:off x="3599267" y="5083076"/>
            <a:ext cx="1" cy="153446"/>
          </a:xfrm>
          <a:prstGeom prst="line">
            <a:avLst/>
          </a:prstGeom>
          <a:noFill/>
          <a:ln w="22225" cap="flat" cmpd="sng" algn="ctr">
            <a:solidFill>
              <a:srgbClr val="002060"/>
            </a:solidFill>
            <a:prstDash val="solid"/>
            <a:round/>
            <a:headEnd type="none" w="med" len="med"/>
            <a:tailEnd type="none" w="med" len="med"/>
          </a:ln>
          <a:effectLst/>
        </p:spPr>
      </p:cxnSp>
      <p:cxnSp>
        <p:nvCxnSpPr>
          <p:cNvPr id="32" name="Straight Connector 31"/>
          <p:cNvCxnSpPr/>
          <p:nvPr/>
        </p:nvCxnSpPr>
        <p:spPr bwMode="auto">
          <a:xfrm flipH="1">
            <a:off x="1258894" y="5072551"/>
            <a:ext cx="1" cy="153446"/>
          </a:xfrm>
          <a:prstGeom prst="line">
            <a:avLst/>
          </a:prstGeom>
          <a:noFill/>
          <a:ln w="22225" cap="flat" cmpd="sng" algn="ctr">
            <a:solidFill>
              <a:srgbClr val="002060"/>
            </a:solidFill>
            <a:prstDash val="solid"/>
            <a:round/>
            <a:headEnd type="none" w="med" len="med"/>
            <a:tailEnd type="none" w="med" len="med"/>
          </a:ln>
          <a:effectLst/>
        </p:spPr>
      </p:cxnSp>
      <p:sp>
        <p:nvSpPr>
          <p:cNvPr id="34" name="Rectangle 33"/>
          <p:cNvSpPr/>
          <p:nvPr/>
        </p:nvSpPr>
        <p:spPr>
          <a:xfrm>
            <a:off x="548319" y="5211709"/>
            <a:ext cx="1814265" cy="743949"/>
          </a:xfrm>
          <a:prstGeom prst="rect">
            <a:avLst/>
          </a:prstGeom>
          <a:noFill/>
          <a:ln w="25400" cap="flat" cmpd="sng" algn="ctr">
            <a:solidFill>
              <a:srgbClr val="4F81BD">
                <a:shade val="50000"/>
              </a:srgbClr>
            </a:solidFill>
            <a:prstDash val="solid"/>
          </a:ln>
          <a:effectLst/>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lang="en-GB" sz="1100" kern="0" dirty="0">
              <a:solidFill>
                <a:sysClr val="windowText" lastClr="000000"/>
              </a:solidFill>
            </a:endParaRPr>
          </a:p>
          <a:p>
            <a:pPr marL="0" marR="0" lvl="0" indent="0" defTabSz="914400" eaLnBrk="1" fontAlgn="auto" latinLnBrk="0" hangingPunct="1">
              <a:lnSpc>
                <a:spcPct val="100000"/>
              </a:lnSpc>
              <a:spcBef>
                <a:spcPts val="0"/>
              </a:spcBef>
              <a:spcAft>
                <a:spcPts val="0"/>
              </a:spcAft>
              <a:buClrTx/>
              <a:buSzTx/>
              <a:buFontTx/>
              <a:buNone/>
              <a:tabLst/>
              <a:defRPr/>
            </a:pPr>
            <a:r>
              <a:rPr lang="en-GB" sz="1100" b="1" kern="0" dirty="0" smtClean="0">
                <a:solidFill>
                  <a:sysClr val="windowText" lastClr="000000"/>
                </a:solidFill>
              </a:rPr>
              <a:t>Business Risk and External Context</a:t>
            </a:r>
            <a:endParaRPr lang="en-GB" sz="1100" kern="0" dirty="0">
              <a:solidFill>
                <a:sysClr val="windowText" lastClr="000000"/>
              </a:solidFill>
              <a:latin typeface="+mj-lt"/>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100" b="0" i="0" u="none" strike="noStrike" kern="0" cap="none" spc="0" normalizeH="0" baseline="0" noProof="0" dirty="0" smtClean="0">
              <a:ln>
                <a:noFill/>
              </a:ln>
              <a:solidFill>
                <a:sysClr val="windowText" lastClr="000000"/>
              </a:solidFill>
              <a:effectLst/>
              <a:uLnTx/>
              <a:uFillTx/>
              <a:latin typeface="+mj-lt"/>
              <a:ea typeface="+mn-ea"/>
            </a:endParaRPr>
          </a:p>
        </p:txBody>
      </p:sp>
      <p:sp>
        <p:nvSpPr>
          <p:cNvPr id="7" name="TextBox 6"/>
          <p:cNvSpPr txBox="1"/>
          <p:nvPr/>
        </p:nvSpPr>
        <p:spPr>
          <a:xfrm>
            <a:off x="0" y="4094425"/>
            <a:ext cx="9144000" cy="276999"/>
          </a:xfrm>
          <a:prstGeom prst="rect">
            <a:avLst/>
          </a:prstGeom>
          <a:noFill/>
        </p:spPr>
        <p:txBody>
          <a:bodyPr wrap="square" rtlCol="0">
            <a:spAutoFit/>
          </a:bodyPr>
          <a:lstStyle/>
          <a:p>
            <a:pPr algn="ctr"/>
            <a:r>
              <a:rPr lang="en-GB" sz="1200" b="1" dirty="0" smtClean="0"/>
              <a:t>Supervision Team Structure</a:t>
            </a:r>
            <a:endParaRPr lang="en-GB" sz="1200" b="1" dirty="0"/>
          </a:p>
        </p:txBody>
      </p:sp>
      <p:pic>
        <p:nvPicPr>
          <p:cNvPr id="2051" name="Picture 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41054" y="1066800"/>
            <a:ext cx="6734175"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706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4"/>
          <p:cNvSpPr>
            <a:spLocks noGrp="1" noChangeArrowheads="1"/>
          </p:cNvSpPr>
          <p:nvPr>
            <p:ph type="title"/>
          </p:nvPr>
        </p:nvSpPr>
        <p:spPr>
          <a:xfrm>
            <a:off x="445740" y="0"/>
            <a:ext cx="8229600" cy="1143000"/>
          </a:xfrm>
        </p:spPr>
        <p:txBody>
          <a:bodyPr>
            <a:normAutofit/>
          </a:bodyPr>
          <a:lstStyle/>
          <a:p>
            <a:pPr algn="l">
              <a:defRPr/>
            </a:pPr>
            <a:r>
              <a:rPr lang="en-GB" sz="1800" dirty="0" smtClean="0">
                <a:solidFill>
                  <a:schemeClr val="bg2">
                    <a:lumMod val="25000"/>
                  </a:schemeClr>
                </a:solidFill>
              </a:rPr>
              <a:t>The PRA’s Approach to Banking Supervision </a:t>
            </a:r>
            <a:r>
              <a:rPr lang="en-US" sz="1800" i="1" dirty="0"/>
              <a:t>(April 2013</a:t>
            </a:r>
            <a:r>
              <a:rPr lang="en-US" sz="1800" i="1" dirty="0" smtClean="0"/>
              <a:t>)</a:t>
            </a:r>
            <a:endParaRPr lang="en-GB" sz="1800" dirty="0" smtClean="0">
              <a:solidFill>
                <a:schemeClr val="bg2">
                  <a:lumMod val="25000"/>
                </a:schemeClr>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8" name="Chart 7"/>
          <p:cNvGraphicFramePr>
            <a:graphicFrameLocks/>
          </p:cNvGraphicFramePr>
          <p:nvPr>
            <p:extLst>
              <p:ext uri="{D42A27DB-BD31-4B8C-83A1-F6EECF244321}">
                <p14:modId xmlns:p14="http://schemas.microsoft.com/office/powerpoint/2010/main" val="2904921935"/>
              </p:ext>
            </p:extLst>
          </p:nvPr>
        </p:nvGraphicFramePr>
        <p:xfrm>
          <a:off x="18011775" y="5295900"/>
          <a:ext cx="5495925" cy="30337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a:graphicFrameLocks/>
          </p:cNvGraphicFramePr>
          <p:nvPr>
            <p:extLst>
              <p:ext uri="{D42A27DB-BD31-4B8C-83A1-F6EECF244321}">
                <p14:modId xmlns:p14="http://schemas.microsoft.com/office/powerpoint/2010/main" val="1195955982"/>
              </p:ext>
            </p:extLst>
          </p:nvPr>
        </p:nvGraphicFramePr>
        <p:xfrm>
          <a:off x="23507700" y="5295900"/>
          <a:ext cx="1220788" cy="3048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Chart 9"/>
          <p:cNvGraphicFramePr>
            <a:graphicFrameLocks/>
          </p:cNvGraphicFramePr>
          <p:nvPr>
            <p:extLst>
              <p:ext uri="{D42A27DB-BD31-4B8C-83A1-F6EECF244321}">
                <p14:modId xmlns:p14="http://schemas.microsoft.com/office/powerpoint/2010/main" val="344611952"/>
              </p:ext>
            </p:extLst>
          </p:nvPr>
        </p:nvGraphicFramePr>
        <p:xfrm>
          <a:off x="25326975" y="5295900"/>
          <a:ext cx="5495925" cy="303371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1" name="Chart 10"/>
          <p:cNvGraphicFramePr>
            <a:graphicFrameLocks/>
          </p:cNvGraphicFramePr>
          <p:nvPr>
            <p:extLst>
              <p:ext uri="{D42A27DB-BD31-4B8C-83A1-F6EECF244321}">
                <p14:modId xmlns:p14="http://schemas.microsoft.com/office/powerpoint/2010/main" val="1086365032"/>
              </p:ext>
            </p:extLst>
          </p:nvPr>
        </p:nvGraphicFramePr>
        <p:xfrm>
          <a:off x="30813375" y="5295900"/>
          <a:ext cx="1219200" cy="30480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2" name="Chart 11"/>
          <p:cNvGraphicFramePr>
            <a:graphicFrameLocks/>
          </p:cNvGraphicFramePr>
          <p:nvPr>
            <p:extLst>
              <p:ext uri="{D42A27DB-BD31-4B8C-83A1-F6EECF244321}">
                <p14:modId xmlns:p14="http://schemas.microsoft.com/office/powerpoint/2010/main" val="2397395674"/>
              </p:ext>
            </p:extLst>
          </p:nvPr>
        </p:nvGraphicFramePr>
        <p:xfrm>
          <a:off x="18011775" y="5295900"/>
          <a:ext cx="5495925" cy="3033713"/>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3" name="Chart 12"/>
          <p:cNvGraphicFramePr>
            <a:graphicFrameLocks/>
          </p:cNvGraphicFramePr>
          <p:nvPr>
            <p:extLst>
              <p:ext uri="{D42A27DB-BD31-4B8C-83A1-F6EECF244321}">
                <p14:modId xmlns:p14="http://schemas.microsoft.com/office/powerpoint/2010/main" val="1621957702"/>
              </p:ext>
            </p:extLst>
          </p:nvPr>
        </p:nvGraphicFramePr>
        <p:xfrm>
          <a:off x="23507700" y="5295900"/>
          <a:ext cx="1220788" cy="30480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14" name="Chart 13"/>
          <p:cNvGraphicFramePr>
            <a:graphicFrameLocks/>
          </p:cNvGraphicFramePr>
          <p:nvPr>
            <p:extLst>
              <p:ext uri="{D42A27DB-BD31-4B8C-83A1-F6EECF244321}">
                <p14:modId xmlns:p14="http://schemas.microsoft.com/office/powerpoint/2010/main" val="1278131778"/>
              </p:ext>
            </p:extLst>
          </p:nvPr>
        </p:nvGraphicFramePr>
        <p:xfrm>
          <a:off x="25326975" y="5295900"/>
          <a:ext cx="5495925" cy="3033713"/>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15" name="Chart 14"/>
          <p:cNvGraphicFramePr>
            <a:graphicFrameLocks/>
          </p:cNvGraphicFramePr>
          <p:nvPr>
            <p:extLst>
              <p:ext uri="{D42A27DB-BD31-4B8C-83A1-F6EECF244321}">
                <p14:modId xmlns:p14="http://schemas.microsoft.com/office/powerpoint/2010/main" val="1697087696"/>
              </p:ext>
            </p:extLst>
          </p:nvPr>
        </p:nvGraphicFramePr>
        <p:xfrm>
          <a:off x="30813375" y="5295900"/>
          <a:ext cx="1219200" cy="3048000"/>
        </p:xfrm>
        <a:graphic>
          <a:graphicData uri="http://schemas.openxmlformats.org/drawingml/2006/chart">
            <c:chart xmlns:c="http://schemas.openxmlformats.org/drawingml/2006/chart" xmlns:r="http://schemas.openxmlformats.org/officeDocument/2006/relationships" r:id="rId11"/>
          </a:graphicData>
        </a:graphic>
      </p:graphicFrame>
      <p:sp>
        <p:nvSpPr>
          <p:cNvPr id="18" name="Content Placeholder 1"/>
          <p:cNvSpPr txBox="1">
            <a:spLocks/>
          </p:cNvSpPr>
          <p:nvPr/>
        </p:nvSpPr>
        <p:spPr>
          <a:xfrm>
            <a:off x="539552" y="3212976"/>
            <a:ext cx="8136904" cy="325715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GB" dirty="0"/>
          </a:p>
        </p:txBody>
      </p:sp>
      <p:sp>
        <p:nvSpPr>
          <p:cNvPr id="26" name="Content Placeholder 16"/>
          <p:cNvSpPr txBox="1">
            <a:spLocks/>
          </p:cNvSpPr>
          <p:nvPr/>
        </p:nvSpPr>
        <p:spPr>
          <a:xfrm>
            <a:off x="348725" y="2132856"/>
            <a:ext cx="8568952" cy="43372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n-GB" dirty="0"/>
              <a:t>	</a:t>
            </a:r>
          </a:p>
        </p:txBody>
      </p:sp>
      <p:sp>
        <p:nvSpPr>
          <p:cNvPr id="2" name="Slide Number Placeholder 1"/>
          <p:cNvSpPr>
            <a:spLocks noGrp="1"/>
          </p:cNvSpPr>
          <p:nvPr>
            <p:ph type="sldNum" sz="quarter" idx="12"/>
          </p:nvPr>
        </p:nvSpPr>
        <p:spPr/>
        <p:txBody>
          <a:bodyPr/>
          <a:lstStyle/>
          <a:p>
            <a:pPr>
              <a:defRPr/>
            </a:pPr>
            <a:fld id="{DDB40F8E-B330-4022-B8BC-BA2DB93E0834}" type="slidenum">
              <a:rPr lang="en-GB" smtClean="0"/>
              <a:pPr>
                <a:defRPr/>
              </a:pPr>
              <a:t>4</a:t>
            </a:fld>
            <a:endParaRPr lang="en-GB" dirty="0"/>
          </a:p>
        </p:txBody>
      </p:sp>
      <p:sp>
        <p:nvSpPr>
          <p:cNvPr id="3" name="Footer Placeholder 2"/>
          <p:cNvSpPr>
            <a:spLocks noGrp="1"/>
          </p:cNvSpPr>
          <p:nvPr>
            <p:ph type="ftr" sz="quarter" idx="11"/>
          </p:nvPr>
        </p:nvSpPr>
        <p:spPr>
          <a:xfrm>
            <a:off x="3160204" y="6492602"/>
            <a:ext cx="2895600" cy="365125"/>
          </a:xfrm>
        </p:spPr>
        <p:txBody>
          <a:bodyPr/>
          <a:lstStyle/>
          <a:p>
            <a:pPr>
              <a:defRPr/>
            </a:pPr>
            <a:r>
              <a:rPr lang="it-IT" sz="800" dirty="0" smtClean="0"/>
              <a:t>BANK CONFIDENTIAL</a:t>
            </a:r>
          </a:p>
        </p:txBody>
      </p:sp>
      <p:sp>
        <p:nvSpPr>
          <p:cNvPr id="5" name="Content Placeholder 4"/>
          <p:cNvSpPr>
            <a:spLocks noGrp="1"/>
          </p:cNvSpPr>
          <p:nvPr>
            <p:ph sz="half" idx="1"/>
          </p:nvPr>
        </p:nvSpPr>
        <p:spPr>
          <a:xfrm>
            <a:off x="628650" y="1066800"/>
            <a:ext cx="7869238" cy="5257799"/>
          </a:xfrm>
        </p:spPr>
        <p:txBody>
          <a:bodyPr>
            <a:noAutofit/>
          </a:bodyPr>
          <a:lstStyle/>
          <a:p>
            <a:pPr marL="0" indent="0" algn="just">
              <a:buNone/>
            </a:pPr>
            <a:r>
              <a:rPr lang="en-US" sz="1400" b="1" dirty="0" smtClean="0"/>
              <a:t>The Prudential Regulation Authority</a:t>
            </a:r>
          </a:p>
          <a:p>
            <a:pPr algn="just"/>
            <a:r>
              <a:rPr lang="en-US" sz="1400" dirty="0" smtClean="0"/>
              <a:t>The </a:t>
            </a:r>
            <a:r>
              <a:rPr lang="en-US" sz="1400" dirty="0"/>
              <a:t>PRA has a general objective to </a:t>
            </a:r>
            <a:r>
              <a:rPr lang="en-US" sz="1400" b="1" dirty="0"/>
              <a:t>promote the safety and soundness of firms</a:t>
            </a:r>
            <a:r>
              <a:rPr lang="en-US" sz="1400" dirty="0"/>
              <a:t>, and within this it </a:t>
            </a:r>
            <a:r>
              <a:rPr lang="en-US" sz="1400" b="1" dirty="0"/>
              <a:t>focuses primarily on the harm that they can cause to the stability of the </a:t>
            </a:r>
            <a:r>
              <a:rPr lang="en-GB" sz="1400" b="1" dirty="0"/>
              <a:t>UK financial system</a:t>
            </a:r>
            <a:r>
              <a:rPr lang="en-GB" sz="1400" dirty="0"/>
              <a:t>. </a:t>
            </a:r>
          </a:p>
          <a:p>
            <a:pPr algn="just"/>
            <a:r>
              <a:rPr lang="en-US" sz="1400" dirty="0"/>
              <a:t>Consistent with the Act, </a:t>
            </a:r>
            <a:r>
              <a:rPr lang="en-US" sz="1400" b="1" dirty="0"/>
              <a:t>it is not the PRA’s role to ensure that no firm fails</a:t>
            </a:r>
            <a:r>
              <a:rPr lang="en-US" sz="1400" dirty="0"/>
              <a:t>. Rather, the PRA seeks to ensure that any firms that fail do so in a way that avoids significant disruption to the supply of critical financial </a:t>
            </a:r>
            <a:r>
              <a:rPr lang="en-US" sz="1400" dirty="0" smtClean="0"/>
              <a:t>services</a:t>
            </a:r>
          </a:p>
          <a:p>
            <a:pPr marL="0" indent="0" algn="just">
              <a:buNone/>
            </a:pPr>
            <a:endParaRPr lang="en-GB" sz="1400" b="1" dirty="0" smtClean="0"/>
          </a:p>
          <a:p>
            <a:pPr marL="0" indent="0" algn="just">
              <a:buNone/>
            </a:pPr>
            <a:r>
              <a:rPr lang="en-GB" sz="1400" b="1" dirty="0" smtClean="0"/>
              <a:t>Risk Management and Control Framework</a:t>
            </a:r>
          </a:p>
          <a:p>
            <a:pPr algn="just"/>
            <a:r>
              <a:rPr lang="en-GB" sz="1400" b="1" i="1" dirty="0" smtClean="0"/>
              <a:t>Firms </a:t>
            </a:r>
            <a:r>
              <a:rPr lang="en-GB" sz="1400" b="1" i="1" dirty="0"/>
              <a:t>should have </a:t>
            </a:r>
            <a:r>
              <a:rPr lang="en-US" sz="1400" b="1" i="1" dirty="0"/>
              <a:t>robust frameworks for risk management and financial and operational control, commensurate with the nature, scale and complexity of their business, and consistent with their </a:t>
            </a:r>
            <a:r>
              <a:rPr lang="en-GB" sz="1400" b="1" i="1" dirty="0"/>
              <a:t>safety and soundness.</a:t>
            </a:r>
          </a:p>
          <a:p>
            <a:pPr marL="0" indent="0" algn="just">
              <a:buNone/>
            </a:pPr>
            <a:endParaRPr lang="en-US" sz="1400" dirty="0" smtClean="0"/>
          </a:p>
          <a:p>
            <a:pPr marL="0" indent="0" algn="just">
              <a:buNone/>
            </a:pPr>
            <a:r>
              <a:rPr lang="en-US" sz="1400" b="1" dirty="0" smtClean="0"/>
              <a:t>Internal Capital Models</a:t>
            </a:r>
            <a:endParaRPr lang="en-US" sz="1400" b="1" dirty="0"/>
          </a:p>
          <a:p>
            <a:pPr algn="just"/>
            <a:r>
              <a:rPr lang="en-US" sz="1400" dirty="0"/>
              <a:t>While quantitative models can play an important role in supporting firms’ risk management, the PRA expects firms </a:t>
            </a:r>
            <a:r>
              <a:rPr lang="en-US" sz="1400" b="1" i="1" dirty="0"/>
              <a:t>to be prudent in their use of such models given the inherent </a:t>
            </a:r>
            <a:r>
              <a:rPr lang="en-GB" sz="1400" b="1" i="1" dirty="0"/>
              <a:t>difficulties with risk measurement</a:t>
            </a:r>
            <a:r>
              <a:rPr lang="en-GB" sz="1400" i="1" dirty="0" smtClean="0"/>
              <a:t>.</a:t>
            </a:r>
            <a:endParaRPr lang="en-GB" sz="1400" dirty="0"/>
          </a:p>
          <a:p>
            <a:pPr algn="just"/>
            <a:r>
              <a:rPr lang="en-GB" sz="1400" b="1" i="1" dirty="0"/>
              <a:t>If </a:t>
            </a:r>
            <a:r>
              <a:rPr lang="en-US" sz="1400" b="1" i="1" dirty="0"/>
              <a:t>firms use internal models in calculating their regulatory capital requirements, the PRA expects the models to be </a:t>
            </a:r>
            <a:r>
              <a:rPr lang="en-GB" sz="1400" b="1" i="1" dirty="0" smtClean="0"/>
              <a:t>appropriately conservative.</a:t>
            </a:r>
            <a:r>
              <a:rPr lang="en-US" sz="1400" i="1" dirty="0"/>
              <a:t> </a:t>
            </a:r>
            <a:r>
              <a:rPr lang="en-US" sz="1400" dirty="0"/>
              <a:t>Where the PRA judges </a:t>
            </a:r>
            <a:r>
              <a:rPr lang="en-US" sz="1400" dirty="0" smtClean="0"/>
              <a:t>the conservatism </a:t>
            </a:r>
            <a:r>
              <a:rPr lang="en-US" sz="1400" dirty="0"/>
              <a:t>applied in internal models not to be sufficient, </a:t>
            </a:r>
            <a:r>
              <a:rPr lang="en-US" sz="1400" dirty="0" smtClean="0"/>
              <a:t>it will </a:t>
            </a:r>
            <a:r>
              <a:rPr lang="en-US" sz="1400" dirty="0"/>
              <a:t>take appropriate action to address the situation, which </a:t>
            </a:r>
            <a:r>
              <a:rPr lang="en-US" sz="1400" dirty="0" smtClean="0"/>
              <a:t>can include </a:t>
            </a:r>
            <a:r>
              <a:rPr lang="en-US" sz="1400" dirty="0"/>
              <a:t>requiring methodological adjustments or recalibration</a:t>
            </a:r>
            <a:r>
              <a:rPr lang="en-US" sz="1400" dirty="0" smtClean="0"/>
              <a:t>, setting </a:t>
            </a:r>
            <a:r>
              <a:rPr lang="en-US" sz="1400" dirty="0"/>
              <a:t>capital floors or imposing adjustments to </a:t>
            </a:r>
            <a:r>
              <a:rPr lang="en-US" sz="1400" dirty="0" smtClean="0"/>
              <a:t>modelled </a:t>
            </a:r>
            <a:r>
              <a:rPr lang="en-GB" sz="1400" dirty="0" smtClean="0"/>
              <a:t>capital </a:t>
            </a:r>
            <a:r>
              <a:rPr lang="en-GB" sz="1400" dirty="0"/>
              <a:t>requirements</a:t>
            </a:r>
            <a:r>
              <a:rPr lang="en-GB" sz="1400" dirty="0" smtClean="0"/>
              <a:t>.</a:t>
            </a:r>
            <a:endParaRPr lang="en-US" sz="1400" dirty="0"/>
          </a:p>
          <a:p>
            <a:pPr algn="just"/>
            <a:r>
              <a:rPr lang="en-US" sz="1400" dirty="0"/>
              <a:t>Importantly, </a:t>
            </a:r>
            <a:r>
              <a:rPr lang="en-US" sz="1400" b="1" dirty="0"/>
              <a:t>where internal models are used for regulatory capital purposes, they should contribute to prudent risk management and </a:t>
            </a:r>
            <a:r>
              <a:rPr lang="en-US" sz="1400" b="1" dirty="0" smtClean="0"/>
              <a:t>measurement.</a:t>
            </a:r>
            <a:r>
              <a:rPr lang="en-US" sz="1400" dirty="0" smtClean="0"/>
              <a:t>.</a:t>
            </a:r>
            <a:endParaRPr lang="en-GB" sz="1400" dirty="0"/>
          </a:p>
        </p:txBody>
      </p:sp>
    </p:spTree>
    <p:extLst>
      <p:ext uri="{BB962C8B-B14F-4D97-AF65-F5344CB8AC3E}">
        <p14:creationId xmlns:p14="http://schemas.microsoft.com/office/powerpoint/2010/main" val="8252357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0C1A9221-82E9-46D4-ABC7-D1F8FE3CCD53}" type="slidenum">
              <a:rPr lang="en-GB" smtClean="0">
                <a:latin typeface="Times New Roman" pitchFamily="18" charset="0"/>
              </a:rPr>
              <a:pPr/>
              <a:t>5</a:t>
            </a:fld>
            <a:endParaRPr lang="en-GB" smtClean="0">
              <a:latin typeface="Times New Roman" pitchFamily="18" charset="0"/>
            </a:endParaRPr>
          </a:p>
        </p:txBody>
      </p:sp>
      <p:sp>
        <p:nvSpPr>
          <p:cNvPr id="7171" name="Rectangle 2"/>
          <p:cNvSpPr>
            <a:spLocks noGrp="1" noChangeArrowheads="1"/>
          </p:cNvSpPr>
          <p:nvPr>
            <p:ph type="title"/>
          </p:nvPr>
        </p:nvSpPr>
        <p:spPr>
          <a:xfrm>
            <a:off x="457200" y="274638"/>
            <a:ext cx="8229600" cy="715962"/>
          </a:xfrm>
        </p:spPr>
        <p:txBody>
          <a:bodyPr>
            <a:normAutofit/>
          </a:bodyPr>
          <a:lstStyle/>
          <a:p>
            <a:pPr algn="l"/>
            <a:r>
              <a:rPr lang="en-GB" sz="1800" dirty="0" smtClean="0"/>
              <a:t>Basel Committee on Banking Supervision</a:t>
            </a:r>
          </a:p>
        </p:txBody>
      </p:sp>
      <p:sp>
        <p:nvSpPr>
          <p:cNvPr id="7172" name="Rectangle 3"/>
          <p:cNvSpPr>
            <a:spLocks noGrp="1" noChangeArrowheads="1"/>
          </p:cNvSpPr>
          <p:nvPr>
            <p:ph type="body" idx="1"/>
          </p:nvPr>
        </p:nvSpPr>
        <p:spPr>
          <a:xfrm>
            <a:off x="611188" y="1268413"/>
            <a:ext cx="7788275" cy="4911725"/>
          </a:xfrm>
        </p:spPr>
        <p:txBody>
          <a:bodyPr/>
          <a:lstStyle/>
          <a:p>
            <a:pPr>
              <a:lnSpc>
                <a:spcPct val="80000"/>
              </a:lnSpc>
            </a:pPr>
            <a:r>
              <a:rPr lang="en-GB" sz="1600" dirty="0" smtClean="0"/>
              <a:t>The Basel Committee on Banking Supervision is an institution created by the central bank Governors of the G10 nations . It was created in 1974, after the failure of </a:t>
            </a:r>
            <a:r>
              <a:rPr lang="en-GB" sz="1600" dirty="0" err="1" smtClean="0"/>
              <a:t>Herstatt</a:t>
            </a:r>
            <a:r>
              <a:rPr lang="en-GB" sz="1600" dirty="0" smtClean="0"/>
              <a:t> Bank caused significant disturbances in Global Currency Markets.</a:t>
            </a:r>
          </a:p>
          <a:p>
            <a:pPr>
              <a:lnSpc>
                <a:spcPct val="80000"/>
              </a:lnSpc>
            </a:pPr>
            <a:endParaRPr lang="en-GB" sz="1600" dirty="0" smtClean="0"/>
          </a:p>
          <a:p>
            <a:pPr>
              <a:lnSpc>
                <a:spcPct val="80000"/>
              </a:lnSpc>
            </a:pPr>
            <a:r>
              <a:rPr lang="en-GB" sz="1600" dirty="0" smtClean="0"/>
              <a:t>National representation on the committee is via Central Banks and other agencies with responsibility for Banking Supervision.</a:t>
            </a:r>
          </a:p>
          <a:p>
            <a:pPr>
              <a:lnSpc>
                <a:spcPct val="80000"/>
              </a:lnSpc>
            </a:pPr>
            <a:endParaRPr lang="en-GB" sz="1600" dirty="0" smtClean="0"/>
          </a:p>
          <a:p>
            <a:pPr>
              <a:lnSpc>
                <a:spcPct val="80000"/>
              </a:lnSpc>
            </a:pPr>
            <a:r>
              <a:rPr lang="en-GB" sz="1600" dirty="0" smtClean="0"/>
              <a:t>The Basel Committee formulates broad supervisory standards and guidelines and recommends statements of </a:t>
            </a:r>
            <a:r>
              <a:rPr lang="en-GB" sz="1600" i="1" dirty="0" smtClean="0"/>
              <a:t>best practice</a:t>
            </a:r>
            <a:r>
              <a:rPr lang="en-GB" sz="1600" dirty="0" smtClean="0"/>
              <a:t> The purpose of the committee is to encourage convergence toward common approaches and standards. </a:t>
            </a:r>
          </a:p>
          <a:p>
            <a:pPr>
              <a:lnSpc>
                <a:spcPct val="80000"/>
              </a:lnSpc>
            </a:pPr>
            <a:endParaRPr lang="en-GB" sz="1600" dirty="0" smtClean="0"/>
          </a:p>
          <a:p>
            <a:pPr>
              <a:lnSpc>
                <a:spcPct val="80000"/>
              </a:lnSpc>
            </a:pPr>
            <a:r>
              <a:rPr lang="en-US" sz="1600" dirty="0" smtClean="0"/>
              <a:t>The committee does not have the legal authority to enforce recommendations.  Recommendations are enforced through national (or EU-wide) laws and regulations.  </a:t>
            </a:r>
          </a:p>
          <a:p>
            <a:pPr>
              <a:lnSpc>
                <a:spcPct val="80000"/>
              </a:lnSpc>
            </a:pPr>
            <a:endParaRPr lang="en-GB" sz="1600" dirty="0" smtClean="0"/>
          </a:p>
          <a:p>
            <a:pPr>
              <a:lnSpc>
                <a:spcPct val="80000"/>
              </a:lnSpc>
            </a:pPr>
            <a:r>
              <a:rPr lang="en-GB" sz="1600" dirty="0" smtClean="0"/>
              <a:t>Recommendations issued by the Basel Committee eventually become embedded in  legal frameworks such as the European Capital Requirement Directive (CRD).</a:t>
            </a:r>
          </a:p>
          <a:p>
            <a:pPr>
              <a:lnSpc>
                <a:spcPct val="80000"/>
              </a:lnSpc>
            </a:pPr>
            <a:endParaRPr lang="en-US" sz="1600" dirty="0" smtClean="0"/>
          </a:p>
          <a:p>
            <a:pPr>
              <a:lnSpc>
                <a:spcPct val="80000"/>
              </a:lnSpc>
            </a:pPr>
            <a:r>
              <a:rPr lang="en-US" sz="1600" dirty="0" smtClean="0"/>
              <a:t>http://www.bis.org/bcbs/</a:t>
            </a:r>
          </a:p>
          <a:p>
            <a:pPr>
              <a:lnSpc>
                <a:spcPct val="80000"/>
              </a:lnSpc>
            </a:pPr>
            <a:endParaRPr lang="en-GB" sz="1600" dirty="0" smtClean="0"/>
          </a:p>
        </p:txBody>
      </p:sp>
      <p:sp>
        <p:nvSpPr>
          <p:cNvPr id="7173"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26647042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8D4E8649-B379-470C-8E53-7436D7EAC73D}" type="slidenum">
              <a:rPr lang="en-GB" smtClean="0">
                <a:latin typeface="Times New Roman" pitchFamily="18" charset="0"/>
              </a:rPr>
              <a:pPr/>
              <a:t>6</a:t>
            </a:fld>
            <a:endParaRPr lang="en-GB" smtClean="0">
              <a:latin typeface="Times New Roman" pitchFamily="18" charset="0"/>
            </a:endParaRPr>
          </a:p>
        </p:txBody>
      </p:sp>
      <p:sp>
        <p:nvSpPr>
          <p:cNvPr id="8195" name="Rectangle 2"/>
          <p:cNvSpPr>
            <a:spLocks noGrp="1" noChangeArrowheads="1"/>
          </p:cNvSpPr>
          <p:nvPr>
            <p:ph type="title"/>
          </p:nvPr>
        </p:nvSpPr>
        <p:spPr>
          <a:xfrm>
            <a:off x="457200" y="274638"/>
            <a:ext cx="8229600" cy="557345"/>
          </a:xfrm>
        </p:spPr>
        <p:txBody>
          <a:bodyPr>
            <a:normAutofit/>
          </a:bodyPr>
          <a:lstStyle/>
          <a:p>
            <a:pPr algn="l"/>
            <a:r>
              <a:rPr lang="en-GB" sz="1800" dirty="0" smtClean="0"/>
              <a:t>Basel Accords</a:t>
            </a:r>
          </a:p>
        </p:txBody>
      </p:sp>
      <p:sp>
        <p:nvSpPr>
          <p:cNvPr id="8196" name="Rectangle 3"/>
          <p:cNvSpPr>
            <a:spLocks noGrp="1" noChangeArrowheads="1"/>
          </p:cNvSpPr>
          <p:nvPr>
            <p:ph type="body" idx="1"/>
          </p:nvPr>
        </p:nvSpPr>
        <p:spPr>
          <a:xfrm>
            <a:off x="457200" y="1143000"/>
            <a:ext cx="8229600" cy="4983163"/>
          </a:xfrm>
        </p:spPr>
        <p:txBody>
          <a:bodyPr/>
          <a:lstStyle/>
          <a:p>
            <a:pPr>
              <a:lnSpc>
                <a:spcPct val="80000"/>
              </a:lnSpc>
            </a:pPr>
            <a:r>
              <a:rPr lang="en-US" sz="1600" dirty="0" smtClean="0"/>
              <a:t>The Basel (or Basle) Accords refers to the Banking Supervision Accords i.e. Recommendations on Banking Supervision Laws and Regulations.</a:t>
            </a:r>
          </a:p>
          <a:p>
            <a:pPr>
              <a:lnSpc>
                <a:spcPct val="80000"/>
              </a:lnSpc>
              <a:buFontTx/>
              <a:buNone/>
            </a:pPr>
            <a:endParaRPr lang="en-US" sz="1600" dirty="0" smtClean="0"/>
          </a:p>
          <a:p>
            <a:pPr>
              <a:lnSpc>
                <a:spcPct val="80000"/>
              </a:lnSpc>
              <a:buFontTx/>
              <a:buNone/>
            </a:pPr>
            <a:endParaRPr lang="en-US" sz="1600" dirty="0" smtClean="0"/>
          </a:p>
          <a:p>
            <a:pPr>
              <a:lnSpc>
                <a:spcPct val="80000"/>
              </a:lnSpc>
            </a:pPr>
            <a:r>
              <a:rPr lang="en-US" sz="1600" dirty="0" smtClean="0"/>
              <a:t>Basel I and Basel II issued by the </a:t>
            </a:r>
            <a:r>
              <a:rPr lang="en-GB" sz="1600" dirty="0" smtClean="0"/>
              <a:t>Basel Committee on Banking Supervision (BCBS).</a:t>
            </a:r>
          </a:p>
          <a:p>
            <a:pPr>
              <a:lnSpc>
                <a:spcPct val="80000"/>
              </a:lnSpc>
            </a:pPr>
            <a:endParaRPr lang="en-GB" sz="1600" dirty="0" smtClean="0"/>
          </a:p>
          <a:p>
            <a:pPr>
              <a:lnSpc>
                <a:spcPct val="80000"/>
              </a:lnSpc>
            </a:pPr>
            <a:r>
              <a:rPr lang="en-GB" sz="1600" dirty="0" smtClean="0"/>
              <a:t>Basel I – 1998 Accord plus 1996 Market Risk Amendment for  </a:t>
            </a:r>
            <a:r>
              <a:rPr lang="en-GB" sz="1600" dirty="0" err="1" smtClean="0"/>
              <a:t>VaR</a:t>
            </a:r>
            <a:r>
              <a:rPr lang="en-GB" sz="1600" dirty="0" smtClean="0"/>
              <a:t>/ CAD2 (Trading Book Regime</a:t>
            </a:r>
            <a:r>
              <a:rPr lang="en-GB" sz="1600" dirty="0" smtClean="0"/>
              <a:t>)</a:t>
            </a:r>
          </a:p>
          <a:p>
            <a:pPr>
              <a:lnSpc>
                <a:spcPct val="80000"/>
              </a:lnSpc>
            </a:pPr>
            <a:endParaRPr lang="en-GB" sz="1600" dirty="0" smtClean="0"/>
          </a:p>
          <a:p>
            <a:pPr>
              <a:lnSpc>
                <a:spcPct val="80000"/>
              </a:lnSpc>
            </a:pPr>
            <a:endParaRPr lang="en-GB" sz="1600" dirty="0" smtClean="0"/>
          </a:p>
          <a:p>
            <a:pPr>
              <a:lnSpc>
                <a:spcPct val="80000"/>
              </a:lnSpc>
            </a:pPr>
            <a:r>
              <a:rPr lang="en-GB" sz="1600" dirty="0" smtClean="0"/>
              <a:t>Basel II – 2004</a:t>
            </a:r>
          </a:p>
          <a:p>
            <a:pPr>
              <a:lnSpc>
                <a:spcPct val="80000"/>
              </a:lnSpc>
            </a:pPr>
            <a:endParaRPr lang="en-GB" sz="1600" dirty="0" smtClean="0"/>
          </a:p>
          <a:p>
            <a:pPr>
              <a:lnSpc>
                <a:spcPct val="80000"/>
              </a:lnSpc>
            </a:pPr>
            <a:r>
              <a:rPr lang="en-GB" sz="1600" dirty="0" smtClean="0"/>
              <a:t>Basel Rules on Capital Measurements and Capital standards implemented via the Capital  </a:t>
            </a:r>
            <a:r>
              <a:rPr lang="en-GB" sz="1600" dirty="0" smtClean="0"/>
              <a:t>Requirements </a:t>
            </a:r>
            <a:r>
              <a:rPr lang="en-GB" sz="1600" dirty="0" smtClean="0"/>
              <a:t>Directive (CRD).</a:t>
            </a:r>
            <a:r>
              <a:rPr lang="en-GB" sz="2000" dirty="0" smtClean="0"/>
              <a:t>  </a:t>
            </a:r>
          </a:p>
          <a:p>
            <a:pPr>
              <a:lnSpc>
                <a:spcPct val="80000"/>
              </a:lnSpc>
            </a:pPr>
            <a:endParaRPr lang="en-GB" sz="2000" dirty="0" smtClean="0"/>
          </a:p>
          <a:p>
            <a:pPr>
              <a:lnSpc>
                <a:spcPct val="80000"/>
              </a:lnSpc>
            </a:pPr>
            <a:endParaRPr lang="en-GB" sz="2000" dirty="0" smtClean="0"/>
          </a:p>
          <a:p>
            <a:pPr>
              <a:lnSpc>
                <a:spcPct val="80000"/>
              </a:lnSpc>
            </a:pPr>
            <a:r>
              <a:rPr lang="en-GB" sz="1600" dirty="0" smtClean="0"/>
              <a:t>CRD Replace 2 European Directives</a:t>
            </a:r>
          </a:p>
          <a:p>
            <a:pPr lvl="1">
              <a:lnSpc>
                <a:spcPct val="90000"/>
              </a:lnSpc>
            </a:pPr>
            <a:r>
              <a:rPr lang="en-GB" sz="1600" b="1" dirty="0" smtClean="0"/>
              <a:t>CAD2</a:t>
            </a:r>
            <a:r>
              <a:rPr lang="en-GB" sz="1600" dirty="0" smtClean="0"/>
              <a:t> – Capital Adequacy Directive (98/31/EEC) </a:t>
            </a:r>
          </a:p>
          <a:p>
            <a:pPr lvl="1">
              <a:lnSpc>
                <a:spcPct val="90000"/>
              </a:lnSpc>
            </a:pPr>
            <a:r>
              <a:rPr lang="en-GB" sz="1600" b="1" dirty="0" smtClean="0"/>
              <a:t>BCD </a:t>
            </a:r>
            <a:r>
              <a:rPr lang="en-GB" sz="1600" dirty="0" smtClean="0"/>
              <a:t>– Bank Consolidation Directive (2000/12/EEC) </a:t>
            </a:r>
          </a:p>
          <a:p>
            <a:pPr>
              <a:lnSpc>
                <a:spcPct val="80000"/>
              </a:lnSpc>
            </a:pPr>
            <a:endParaRPr lang="en-GB" sz="1600" dirty="0" smtClean="0"/>
          </a:p>
          <a:p>
            <a:pPr>
              <a:lnSpc>
                <a:spcPct val="80000"/>
              </a:lnSpc>
            </a:pPr>
            <a:endParaRPr lang="en-GB" sz="2000" dirty="0" smtClean="0"/>
          </a:p>
          <a:p>
            <a:pPr>
              <a:lnSpc>
                <a:spcPct val="80000"/>
              </a:lnSpc>
            </a:pPr>
            <a:endParaRPr lang="en-GB" sz="2000" dirty="0" smtClean="0"/>
          </a:p>
        </p:txBody>
      </p:sp>
      <p:sp>
        <p:nvSpPr>
          <p:cNvPr id="8197"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182798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886DF37C-1636-442A-BB62-4547143D66FE}" type="slidenum">
              <a:rPr lang="en-GB" smtClean="0">
                <a:latin typeface="Times New Roman" pitchFamily="18" charset="0"/>
              </a:rPr>
              <a:pPr/>
              <a:t>7</a:t>
            </a:fld>
            <a:endParaRPr lang="en-GB" smtClean="0">
              <a:latin typeface="Times New Roman" pitchFamily="18" charset="0"/>
            </a:endParaRPr>
          </a:p>
        </p:txBody>
      </p:sp>
      <p:sp>
        <p:nvSpPr>
          <p:cNvPr id="12291" name="Rectangle 2"/>
          <p:cNvSpPr>
            <a:spLocks noGrp="1" noChangeArrowheads="1"/>
          </p:cNvSpPr>
          <p:nvPr>
            <p:ph type="title"/>
          </p:nvPr>
        </p:nvSpPr>
        <p:spPr>
          <a:xfrm>
            <a:off x="457200" y="274638"/>
            <a:ext cx="8229600" cy="557345"/>
          </a:xfrm>
        </p:spPr>
        <p:txBody>
          <a:bodyPr>
            <a:normAutofit/>
          </a:bodyPr>
          <a:lstStyle/>
          <a:p>
            <a:pPr algn="l"/>
            <a:r>
              <a:rPr lang="en-GB" sz="1800" dirty="0" smtClean="0"/>
              <a:t>“Basel </a:t>
            </a:r>
            <a:r>
              <a:rPr lang="en-GB" sz="1800" dirty="0" smtClean="0"/>
              <a:t>I” &amp; </a:t>
            </a:r>
            <a:r>
              <a:rPr lang="en-GB" sz="1800" dirty="0" smtClean="0"/>
              <a:t>Amendment for Market Risk</a:t>
            </a:r>
          </a:p>
        </p:txBody>
      </p:sp>
      <p:sp>
        <p:nvSpPr>
          <p:cNvPr id="12292" name="Rectangle 3"/>
          <p:cNvSpPr>
            <a:spLocks noGrp="1" noChangeArrowheads="1"/>
          </p:cNvSpPr>
          <p:nvPr>
            <p:ph type="body" idx="1"/>
          </p:nvPr>
        </p:nvSpPr>
        <p:spPr>
          <a:xfrm>
            <a:off x="457200" y="1219200"/>
            <a:ext cx="8229600" cy="4906963"/>
          </a:xfrm>
        </p:spPr>
        <p:txBody>
          <a:bodyPr>
            <a:normAutofit/>
          </a:bodyPr>
          <a:lstStyle/>
          <a:p>
            <a:pPr>
              <a:lnSpc>
                <a:spcPct val="90000"/>
              </a:lnSpc>
            </a:pPr>
            <a:r>
              <a:rPr lang="en-GB" sz="1400" dirty="0" smtClean="0">
                <a:latin typeface="+mj-lt"/>
              </a:rPr>
              <a:t>Cooke Ratio – Defined as the ratio of capital to risk weighted on-balance sheet assets plus off-balance sheet exposures, where weights are assigned on the basis of counterparty credit risk.</a:t>
            </a:r>
          </a:p>
          <a:p>
            <a:pPr>
              <a:lnSpc>
                <a:spcPct val="90000"/>
              </a:lnSpc>
            </a:pPr>
            <a:r>
              <a:rPr lang="en-GB" sz="1400" dirty="0" smtClean="0">
                <a:latin typeface="+mj-lt"/>
              </a:rPr>
              <a:t>Basel </a:t>
            </a:r>
            <a:r>
              <a:rPr lang="en-GB" sz="1400" dirty="0" smtClean="0">
                <a:latin typeface="+mj-lt"/>
              </a:rPr>
              <a:t>I is limited.  It does not address:</a:t>
            </a:r>
          </a:p>
          <a:p>
            <a:pPr lvl="1">
              <a:lnSpc>
                <a:spcPct val="100000"/>
              </a:lnSpc>
            </a:pPr>
            <a:r>
              <a:rPr lang="en-GB" sz="1400" dirty="0" smtClean="0">
                <a:latin typeface="+mj-lt"/>
              </a:rPr>
              <a:t>Portfolio Effects &amp; Netting</a:t>
            </a:r>
          </a:p>
          <a:p>
            <a:pPr lvl="1">
              <a:lnSpc>
                <a:spcPct val="100000"/>
              </a:lnSpc>
            </a:pPr>
            <a:r>
              <a:rPr lang="en-GB" sz="1400" dirty="0" smtClean="0">
                <a:latin typeface="+mj-lt"/>
              </a:rPr>
              <a:t>Capital adequacy of Trading Book securities</a:t>
            </a:r>
          </a:p>
          <a:p>
            <a:pPr lvl="1">
              <a:lnSpc>
                <a:spcPct val="100000"/>
              </a:lnSpc>
            </a:pPr>
            <a:r>
              <a:rPr lang="en-GB" sz="1400" b="1" dirty="0" smtClean="0">
                <a:latin typeface="+mj-lt"/>
              </a:rPr>
              <a:t>MARKET RISK</a:t>
            </a:r>
          </a:p>
          <a:p>
            <a:pPr marL="0" indent="0">
              <a:lnSpc>
                <a:spcPct val="90000"/>
              </a:lnSpc>
              <a:buNone/>
            </a:pPr>
            <a:endParaRPr lang="en-GB" sz="1400" i="1" u="sng" dirty="0" smtClean="0">
              <a:latin typeface="+mj-lt"/>
            </a:endParaRPr>
          </a:p>
          <a:p>
            <a:pPr marL="0" indent="0">
              <a:lnSpc>
                <a:spcPct val="90000"/>
              </a:lnSpc>
              <a:buNone/>
            </a:pPr>
            <a:r>
              <a:rPr lang="en-GB" sz="1400" u="sng" dirty="0" smtClean="0">
                <a:latin typeface="+mj-lt"/>
              </a:rPr>
              <a:t>1996 </a:t>
            </a:r>
            <a:r>
              <a:rPr lang="en-GB" sz="1400" u="sng" dirty="0" smtClean="0">
                <a:latin typeface="+mj-lt"/>
              </a:rPr>
              <a:t>Amendment – Banks given the opportunity to develop their own Market Risk models - </a:t>
            </a:r>
            <a:r>
              <a:rPr lang="en-GB" sz="1400" u="sng" dirty="0" err="1" smtClean="0">
                <a:latin typeface="+mj-lt"/>
              </a:rPr>
              <a:t>VaR</a:t>
            </a:r>
            <a:endParaRPr lang="en-GB" sz="1400" u="sng" dirty="0" smtClean="0">
              <a:latin typeface="+mj-lt"/>
            </a:endParaRPr>
          </a:p>
          <a:p>
            <a:pPr>
              <a:lnSpc>
                <a:spcPct val="90000"/>
              </a:lnSpc>
            </a:pPr>
            <a:endParaRPr lang="en-GB" sz="1400" u="sng" dirty="0" smtClean="0">
              <a:latin typeface="+mj-lt"/>
            </a:endParaRPr>
          </a:p>
          <a:p>
            <a:pPr>
              <a:lnSpc>
                <a:spcPct val="90000"/>
              </a:lnSpc>
            </a:pPr>
            <a:r>
              <a:rPr lang="en-GB" sz="1400" dirty="0" smtClean="0">
                <a:latin typeface="+mj-lt"/>
              </a:rPr>
              <a:t>Subject </a:t>
            </a:r>
            <a:r>
              <a:rPr lang="en-GB" sz="1400" dirty="0" smtClean="0">
                <a:latin typeface="+mj-lt"/>
              </a:rPr>
              <a:t>to Minimum Requirements.</a:t>
            </a:r>
          </a:p>
          <a:p>
            <a:pPr lvl="1">
              <a:lnSpc>
                <a:spcPct val="100000"/>
              </a:lnSpc>
            </a:pPr>
            <a:r>
              <a:rPr lang="en-GB" sz="1400" dirty="0" smtClean="0">
                <a:latin typeface="+mj-lt"/>
              </a:rPr>
              <a:t>Strong &amp; Independent Market Risk Management Infrastructure</a:t>
            </a:r>
          </a:p>
          <a:p>
            <a:pPr lvl="1">
              <a:lnSpc>
                <a:spcPct val="100000"/>
              </a:lnSpc>
            </a:pPr>
            <a:r>
              <a:rPr lang="en-GB" sz="1400" dirty="0" smtClean="0">
                <a:latin typeface="+mj-lt"/>
              </a:rPr>
              <a:t>Sound Risk Management Policies &amp; Practices</a:t>
            </a:r>
          </a:p>
          <a:p>
            <a:pPr lvl="1">
              <a:lnSpc>
                <a:spcPct val="100000"/>
              </a:lnSpc>
            </a:pPr>
            <a:r>
              <a:rPr lang="en-GB" sz="1400" dirty="0" smtClean="0">
                <a:latin typeface="+mj-lt"/>
              </a:rPr>
              <a:t>Effective capture of relevant risks</a:t>
            </a:r>
          </a:p>
          <a:p>
            <a:pPr lvl="1">
              <a:lnSpc>
                <a:spcPct val="100000"/>
              </a:lnSpc>
            </a:pPr>
            <a:r>
              <a:rPr lang="en-GB" sz="1400" dirty="0" smtClean="0">
                <a:latin typeface="+mj-lt"/>
              </a:rPr>
              <a:t>Capture of Equity and Interest Rate Specific Risk (i.e. Name related Risk</a:t>
            </a:r>
            <a:r>
              <a:rPr lang="en-GB" sz="1400" dirty="0" smtClean="0">
                <a:latin typeface="+mj-lt"/>
              </a:rPr>
              <a:t>)</a:t>
            </a:r>
          </a:p>
          <a:p>
            <a:pPr>
              <a:lnSpc>
                <a:spcPct val="90000"/>
              </a:lnSpc>
              <a:buFontTx/>
              <a:buNone/>
            </a:pPr>
            <a:endParaRPr lang="en-GB" sz="1600" dirty="0" smtClean="0"/>
          </a:p>
          <a:p>
            <a:pPr lvl="1">
              <a:lnSpc>
                <a:spcPct val="100000"/>
              </a:lnSpc>
            </a:pPr>
            <a:endParaRPr lang="en-GB" sz="1500" u="sng" dirty="0" smtClean="0"/>
          </a:p>
          <a:p>
            <a:pPr>
              <a:lnSpc>
                <a:spcPct val="90000"/>
              </a:lnSpc>
            </a:pPr>
            <a:endParaRPr lang="en-GB" sz="1600" dirty="0" smtClean="0"/>
          </a:p>
          <a:p>
            <a:pPr>
              <a:lnSpc>
                <a:spcPct val="90000"/>
              </a:lnSpc>
            </a:pPr>
            <a:endParaRPr lang="en-GB" sz="1600" dirty="0" smtClean="0"/>
          </a:p>
        </p:txBody>
      </p:sp>
      <p:sp>
        <p:nvSpPr>
          <p:cNvPr id="12293"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27884862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CB9DB945-7FCC-4FAD-A0B9-EED2DD268DD1}" type="slidenum">
              <a:rPr lang="en-GB" smtClean="0">
                <a:latin typeface="Times New Roman" pitchFamily="18" charset="0"/>
              </a:rPr>
              <a:pPr/>
              <a:t>8</a:t>
            </a:fld>
            <a:endParaRPr lang="en-GB" smtClean="0">
              <a:latin typeface="Times New Roman" pitchFamily="18" charset="0"/>
            </a:endParaRPr>
          </a:p>
        </p:txBody>
      </p:sp>
      <p:sp>
        <p:nvSpPr>
          <p:cNvPr id="13315" name="Rectangle 2"/>
          <p:cNvSpPr>
            <a:spLocks noGrp="1" noChangeArrowheads="1"/>
          </p:cNvSpPr>
          <p:nvPr>
            <p:ph type="title"/>
          </p:nvPr>
        </p:nvSpPr>
        <p:spPr>
          <a:xfrm>
            <a:off x="457200" y="304800"/>
            <a:ext cx="8229600" cy="557345"/>
          </a:xfrm>
        </p:spPr>
        <p:txBody>
          <a:bodyPr>
            <a:normAutofit/>
          </a:bodyPr>
          <a:lstStyle/>
          <a:p>
            <a:pPr algn="l"/>
            <a:r>
              <a:rPr lang="en-GB" sz="1800" dirty="0" smtClean="0"/>
              <a:t>Basel II</a:t>
            </a:r>
          </a:p>
        </p:txBody>
      </p:sp>
      <p:sp>
        <p:nvSpPr>
          <p:cNvPr id="13316" name="Rectangle 3"/>
          <p:cNvSpPr>
            <a:spLocks noGrp="1" noChangeArrowheads="1"/>
          </p:cNvSpPr>
          <p:nvPr>
            <p:ph type="body" idx="1"/>
          </p:nvPr>
        </p:nvSpPr>
        <p:spPr>
          <a:xfrm>
            <a:off x="457200" y="1143000"/>
            <a:ext cx="8229600" cy="4983163"/>
          </a:xfrm>
        </p:spPr>
        <p:txBody>
          <a:bodyPr/>
          <a:lstStyle/>
          <a:p>
            <a:pPr>
              <a:lnSpc>
                <a:spcPct val="90000"/>
              </a:lnSpc>
            </a:pPr>
            <a:endParaRPr lang="en-GB" sz="1400" dirty="0" smtClean="0"/>
          </a:p>
          <a:p>
            <a:pPr>
              <a:lnSpc>
                <a:spcPct val="90000"/>
              </a:lnSpc>
            </a:pPr>
            <a:r>
              <a:rPr lang="en-GB" sz="1400" dirty="0" smtClean="0"/>
              <a:t>In </a:t>
            </a:r>
            <a:r>
              <a:rPr lang="en-GB" sz="1400" dirty="0" smtClean="0"/>
              <a:t>June 1999, the Basel  Committee issued a first proposal to replace Basel I with a more risk sensitive agreement covering Market, Credit and Operational Risks.</a:t>
            </a:r>
          </a:p>
          <a:p>
            <a:pPr>
              <a:lnSpc>
                <a:spcPct val="90000"/>
              </a:lnSpc>
              <a:buFontTx/>
              <a:buNone/>
            </a:pPr>
            <a:endParaRPr lang="en-GB" sz="1400" dirty="0" smtClean="0"/>
          </a:p>
          <a:p>
            <a:pPr>
              <a:lnSpc>
                <a:spcPct val="90000"/>
              </a:lnSpc>
            </a:pPr>
            <a:r>
              <a:rPr lang="en-GB" sz="1400" dirty="0" smtClean="0"/>
              <a:t>Following consultation </a:t>
            </a:r>
            <a:r>
              <a:rPr lang="en-GB" sz="1400" dirty="0" err="1" smtClean="0"/>
              <a:t>etc</a:t>
            </a:r>
            <a:r>
              <a:rPr lang="en-GB" sz="1400" dirty="0" smtClean="0"/>
              <a:t>, Basel II was released mid 2004, for implementation year end 2006, for all but the most advanced approaches.  Advanced approaches were due for implementation year end 2007.  </a:t>
            </a:r>
          </a:p>
          <a:p>
            <a:pPr>
              <a:lnSpc>
                <a:spcPct val="90000"/>
              </a:lnSpc>
            </a:pPr>
            <a:endParaRPr lang="en-GB" sz="1400" dirty="0" smtClean="0"/>
          </a:p>
          <a:p>
            <a:pPr>
              <a:lnSpc>
                <a:spcPct val="90000"/>
              </a:lnSpc>
            </a:pPr>
            <a:r>
              <a:rPr lang="en-GB" sz="1400" dirty="0" smtClean="0"/>
              <a:t>Basel II was more flexible, offering a range of risk sensitive approaches and incentives for better Risk Management.  </a:t>
            </a:r>
          </a:p>
          <a:p>
            <a:pPr>
              <a:lnSpc>
                <a:spcPct val="90000"/>
              </a:lnSpc>
              <a:buFontTx/>
              <a:buNone/>
            </a:pPr>
            <a:endParaRPr lang="en-GB" sz="1400" dirty="0" smtClean="0"/>
          </a:p>
          <a:p>
            <a:pPr>
              <a:lnSpc>
                <a:spcPct val="90000"/>
              </a:lnSpc>
            </a:pPr>
            <a:r>
              <a:rPr lang="en-GB" sz="1400" dirty="0" smtClean="0"/>
              <a:t>The overall objective of Basel II is to increase the safety and soundness of the (international) financial system by</a:t>
            </a:r>
          </a:p>
          <a:p>
            <a:pPr lvl="1">
              <a:lnSpc>
                <a:spcPct val="100000"/>
              </a:lnSpc>
            </a:pPr>
            <a:r>
              <a:rPr lang="en-GB" sz="1400" dirty="0" smtClean="0"/>
              <a:t> making capital requirements for banks more risk sensitive </a:t>
            </a:r>
          </a:p>
          <a:p>
            <a:pPr lvl="1">
              <a:lnSpc>
                <a:spcPct val="100000"/>
              </a:lnSpc>
            </a:pPr>
            <a:r>
              <a:rPr lang="en-GB" sz="1400" dirty="0" smtClean="0"/>
              <a:t>Economic risks are better implemented than in Basel I (e.g. more sophisticated approaches for calculating credit risk requirements)</a:t>
            </a:r>
          </a:p>
          <a:p>
            <a:pPr>
              <a:lnSpc>
                <a:spcPct val="90000"/>
              </a:lnSpc>
            </a:pPr>
            <a:endParaRPr lang="en-GB" sz="1800" dirty="0" smtClean="0"/>
          </a:p>
          <a:p>
            <a:pPr>
              <a:lnSpc>
                <a:spcPct val="90000"/>
              </a:lnSpc>
            </a:pPr>
            <a:endParaRPr lang="en-GB" sz="1800" dirty="0" smtClean="0"/>
          </a:p>
        </p:txBody>
      </p:sp>
      <p:sp>
        <p:nvSpPr>
          <p:cNvPr id="13317"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3068728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fld id="{E4579F00-1BD2-4151-A525-474BE6C43B3B}" type="slidenum">
              <a:rPr lang="en-GB" smtClean="0">
                <a:latin typeface="Times New Roman" pitchFamily="18" charset="0"/>
              </a:rPr>
              <a:pPr/>
              <a:t>9</a:t>
            </a:fld>
            <a:endParaRPr lang="en-GB" smtClean="0">
              <a:latin typeface="Times New Roman" pitchFamily="18" charset="0"/>
            </a:endParaRPr>
          </a:p>
        </p:txBody>
      </p:sp>
      <p:sp>
        <p:nvSpPr>
          <p:cNvPr id="15363" name="Rectangle 2"/>
          <p:cNvSpPr>
            <a:spLocks noGrp="1" noChangeArrowheads="1"/>
          </p:cNvSpPr>
          <p:nvPr>
            <p:ph type="title"/>
          </p:nvPr>
        </p:nvSpPr>
        <p:spPr>
          <a:xfrm>
            <a:off x="457200" y="274638"/>
            <a:ext cx="8229600" cy="557345"/>
          </a:xfrm>
        </p:spPr>
        <p:txBody>
          <a:bodyPr>
            <a:normAutofit/>
          </a:bodyPr>
          <a:lstStyle/>
          <a:p>
            <a:pPr algn="l"/>
            <a:r>
              <a:rPr lang="en-GB" sz="1800" dirty="0" smtClean="0"/>
              <a:t>Basel II – 3 Pillars</a:t>
            </a:r>
          </a:p>
        </p:txBody>
      </p:sp>
      <p:pic>
        <p:nvPicPr>
          <p:cNvPr id="15364" name="Picture 5"/>
          <p:cNvPicPr>
            <a:picLocks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684213" y="1484313"/>
            <a:ext cx="7788275" cy="4333875"/>
          </a:xfrm>
          <a:noFill/>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cap="flat" cmpd="sng" algn="ctr">
                <a:solidFill>
                  <a:schemeClr val="tx1"/>
                </a:solidFill>
                <a:prstDash val="solid"/>
                <a:miter lim="800000"/>
                <a:headEnd/>
                <a:tailEnd/>
              </a14:hiddenLine>
            </a:ext>
          </a:extLst>
        </p:spPr>
      </p:pic>
      <p:sp>
        <p:nvSpPr>
          <p:cNvPr id="15365" name="Footer Placeholder 1"/>
          <p:cNvSpPr>
            <a:spLocks noGrp="1"/>
          </p:cNvSpPr>
          <p:nvPr>
            <p:ph type="ftr" sz="quarter" idx="11"/>
          </p:nvPr>
        </p:nvSpPr>
        <p:spPr>
          <a:noFill/>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algn="ctr" eaLnBrk="0" fontAlgn="base" hangingPunct="0">
              <a:spcBef>
                <a:spcPct val="50000"/>
              </a:spcBef>
              <a:spcAft>
                <a:spcPct val="0"/>
              </a:spcAft>
              <a:defRPr>
                <a:solidFill>
                  <a:schemeClr val="tx1"/>
                </a:solidFill>
                <a:latin typeface="Arial" pitchFamily="34" charset="0"/>
              </a:defRPr>
            </a:lvl6pPr>
            <a:lvl7pPr marL="2971800" indent="-228600" algn="ctr" eaLnBrk="0" fontAlgn="base" hangingPunct="0">
              <a:spcBef>
                <a:spcPct val="50000"/>
              </a:spcBef>
              <a:spcAft>
                <a:spcPct val="0"/>
              </a:spcAft>
              <a:defRPr>
                <a:solidFill>
                  <a:schemeClr val="tx1"/>
                </a:solidFill>
                <a:latin typeface="Arial" pitchFamily="34" charset="0"/>
              </a:defRPr>
            </a:lvl7pPr>
            <a:lvl8pPr marL="3429000" indent="-228600" algn="ctr" eaLnBrk="0" fontAlgn="base" hangingPunct="0">
              <a:spcBef>
                <a:spcPct val="50000"/>
              </a:spcBef>
              <a:spcAft>
                <a:spcPct val="0"/>
              </a:spcAft>
              <a:defRPr>
                <a:solidFill>
                  <a:schemeClr val="tx1"/>
                </a:solidFill>
                <a:latin typeface="Arial" pitchFamily="34" charset="0"/>
              </a:defRPr>
            </a:lvl8pPr>
            <a:lvl9pPr marL="3886200" indent="-228600" algn="ctr" eaLnBrk="0" fontAlgn="base" hangingPunct="0">
              <a:spcBef>
                <a:spcPct val="50000"/>
              </a:spcBef>
              <a:spcAft>
                <a:spcPct val="0"/>
              </a:spcAft>
              <a:defRPr>
                <a:solidFill>
                  <a:schemeClr val="tx1"/>
                </a:solidFill>
                <a:latin typeface="Arial" pitchFamily="34" charset="0"/>
              </a:defRPr>
            </a:lvl9pPr>
          </a:lstStyle>
          <a:p>
            <a:endParaRPr lang="en-US" smtClean="0">
              <a:latin typeface="Times New Roman" pitchFamily="18" charset="0"/>
            </a:endParaRPr>
          </a:p>
        </p:txBody>
      </p:sp>
      <p:pic>
        <p:nvPicPr>
          <p:cNvPr id="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32240" y="260648"/>
            <a:ext cx="2339752" cy="5713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2"/>
          <p:cNvSpPr txBox="1">
            <a:spLocks/>
          </p:cNvSpPr>
          <p:nvPr/>
        </p:nvSpPr>
        <p:spPr>
          <a:xfrm>
            <a:off x="3160204" y="6492602"/>
            <a:ext cx="28956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it-IT" sz="800" smtClean="0"/>
              <a:t>BANK CONFIDENTIAL</a:t>
            </a:r>
            <a:endParaRPr lang="it-IT" sz="800" dirty="0" smtClean="0"/>
          </a:p>
        </p:txBody>
      </p:sp>
    </p:spTree>
    <p:extLst>
      <p:ext uri="{BB962C8B-B14F-4D97-AF65-F5344CB8AC3E}">
        <p14:creationId xmlns:p14="http://schemas.microsoft.com/office/powerpoint/2010/main" val="761541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TotalTime>
  <Words>3123</Words>
  <Application>Microsoft Office PowerPoint</Application>
  <PresentationFormat>On-screen Show (4:3)</PresentationFormat>
  <Paragraphs>419</Paragraphs>
  <Slides>28</Slides>
  <Notes>28</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1" baseType="lpstr">
      <vt:lpstr>Office Theme</vt:lpstr>
      <vt:lpstr>Microsoft Equation 3.0</vt:lpstr>
      <vt:lpstr>Microsoft Graph Chart</vt:lpstr>
      <vt:lpstr> Market Risk Regulation </vt:lpstr>
      <vt:lpstr>Lecture Outline</vt:lpstr>
      <vt:lpstr>The PRA organization structure</vt:lpstr>
      <vt:lpstr>The PRA’s Approach to Banking Supervision (April 2013)</vt:lpstr>
      <vt:lpstr>Basel Committee on Banking Supervision</vt:lpstr>
      <vt:lpstr>Basel Accords</vt:lpstr>
      <vt:lpstr>“Basel I” &amp; Amendment for Market Risk</vt:lpstr>
      <vt:lpstr>Basel II</vt:lpstr>
      <vt:lpstr>Basel II – 3 Pillars</vt:lpstr>
      <vt:lpstr>Basel II.5</vt:lpstr>
      <vt:lpstr>Basel III</vt:lpstr>
      <vt:lpstr>Pillar 1 Market Risk Capital</vt:lpstr>
      <vt:lpstr>Pillar 1 – Market Risk</vt:lpstr>
      <vt:lpstr>Regulatory Definition – Specific  &amp; General Market Risk</vt:lpstr>
      <vt:lpstr>Revisions to Basel II  Market Risk Framework</vt:lpstr>
      <vt:lpstr>Pillar 1 Market Risk from 31 Dec 2011 (Basel II.5)</vt:lpstr>
      <vt:lpstr>VaR Basics</vt:lpstr>
      <vt:lpstr>S&amp;P500 Data- March 2007 – March 2009</vt:lpstr>
      <vt:lpstr>Introduction to Reg VaR</vt:lpstr>
      <vt:lpstr>General and Specific Risk</vt:lpstr>
      <vt:lpstr>Model Validation</vt:lpstr>
      <vt:lpstr>Backtesting</vt:lpstr>
      <vt:lpstr>Backtesting</vt:lpstr>
      <vt:lpstr>Stress Testing</vt:lpstr>
      <vt:lpstr>RNIV Framework</vt:lpstr>
      <vt:lpstr>IRC – Key Supervisory Standards</vt:lpstr>
      <vt:lpstr>IDRC / IRC Models</vt:lpstr>
      <vt:lpstr>CRM (Comprehensive Risk measure)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Marzano, Michele</dc:creator>
  <cp:lastModifiedBy>Marzano, Michele</cp:lastModifiedBy>
  <cp:revision>19</cp:revision>
  <cp:lastPrinted>2014-02-13T11:35:48Z</cp:lastPrinted>
  <dcterms:created xsi:type="dcterms:W3CDTF">2006-08-16T00:00:00Z</dcterms:created>
  <dcterms:modified xsi:type="dcterms:W3CDTF">2014-02-13T12:28:22Z</dcterms:modified>
</cp:coreProperties>
</file>