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  <p:sldMasterId id="2147483699" r:id="rId3"/>
  </p:sldMasterIdLst>
  <p:notesMasterIdLst>
    <p:notesMasterId r:id="rId28"/>
  </p:notesMasterIdLst>
  <p:handoutMasterIdLst>
    <p:handoutMasterId r:id="rId29"/>
  </p:handoutMasterIdLst>
  <p:sldIdLst>
    <p:sldId id="467" r:id="rId4"/>
    <p:sldId id="1231" r:id="rId5"/>
    <p:sldId id="1254" r:id="rId6"/>
    <p:sldId id="1174" r:id="rId7"/>
    <p:sldId id="1147" r:id="rId8"/>
    <p:sldId id="1205" r:id="rId9"/>
    <p:sldId id="1235" r:id="rId10"/>
    <p:sldId id="1256" r:id="rId11"/>
    <p:sldId id="1264" r:id="rId12"/>
    <p:sldId id="1265" r:id="rId13"/>
    <p:sldId id="1260" r:id="rId14"/>
    <p:sldId id="1259" r:id="rId15"/>
    <p:sldId id="1261" r:id="rId16"/>
    <p:sldId id="1247" r:id="rId17"/>
    <p:sldId id="1255" r:id="rId18"/>
    <p:sldId id="1207" r:id="rId19"/>
    <p:sldId id="1175" r:id="rId20"/>
    <p:sldId id="1263" r:id="rId21"/>
    <p:sldId id="1246" r:id="rId22"/>
    <p:sldId id="1239" r:id="rId23"/>
    <p:sldId id="1230" r:id="rId24"/>
    <p:sldId id="1242" r:id="rId25"/>
    <p:sldId id="1236" r:id="rId26"/>
    <p:sldId id="1266" r:id="rId27"/>
  </p:sldIdLst>
  <p:sldSz cx="9144000" cy="5143500" type="screen16x9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369888" indent="87313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741363" indent="173038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111250" indent="26035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482725" indent="346075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3366FF"/>
    <a:srgbClr val="009999"/>
    <a:srgbClr val="800080"/>
    <a:srgbClr val="A50021"/>
    <a:srgbClr val="9A0000"/>
    <a:srgbClr val="00CC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8106" autoAdjust="0"/>
    <p:restoredTop sz="99768" autoAdjust="0"/>
  </p:normalViewPr>
  <p:slideViewPr>
    <p:cSldViewPr showGuides="1">
      <p:cViewPr>
        <p:scale>
          <a:sx n="125" d="100"/>
          <a:sy n="125" d="100"/>
        </p:scale>
        <p:origin x="-1236" y="-510"/>
      </p:cViewPr>
      <p:guideLst>
        <p:guide orient="horz" pos="1362"/>
        <p:guide orient="horz" pos="2103"/>
        <p:guide orient="horz" pos="1620"/>
        <p:guide orient="horz" pos="654"/>
        <p:guide orient="horz" pos="2553"/>
        <p:guide orient="horz" pos="719"/>
        <p:guide pos="4760"/>
        <p:guide pos="1680"/>
        <p:guide pos="2480"/>
        <p:guide pos="1280"/>
        <p:guide pos="3520"/>
        <p:guide pos="2880"/>
        <p:guide pos="72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2520" y="-96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1067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4" tIns="0" rIns="19384" bIns="0" numCol="1" anchor="t" anchorCtr="0" compatLnSpc="1">
            <a:prstTxWarp prst="textNoShape">
              <a:avLst/>
            </a:prstTxWarp>
          </a:bodyPr>
          <a:lstStyle>
            <a:lvl1pPr algn="l" defTabSz="930275" eaLnBrk="0" hangingPunct="0"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4" tIns="0" rIns="19384" bIns="0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688" y="752475"/>
            <a:ext cx="6591300" cy="370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6" tIns="46843" rIns="93686" bIns="468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4" tIns="0" rIns="19384" bIns="0" numCol="1" anchor="b" anchorCtr="0" compatLnSpc="1">
            <a:prstTxWarp prst="textNoShape">
              <a:avLst/>
            </a:prstTxWarp>
          </a:bodyPr>
          <a:lstStyle>
            <a:lvl1pPr algn="l" defTabSz="930275" eaLnBrk="0" hangingPunct="0"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4" tIns="0" rIns="19384" bIns="0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0995D18A-480B-4FD1-8C1D-045936862FE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535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3698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74136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1112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48272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1853717" algn="l" defTabSz="74148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24461" algn="l" defTabSz="74148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95204" algn="l" defTabSz="74148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65948" algn="l" defTabSz="74148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384" tIns="0" rIns="19384" bIns="0" anchor="b"/>
          <a:lstStyle>
            <a:lvl1pPr defTabSz="930275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0275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0275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0275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0275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A402DC89-9411-4933-BC7F-AB6E6676FB22}" type="slidenum">
              <a:rPr lang="en-GB" b="0" i="1">
                <a:latin typeface="Times New Roman" pitchFamily="18" charset="0"/>
              </a:rPr>
              <a:pPr algn="r"/>
              <a:t>1</a:t>
            </a:fld>
            <a:endParaRPr lang="en-GB" b="0" i="1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icture 24" descr="HSBC GBM_Black_CMYK"/>
          <p:cNvSpPr>
            <a:spLocks noChangeAspect="1" noChangeArrowheads="1"/>
          </p:cNvSpPr>
          <p:nvPr/>
        </p:nvSpPr>
        <p:spPr bwMode="auto">
          <a:xfrm>
            <a:off x="7097713" y="4318000"/>
            <a:ext cx="150018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149" tIns="37074" rIns="74149" bIns="37074"/>
          <a:lstStyle/>
          <a:p>
            <a:pPr algn="ctr" eaLnBrk="0" hangingPunct="0"/>
            <a:endParaRPr lang="en-US"/>
          </a:p>
        </p:txBody>
      </p:sp>
      <p:sp>
        <p:nvSpPr>
          <p:cNvPr id="6" name="Rectangle 82"/>
          <p:cNvSpPr>
            <a:spLocks noChangeArrowheads="1"/>
          </p:cNvSpPr>
          <p:nvPr/>
        </p:nvSpPr>
        <p:spPr bwMode="auto">
          <a:xfrm>
            <a:off x="8858250" y="0"/>
            <a:ext cx="127000" cy="5143500"/>
          </a:xfrm>
          <a:prstGeom prst="rect">
            <a:avLst/>
          </a:prstGeom>
          <a:solidFill>
            <a:srgbClr val="9A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735" tIns="40368" rIns="80735" bIns="40368" anchor="ctr"/>
          <a:lstStyle/>
          <a:p>
            <a:pPr algn="ctr" defTabSz="806450" eaLnBrk="0" hangingPunct="0">
              <a:spcBef>
                <a:spcPct val="50000"/>
              </a:spcBef>
            </a:pPr>
            <a:endParaRPr lang="en-US" sz="600" i="1"/>
          </a:p>
        </p:txBody>
      </p:sp>
      <p:sp>
        <p:nvSpPr>
          <p:cNvPr id="7" name="AutoShape 26"/>
          <p:cNvSpPr>
            <a:spLocks noChangeArrowheads="1"/>
          </p:cNvSpPr>
          <p:nvPr/>
        </p:nvSpPr>
        <p:spPr bwMode="gray">
          <a:xfrm rot="16200000">
            <a:off x="8819356" y="4350544"/>
            <a:ext cx="223838" cy="14605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80735" tIns="40368" rIns="80735" bIns="40368" anchor="ctr"/>
          <a:lstStyle/>
          <a:p>
            <a:pPr algn="ctr" defTabSz="757238" eaLnBrk="0" hangingPunct="0">
              <a:spcBef>
                <a:spcPct val="50000"/>
              </a:spcBef>
            </a:pPr>
            <a:endParaRPr lang="en-US" sz="600" b="0" i="1"/>
          </a:p>
        </p:txBody>
      </p:sp>
      <p:pic>
        <p:nvPicPr>
          <p:cNvPr id="8" name="Picture 2" descr="http://risk.global.hsbc/risk/imagelib.nsf/imagesbydocref/UKCM7Q2BRP08184111032009/$FILE/logoGlobalRisk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175" y="4621213"/>
            <a:ext cx="877888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5" descr="HSBC Hexagon_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713" y="4319588"/>
            <a:ext cx="1495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14"/>
          <p:cNvCxnSpPr>
            <a:cxnSpLocks noChangeShapeType="1"/>
          </p:cNvCxnSpPr>
          <p:nvPr/>
        </p:nvCxnSpPr>
        <p:spPr bwMode="auto">
          <a:xfrm>
            <a:off x="7097713" y="4570413"/>
            <a:ext cx="1538287" cy="0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602663" y="374650"/>
            <a:ext cx="349250" cy="766763"/>
          </a:xfrm>
          <a:prstGeom prst="rect">
            <a:avLst/>
          </a:prstGeom>
          <a:noFill/>
          <a:ln>
            <a:noFill/>
          </a:ln>
          <a:extLst/>
        </p:spPr>
        <p:txBody>
          <a:bodyPr vert="eaVert" lIns="74149" tIns="37074" rIns="74149" bIns="37074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GB" sz="1300" dirty="0" smtClean="0">
                <a:solidFill>
                  <a:srgbClr val="7F7F7F"/>
                </a:solidFill>
              </a:rPr>
              <a:t>DRAFT</a:t>
            </a:r>
          </a:p>
        </p:txBody>
      </p:sp>
      <p:sp>
        <p:nvSpPr>
          <p:cNvPr id="404526" name="Rectangle 46"/>
          <p:cNvSpPr>
            <a:spLocks noGrp="1" noChangeArrowheads="1"/>
          </p:cNvSpPr>
          <p:nvPr>
            <p:ph type="ctrTitle" sz="quarter"/>
          </p:nvPr>
        </p:nvSpPr>
        <p:spPr>
          <a:xfrm>
            <a:off x="635544" y="3083172"/>
            <a:ext cx="7772120" cy="357093"/>
          </a:xfrm>
        </p:spPr>
        <p:txBody>
          <a:bodyPr bIns="0"/>
          <a:lstStyle>
            <a:lvl1pPr>
              <a:lnSpc>
                <a:spcPct val="100000"/>
              </a:lnSpc>
              <a:defRPr sz="2400" b="1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04527" name="Rectangle 4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35544" y="3440265"/>
            <a:ext cx="6400240" cy="358220"/>
          </a:xfrm>
        </p:spPr>
        <p:txBody>
          <a:bodyPr tIns="0"/>
          <a:lstStyle>
            <a:lvl1pPr marL="0" indent="0">
              <a:spcBef>
                <a:spcPct val="0"/>
              </a:spcBef>
              <a:buClrTx/>
              <a:buFontTx/>
              <a:buNone/>
              <a:defRPr sz="2300" smtClean="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2" name="Rectangle 1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421501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897501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01457" y="456224"/>
            <a:ext cx="1931831" cy="18553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5964" y="456224"/>
            <a:ext cx="5661105" cy="185530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561526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2571750"/>
            <a:ext cx="9155113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23"/>
          <p:cNvSpPr txBox="1">
            <a:spLocks noChangeArrowheads="1"/>
          </p:cNvSpPr>
          <p:nvPr/>
        </p:nvSpPr>
        <p:spPr bwMode="auto">
          <a:xfrm>
            <a:off x="649288" y="4859338"/>
            <a:ext cx="1206500" cy="2460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ctr">
            <a:spAutoFit/>
          </a:bodyPr>
          <a:lstStyle>
            <a:lvl1pPr defTabSz="90170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170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170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170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170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defTabSz="9017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defTabSz="9017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defTabSz="9017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defTabSz="9017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GB" sz="900" dirty="0" smtClean="0">
                <a:solidFill>
                  <a:srgbClr val="A5A6A9"/>
                </a:solidFill>
              </a:rPr>
              <a:t>HIGHLY RESTRICTED</a:t>
            </a:r>
          </a:p>
          <a:p>
            <a:pPr eaLnBrk="0" hangingPunct="0">
              <a:defRPr/>
            </a:pPr>
            <a:r>
              <a:rPr lang="en-GB" sz="700" b="0" dirty="0" smtClean="0">
                <a:solidFill>
                  <a:srgbClr val="A5A6A9"/>
                </a:solidFill>
              </a:rPr>
              <a:t>(amend as appropriate)</a:t>
            </a:r>
            <a:endParaRPr lang="en-GB" sz="900" dirty="0" smtClean="0">
              <a:solidFill>
                <a:srgbClr val="A5A6A9"/>
              </a:solidFill>
            </a:endParaRPr>
          </a:p>
        </p:txBody>
      </p:sp>
      <p:sp>
        <p:nvSpPr>
          <p:cNvPr id="5" name="Picture 25" descr="HSBC GBM_Black_CMYK"/>
          <p:cNvSpPr>
            <a:spLocks noChangeAspect="1" noChangeArrowheads="1"/>
          </p:cNvSpPr>
          <p:nvPr/>
        </p:nvSpPr>
        <p:spPr bwMode="auto">
          <a:xfrm>
            <a:off x="7097713" y="4389438"/>
            <a:ext cx="150018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149" tIns="37074" rIns="74149" bIns="37074"/>
          <a:lstStyle/>
          <a:p>
            <a:pPr algn="ctr" eaLnBrk="0" hangingPunct="0"/>
            <a:endParaRPr lang="en-US"/>
          </a:p>
        </p:txBody>
      </p:sp>
      <p:sp>
        <p:nvSpPr>
          <p:cNvPr id="6" name="Rectangle 82"/>
          <p:cNvSpPr>
            <a:spLocks noChangeArrowheads="1"/>
          </p:cNvSpPr>
          <p:nvPr/>
        </p:nvSpPr>
        <p:spPr bwMode="auto">
          <a:xfrm>
            <a:off x="8858250" y="0"/>
            <a:ext cx="127000" cy="51435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735" tIns="40368" rIns="80735" bIns="40368" anchor="ctr"/>
          <a:lstStyle/>
          <a:p>
            <a:pPr algn="ctr" defTabSz="806450" eaLnBrk="0" hangingPunct="0">
              <a:spcBef>
                <a:spcPct val="50000"/>
              </a:spcBef>
            </a:pPr>
            <a:endParaRPr lang="en-US" sz="600" i="1"/>
          </a:p>
        </p:txBody>
      </p:sp>
      <p:sp>
        <p:nvSpPr>
          <p:cNvPr id="7" name="AutoShape 27"/>
          <p:cNvSpPr>
            <a:spLocks noChangeArrowheads="1"/>
          </p:cNvSpPr>
          <p:nvPr/>
        </p:nvSpPr>
        <p:spPr bwMode="gray">
          <a:xfrm rot="16200000">
            <a:off x="8819356" y="4350544"/>
            <a:ext cx="223838" cy="14605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80735" tIns="40368" rIns="80735" bIns="40368" anchor="ctr"/>
          <a:lstStyle/>
          <a:p>
            <a:pPr algn="ctr" defTabSz="757238" eaLnBrk="0" hangingPunct="0">
              <a:spcBef>
                <a:spcPct val="50000"/>
              </a:spcBef>
            </a:pPr>
            <a:endParaRPr lang="en-US" sz="600" b="0" i="1"/>
          </a:p>
        </p:txBody>
      </p:sp>
      <p:sp>
        <p:nvSpPr>
          <p:cNvPr id="8" name="Picture 24" descr="HSBC GBM_Black_CMYK"/>
          <p:cNvSpPr>
            <a:spLocks noChangeAspect="1" noChangeArrowheads="1"/>
          </p:cNvSpPr>
          <p:nvPr/>
        </p:nvSpPr>
        <p:spPr bwMode="auto">
          <a:xfrm>
            <a:off x="7097713" y="4318000"/>
            <a:ext cx="150018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149" tIns="37074" rIns="74149" bIns="37074"/>
          <a:lstStyle/>
          <a:p>
            <a:pPr algn="ctr" eaLnBrk="0" hangingPunct="0"/>
            <a:endParaRPr lang="en-US"/>
          </a:p>
        </p:txBody>
      </p:sp>
      <p:pic>
        <p:nvPicPr>
          <p:cNvPr id="9" name="Picture 2" descr="http://risk.global.hsbc/risk/imagelib.nsf/imagesbydocref/UKCM7Q2BRP08184111032009/$FILE/logoGlobalRisk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175" y="4621213"/>
            <a:ext cx="877888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5" descr="HSBC Hexagon_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713" y="4319588"/>
            <a:ext cx="1495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4"/>
          <p:cNvCxnSpPr>
            <a:cxnSpLocks noChangeShapeType="1"/>
          </p:cNvCxnSpPr>
          <p:nvPr/>
        </p:nvCxnSpPr>
        <p:spPr bwMode="auto">
          <a:xfrm>
            <a:off x="7097713" y="4570413"/>
            <a:ext cx="1538287" cy="0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Box 17"/>
          <p:cNvSpPr txBox="1">
            <a:spLocks noChangeArrowheads="1"/>
          </p:cNvSpPr>
          <p:nvPr/>
        </p:nvSpPr>
        <p:spPr bwMode="auto">
          <a:xfrm>
            <a:off x="8602663" y="374650"/>
            <a:ext cx="349250" cy="766763"/>
          </a:xfrm>
          <a:prstGeom prst="rect">
            <a:avLst/>
          </a:prstGeom>
          <a:noFill/>
          <a:ln>
            <a:noFill/>
          </a:ln>
          <a:extLst/>
        </p:spPr>
        <p:txBody>
          <a:bodyPr vert="eaVert" lIns="74149" tIns="37074" rIns="74149" bIns="37074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GB" sz="1300" dirty="0" smtClean="0">
                <a:solidFill>
                  <a:srgbClr val="7F7F7F"/>
                </a:solidFill>
              </a:rPr>
              <a:t>DRAFT</a:t>
            </a:r>
          </a:p>
        </p:txBody>
      </p:sp>
      <p:sp>
        <p:nvSpPr>
          <p:cNvPr id="405551" name="Rectangle 47"/>
          <p:cNvSpPr>
            <a:spLocks noGrp="1" noChangeArrowheads="1"/>
          </p:cNvSpPr>
          <p:nvPr>
            <p:ph type="ctrTitle" sz="quarter"/>
          </p:nvPr>
        </p:nvSpPr>
        <p:spPr>
          <a:xfrm>
            <a:off x="635544" y="2060330"/>
            <a:ext cx="7772120" cy="307528"/>
          </a:xfrm>
          <a:extLst/>
        </p:spPr>
        <p:txBody>
          <a:bodyPr bIns="0" anchor="b"/>
          <a:lstStyle>
            <a:lvl1pPr>
              <a:lnSpc>
                <a:spcPct val="100000"/>
              </a:lnSpc>
              <a:defRPr sz="2400" b="1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3" name="Rectangle 14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4683125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995386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5143" y="1511734"/>
            <a:ext cx="7424950" cy="10431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0285" y="2757619"/>
            <a:ext cx="6114665" cy="1243632"/>
          </a:xfrm>
        </p:spPr>
        <p:txBody>
          <a:bodyPr/>
          <a:lstStyle>
            <a:lvl1pPr marL="0" indent="0" algn="ctr">
              <a:buNone/>
              <a:defRPr/>
            </a:lvl1pPr>
            <a:lvl2pPr marL="370743" indent="0" algn="ctr">
              <a:buNone/>
              <a:defRPr/>
            </a:lvl2pPr>
            <a:lvl3pPr marL="741487" indent="0" algn="ctr">
              <a:buNone/>
              <a:defRPr/>
            </a:lvl3pPr>
            <a:lvl4pPr marL="1112230" indent="0" algn="ctr">
              <a:buNone/>
              <a:defRPr/>
            </a:lvl4pPr>
            <a:lvl5pPr marL="1482974" indent="0" algn="ctr">
              <a:buNone/>
              <a:defRPr/>
            </a:lvl5pPr>
            <a:lvl6pPr marL="1853717" indent="0" algn="ctr">
              <a:buNone/>
              <a:defRPr/>
            </a:lvl6pPr>
            <a:lvl7pPr marL="2224461" indent="0" algn="ctr">
              <a:buNone/>
              <a:defRPr/>
            </a:lvl7pPr>
            <a:lvl8pPr marL="2595204" indent="0" algn="ctr">
              <a:buNone/>
              <a:defRPr/>
            </a:lvl8pPr>
            <a:lvl9pPr marL="2965948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85579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907883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140" y="3127104"/>
            <a:ext cx="7424950" cy="966518"/>
          </a:xfrm>
        </p:spPr>
        <p:txBody>
          <a:bodyPr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140" y="2062582"/>
            <a:ext cx="7424950" cy="1064522"/>
          </a:xfrm>
        </p:spPr>
        <p:txBody>
          <a:bodyPr anchor="b"/>
          <a:lstStyle>
            <a:lvl1pPr marL="0" indent="0">
              <a:buNone/>
              <a:defRPr sz="1600"/>
            </a:lvl1pPr>
            <a:lvl2pPr marL="370743" indent="0">
              <a:buNone/>
              <a:defRPr sz="1500"/>
            </a:lvl2pPr>
            <a:lvl3pPr marL="741487" indent="0">
              <a:buNone/>
              <a:defRPr sz="1300"/>
            </a:lvl3pPr>
            <a:lvl4pPr marL="1112230" indent="0">
              <a:buNone/>
              <a:defRPr sz="1100"/>
            </a:lvl4pPr>
            <a:lvl5pPr marL="1482974" indent="0">
              <a:buNone/>
              <a:defRPr sz="1100"/>
            </a:lvl5pPr>
            <a:lvl6pPr marL="1853717" indent="0">
              <a:buNone/>
              <a:defRPr sz="1100"/>
            </a:lvl6pPr>
            <a:lvl7pPr marL="2224461" indent="0">
              <a:buNone/>
              <a:defRPr sz="1100"/>
            </a:lvl7pPr>
            <a:lvl8pPr marL="2595204" indent="0">
              <a:buNone/>
              <a:defRPr sz="1100"/>
            </a:lvl8pPr>
            <a:lvl9pPr marL="2965948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863090"/>
      </p:ext>
    </p:extLst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365" y="1224482"/>
            <a:ext cx="3795068" cy="720946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6821" y="1224482"/>
            <a:ext cx="3796468" cy="720946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711239"/>
      </p:ext>
    </p:extLst>
  </p:cSld>
  <p:clrMapOvr>
    <a:masterClrMapping/>
  </p:clrMapOvr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762" y="194881"/>
            <a:ext cx="7861712" cy="8110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6762" y="1089305"/>
            <a:ext cx="3859463" cy="4539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70743" indent="0">
              <a:buNone/>
              <a:defRPr sz="1600" b="1"/>
            </a:lvl2pPr>
            <a:lvl3pPr marL="741487" indent="0">
              <a:buNone/>
              <a:defRPr sz="1500" b="1"/>
            </a:lvl3pPr>
            <a:lvl4pPr marL="1112230" indent="0">
              <a:buNone/>
              <a:defRPr sz="1300" b="1"/>
            </a:lvl4pPr>
            <a:lvl5pPr marL="1482974" indent="0">
              <a:buNone/>
              <a:defRPr sz="1300" b="1"/>
            </a:lvl5pPr>
            <a:lvl6pPr marL="1853717" indent="0">
              <a:buNone/>
              <a:defRPr sz="1300" b="1"/>
            </a:lvl6pPr>
            <a:lvl7pPr marL="2224461" indent="0">
              <a:buNone/>
              <a:defRPr sz="1300" b="1"/>
            </a:lvl7pPr>
            <a:lvl8pPr marL="2595204" indent="0">
              <a:buNone/>
              <a:defRPr sz="1300" b="1"/>
            </a:lvl8pPr>
            <a:lvl9pPr marL="2965948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6762" y="1543275"/>
            <a:ext cx="3859463" cy="2803805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37612" y="1089305"/>
            <a:ext cx="3860862" cy="4539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70743" indent="0">
              <a:buNone/>
              <a:defRPr sz="1600" b="1"/>
            </a:lvl2pPr>
            <a:lvl3pPr marL="741487" indent="0">
              <a:buNone/>
              <a:defRPr sz="1500" b="1"/>
            </a:lvl3pPr>
            <a:lvl4pPr marL="1112230" indent="0">
              <a:buNone/>
              <a:defRPr sz="1300" b="1"/>
            </a:lvl4pPr>
            <a:lvl5pPr marL="1482974" indent="0">
              <a:buNone/>
              <a:defRPr sz="1300" b="1"/>
            </a:lvl5pPr>
            <a:lvl6pPr marL="1853717" indent="0">
              <a:buNone/>
              <a:defRPr sz="1300" b="1"/>
            </a:lvl6pPr>
            <a:lvl7pPr marL="2224461" indent="0">
              <a:buNone/>
              <a:defRPr sz="1300" b="1"/>
            </a:lvl7pPr>
            <a:lvl8pPr marL="2595204" indent="0">
              <a:buNone/>
              <a:defRPr sz="1300" b="1"/>
            </a:lvl8pPr>
            <a:lvl9pPr marL="2965948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37612" y="1543275"/>
            <a:ext cx="3860862" cy="2803805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692732"/>
      </p:ext>
    </p:extLst>
  </p:cSld>
  <p:clrMapOvr>
    <a:masterClrMapping/>
  </p:clrMapOvr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585773"/>
      </p:ext>
    </p:extLst>
  </p:cSld>
  <p:clrMapOvr>
    <a:masterClrMapping/>
  </p:clrMapOvr>
  <p:hf sldNum="0"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01787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621362"/>
      </p:ext>
    </p:extLst>
  </p:cSld>
  <p:clrMapOvr>
    <a:masterClrMapping/>
  </p:clrMapOvr>
  <p:hf sldNum="0"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762" y="193754"/>
            <a:ext cx="2873949" cy="824582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5701" y="193755"/>
            <a:ext cx="4882773" cy="4153326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6762" y="1018337"/>
            <a:ext cx="2873949" cy="3328744"/>
          </a:xfrm>
        </p:spPr>
        <p:txBody>
          <a:bodyPr/>
          <a:lstStyle>
            <a:lvl1pPr marL="0" indent="0">
              <a:buNone/>
              <a:defRPr sz="1100"/>
            </a:lvl1pPr>
            <a:lvl2pPr marL="370743" indent="0">
              <a:buNone/>
              <a:defRPr sz="1000"/>
            </a:lvl2pPr>
            <a:lvl3pPr marL="741487" indent="0">
              <a:buNone/>
              <a:defRPr sz="800"/>
            </a:lvl3pPr>
            <a:lvl4pPr marL="1112230" indent="0">
              <a:buNone/>
              <a:defRPr sz="700"/>
            </a:lvl4pPr>
            <a:lvl5pPr marL="1482974" indent="0">
              <a:buNone/>
              <a:defRPr sz="700"/>
            </a:lvl5pPr>
            <a:lvl6pPr marL="1853717" indent="0">
              <a:buNone/>
              <a:defRPr sz="700"/>
            </a:lvl6pPr>
            <a:lvl7pPr marL="2224461" indent="0">
              <a:buNone/>
              <a:defRPr sz="700"/>
            </a:lvl7pPr>
            <a:lvl8pPr marL="2595204" indent="0">
              <a:buNone/>
              <a:defRPr sz="700"/>
            </a:lvl8pPr>
            <a:lvl9pPr marL="296594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119357"/>
      </p:ext>
    </p:extLst>
  </p:cSld>
  <p:clrMapOvr>
    <a:masterClrMapping/>
  </p:clrMapOvr>
  <p:hf sldNum="0"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2051" y="3406470"/>
            <a:ext cx="5241141" cy="402153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12051" y="434821"/>
            <a:ext cx="5241141" cy="2919832"/>
          </a:xfrm>
        </p:spPr>
        <p:txBody>
          <a:bodyPr tIns="0"/>
          <a:lstStyle>
            <a:lvl1pPr marL="0" indent="0">
              <a:buNone/>
              <a:defRPr sz="2600"/>
            </a:lvl1pPr>
            <a:lvl2pPr marL="370743" indent="0">
              <a:buNone/>
              <a:defRPr sz="2300"/>
            </a:lvl2pPr>
            <a:lvl3pPr marL="741487" indent="0">
              <a:buNone/>
              <a:defRPr sz="1900"/>
            </a:lvl3pPr>
            <a:lvl4pPr marL="1112230" indent="0">
              <a:buNone/>
              <a:defRPr sz="1600"/>
            </a:lvl4pPr>
            <a:lvl5pPr marL="1482974" indent="0">
              <a:buNone/>
              <a:defRPr sz="1600"/>
            </a:lvl5pPr>
            <a:lvl6pPr marL="1853717" indent="0">
              <a:buNone/>
              <a:defRPr sz="1600"/>
            </a:lvl6pPr>
            <a:lvl7pPr marL="2224461" indent="0">
              <a:buNone/>
              <a:defRPr sz="1600"/>
            </a:lvl7pPr>
            <a:lvl8pPr marL="2595204" indent="0">
              <a:buNone/>
              <a:defRPr sz="1600"/>
            </a:lvl8pPr>
            <a:lvl9pPr marL="2965948" indent="0">
              <a:buNone/>
              <a:defRPr sz="16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12051" y="3808624"/>
            <a:ext cx="5241141" cy="571124"/>
          </a:xfrm>
        </p:spPr>
        <p:txBody>
          <a:bodyPr/>
          <a:lstStyle>
            <a:lvl1pPr marL="0" indent="0">
              <a:buNone/>
              <a:defRPr sz="1100"/>
            </a:lvl1pPr>
            <a:lvl2pPr marL="370743" indent="0">
              <a:buNone/>
              <a:defRPr sz="1000"/>
            </a:lvl2pPr>
            <a:lvl3pPr marL="741487" indent="0">
              <a:buNone/>
              <a:defRPr sz="800"/>
            </a:lvl3pPr>
            <a:lvl4pPr marL="1112230" indent="0">
              <a:buNone/>
              <a:defRPr sz="700"/>
            </a:lvl4pPr>
            <a:lvl5pPr marL="1482974" indent="0">
              <a:buNone/>
              <a:defRPr sz="700"/>
            </a:lvl5pPr>
            <a:lvl6pPr marL="1853717" indent="0">
              <a:buNone/>
              <a:defRPr sz="700"/>
            </a:lvl6pPr>
            <a:lvl7pPr marL="2224461" indent="0">
              <a:buNone/>
              <a:defRPr sz="700"/>
            </a:lvl7pPr>
            <a:lvl8pPr marL="2595204" indent="0">
              <a:buNone/>
              <a:defRPr sz="700"/>
            </a:lvl8pPr>
            <a:lvl9pPr marL="296594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187441"/>
      </p:ext>
    </p:extLst>
  </p:cSld>
  <p:clrMapOvr>
    <a:masterClrMapping/>
  </p:clrMapOvr>
  <p:hf sldNum="0"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265613"/>
      </p:ext>
    </p:extLst>
  </p:cSld>
  <p:clrMapOvr>
    <a:masterClrMapping/>
  </p:clrMapOvr>
  <p:hf sldNum="0"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05658" y="456225"/>
            <a:ext cx="1931831" cy="14892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5965" y="456225"/>
            <a:ext cx="5665305" cy="14892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085929"/>
      </p:ext>
    </p:extLst>
  </p:cSld>
  <p:clrMapOvr>
    <a:masterClrMapping/>
  </p:clrMapOvr>
  <p:hf sldNum="0"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49288" y="4873625"/>
            <a:ext cx="1206500" cy="2476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defTabSz="90170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170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170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170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170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defTabSz="9017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defTabSz="9017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defTabSz="9017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defTabSz="9017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GB" sz="900" dirty="0" smtClean="0">
                <a:solidFill>
                  <a:srgbClr val="A5A6A9"/>
                </a:solidFill>
              </a:rPr>
              <a:t>HIGHLY RESTRICTED</a:t>
            </a:r>
          </a:p>
          <a:p>
            <a:pPr eaLnBrk="0" hangingPunct="0">
              <a:defRPr/>
            </a:pPr>
            <a:r>
              <a:rPr lang="en-GB" sz="700" b="0" dirty="0" smtClean="0">
                <a:solidFill>
                  <a:srgbClr val="A5A6A9"/>
                </a:solidFill>
              </a:rPr>
              <a:t>(amend as appropriate)</a:t>
            </a:r>
            <a:endParaRPr lang="en-GB" sz="900" dirty="0" smtClean="0">
              <a:solidFill>
                <a:srgbClr val="A5A6A9"/>
              </a:solidFill>
            </a:endParaRPr>
          </a:p>
        </p:txBody>
      </p:sp>
      <p:sp>
        <p:nvSpPr>
          <p:cNvPr id="5" name="Picture 6" descr="HSBC GBM_Black_CMYK"/>
          <p:cNvSpPr>
            <a:spLocks noChangeAspect="1" noChangeArrowheads="1"/>
          </p:cNvSpPr>
          <p:nvPr/>
        </p:nvSpPr>
        <p:spPr bwMode="auto">
          <a:xfrm>
            <a:off x="7097713" y="4389438"/>
            <a:ext cx="150018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149" tIns="37074" rIns="74149" bIns="37074"/>
          <a:lstStyle/>
          <a:p>
            <a:pPr algn="ctr" eaLnBrk="0" hangingPunct="0"/>
            <a:endParaRPr lang="en-US"/>
          </a:p>
        </p:txBody>
      </p:sp>
      <p:sp>
        <p:nvSpPr>
          <p:cNvPr id="6" name="Rectangle 82"/>
          <p:cNvSpPr>
            <a:spLocks noChangeArrowheads="1"/>
          </p:cNvSpPr>
          <p:nvPr/>
        </p:nvSpPr>
        <p:spPr bwMode="auto">
          <a:xfrm>
            <a:off x="8858250" y="0"/>
            <a:ext cx="127000" cy="51435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735" tIns="40368" rIns="80735" bIns="40368" anchor="ctr"/>
          <a:lstStyle/>
          <a:p>
            <a:pPr algn="ctr" defTabSz="806450" eaLnBrk="0" hangingPunct="0">
              <a:spcBef>
                <a:spcPct val="50000"/>
              </a:spcBef>
            </a:pPr>
            <a:endParaRPr lang="en-US" sz="600" i="1"/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gray">
          <a:xfrm rot="16200000">
            <a:off x="8819356" y="4350544"/>
            <a:ext cx="223838" cy="14605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80735" tIns="40368" rIns="80735" bIns="40368" anchor="ctr"/>
          <a:lstStyle/>
          <a:p>
            <a:pPr algn="ctr" defTabSz="757238" eaLnBrk="0" hangingPunct="0">
              <a:spcBef>
                <a:spcPct val="50000"/>
              </a:spcBef>
            </a:pPr>
            <a:endParaRPr lang="en-US" sz="600" b="0" i="1"/>
          </a:p>
        </p:txBody>
      </p:sp>
      <p:sp>
        <p:nvSpPr>
          <p:cNvPr id="8" name="Picture 24" descr="HSBC GBM_Black_CMYK"/>
          <p:cNvSpPr>
            <a:spLocks noChangeAspect="1" noChangeArrowheads="1"/>
          </p:cNvSpPr>
          <p:nvPr/>
        </p:nvSpPr>
        <p:spPr bwMode="auto">
          <a:xfrm>
            <a:off x="7097713" y="4318000"/>
            <a:ext cx="150018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149" tIns="37074" rIns="74149" bIns="37074"/>
          <a:lstStyle/>
          <a:p>
            <a:pPr algn="ctr" eaLnBrk="0" hangingPunct="0"/>
            <a:endParaRPr lang="en-US"/>
          </a:p>
        </p:txBody>
      </p:sp>
      <p:pic>
        <p:nvPicPr>
          <p:cNvPr id="9" name="Picture 2" descr="http://risk.global.hsbc/risk/imagelib.nsf/imagesbydocref/UKCM7Q2BRP08184111032009/$FILE/logoGlobalRis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175" y="4621213"/>
            <a:ext cx="877888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5" descr="HSBC Hexagon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713" y="4319588"/>
            <a:ext cx="1495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5"/>
          <p:cNvCxnSpPr>
            <a:cxnSpLocks noChangeShapeType="1"/>
          </p:cNvCxnSpPr>
          <p:nvPr/>
        </p:nvCxnSpPr>
        <p:spPr bwMode="auto">
          <a:xfrm>
            <a:off x="7097713" y="4570413"/>
            <a:ext cx="1538287" cy="0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Box 18"/>
          <p:cNvSpPr txBox="1">
            <a:spLocks noChangeArrowheads="1"/>
          </p:cNvSpPr>
          <p:nvPr/>
        </p:nvSpPr>
        <p:spPr bwMode="auto">
          <a:xfrm>
            <a:off x="8602663" y="374650"/>
            <a:ext cx="349250" cy="766763"/>
          </a:xfrm>
          <a:prstGeom prst="rect">
            <a:avLst/>
          </a:prstGeom>
          <a:noFill/>
          <a:ln>
            <a:noFill/>
          </a:ln>
          <a:extLst/>
        </p:spPr>
        <p:txBody>
          <a:bodyPr vert="eaVert" lIns="74149" tIns="37074" rIns="74149" bIns="37074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GB" sz="1300" dirty="0" smtClean="0">
                <a:solidFill>
                  <a:srgbClr val="7F7F7F"/>
                </a:solidFill>
              </a:rPr>
              <a:t>DRAFT</a:t>
            </a:r>
          </a:p>
        </p:txBody>
      </p:sp>
      <p:sp>
        <p:nvSpPr>
          <p:cNvPr id="13" name="Rectangle 13"/>
          <p:cNvSpPr/>
          <p:nvPr/>
        </p:nvSpPr>
        <p:spPr>
          <a:xfrm rot="19741150">
            <a:off x="1882121" y="1324786"/>
            <a:ext cx="4665983" cy="751981"/>
          </a:xfrm>
          <a:prstGeom prst="rect">
            <a:avLst/>
          </a:prstGeom>
          <a:noFill/>
        </p:spPr>
        <p:txBody>
          <a:bodyPr wrap="none" lIns="74149" tIns="37074" rIns="74149" bIns="37074">
            <a:spAutoFit/>
          </a:bodyPr>
          <a:lstStyle/>
          <a:p>
            <a:pPr algn="ctr" eaLnBrk="0" hangingPunct="0">
              <a:defRPr/>
            </a:pPr>
            <a:r>
              <a:rPr lang="en-US" sz="4400" spc="41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CHOOSE IMAGE</a:t>
            </a:r>
          </a:p>
        </p:txBody>
      </p:sp>
      <p:sp>
        <p:nvSpPr>
          <p:cNvPr id="50279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49543" y="3082714"/>
            <a:ext cx="7772120" cy="357093"/>
          </a:xfrm>
        </p:spPr>
        <p:txBody>
          <a:bodyPr bIns="0"/>
          <a:lstStyle>
            <a:lvl1pPr>
              <a:lnSpc>
                <a:spcPct val="100000"/>
              </a:lnSpc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02794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35544" y="3440265"/>
            <a:ext cx="6400240" cy="358220"/>
          </a:xfrm>
        </p:spPr>
        <p:txBody>
          <a:bodyPr tIns="0"/>
          <a:lstStyle>
            <a:lvl1pPr marL="0" indent="0">
              <a:spcBef>
                <a:spcPct val="0"/>
              </a:spcBef>
              <a:buClrTx/>
              <a:buFontTx/>
              <a:buNone/>
              <a:defRPr sz="230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651056"/>
      </p:ext>
    </p:extLst>
  </p:cSld>
  <p:clrMapOvr>
    <a:masterClrMapping/>
  </p:clrMapOvr>
  <p:hf sldNum="0"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217246"/>
      </p:ext>
    </p:extLst>
  </p:cSld>
  <p:clrMapOvr>
    <a:masterClrMapping/>
  </p:clrMapOvr>
  <p:hf sldNum="0"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37" y="3305088"/>
            <a:ext cx="7772120" cy="1021716"/>
          </a:xfrm>
        </p:spPr>
        <p:txBody>
          <a:bodyPr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37" y="2179736"/>
            <a:ext cx="7772120" cy="1125351"/>
          </a:xfrm>
        </p:spPr>
        <p:txBody>
          <a:bodyPr anchor="b"/>
          <a:lstStyle>
            <a:lvl1pPr marL="0" indent="0">
              <a:buNone/>
              <a:defRPr sz="1600"/>
            </a:lvl1pPr>
            <a:lvl2pPr marL="370743" indent="0">
              <a:buNone/>
              <a:defRPr sz="1500"/>
            </a:lvl2pPr>
            <a:lvl3pPr marL="741487" indent="0">
              <a:buNone/>
              <a:defRPr sz="1300"/>
            </a:lvl3pPr>
            <a:lvl4pPr marL="1112230" indent="0">
              <a:buNone/>
              <a:defRPr sz="1100"/>
            </a:lvl4pPr>
            <a:lvl5pPr marL="1482974" indent="0">
              <a:buNone/>
              <a:defRPr sz="1100"/>
            </a:lvl5pPr>
            <a:lvl6pPr marL="1853717" indent="0">
              <a:buNone/>
              <a:defRPr sz="1100"/>
            </a:lvl6pPr>
            <a:lvl7pPr marL="2224461" indent="0">
              <a:buNone/>
              <a:defRPr sz="1100"/>
            </a:lvl7pPr>
            <a:lvl8pPr marL="2595204" indent="0">
              <a:buNone/>
              <a:defRPr sz="1100"/>
            </a:lvl8pPr>
            <a:lvl9pPr marL="2965948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53952"/>
      </p:ext>
    </p:extLst>
  </p:cSld>
  <p:clrMapOvr>
    <a:masterClrMapping/>
  </p:clrMapOvr>
  <p:hf sldNum="0"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13389" y="937230"/>
            <a:ext cx="3043334" cy="3729770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1111" y="937230"/>
            <a:ext cx="3044734" cy="3729770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068052"/>
      </p:ext>
    </p:extLst>
  </p:cSld>
  <p:clrMapOvr>
    <a:masterClrMapping/>
  </p:clrMapOvr>
  <p:hf sldNum="0"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61" y="206146"/>
            <a:ext cx="822848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761" y="1151261"/>
            <a:ext cx="4040047" cy="47988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70743" indent="0">
              <a:buNone/>
              <a:defRPr sz="1600" b="1"/>
            </a:lvl2pPr>
            <a:lvl3pPr marL="741487" indent="0">
              <a:buNone/>
              <a:defRPr sz="1500" b="1"/>
            </a:lvl3pPr>
            <a:lvl4pPr marL="1112230" indent="0">
              <a:buNone/>
              <a:defRPr sz="1300" b="1"/>
            </a:lvl4pPr>
            <a:lvl5pPr marL="1482974" indent="0">
              <a:buNone/>
              <a:defRPr sz="1300" b="1"/>
            </a:lvl5pPr>
            <a:lvl6pPr marL="1853717" indent="0">
              <a:buNone/>
              <a:defRPr sz="1300" b="1"/>
            </a:lvl6pPr>
            <a:lvl7pPr marL="2224461" indent="0">
              <a:buNone/>
              <a:defRPr sz="1300" b="1"/>
            </a:lvl7pPr>
            <a:lvl8pPr marL="2595204" indent="0">
              <a:buNone/>
              <a:defRPr sz="1300" b="1"/>
            </a:lvl8pPr>
            <a:lvl9pPr marL="2965948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761" y="1631141"/>
            <a:ext cx="4040047" cy="2963765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794" y="1151261"/>
            <a:ext cx="4041447" cy="47988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70743" indent="0">
              <a:buNone/>
              <a:defRPr sz="1600" b="1"/>
            </a:lvl2pPr>
            <a:lvl3pPr marL="741487" indent="0">
              <a:buNone/>
              <a:defRPr sz="1500" b="1"/>
            </a:lvl3pPr>
            <a:lvl4pPr marL="1112230" indent="0">
              <a:buNone/>
              <a:defRPr sz="1300" b="1"/>
            </a:lvl4pPr>
            <a:lvl5pPr marL="1482974" indent="0">
              <a:buNone/>
              <a:defRPr sz="1300" b="1"/>
            </a:lvl5pPr>
            <a:lvl6pPr marL="1853717" indent="0">
              <a:buNone/>
              <a:defRPr sz="1300" b="1"/>
            </a:lvl6pPr>
            <a:lvl7pPr marL="2224461" indent="0">
              <a:buNone/>
              <a:defRPr sz="1300" b="1"/>
            </a:lvl7pPr>
            <a:lvl8pPr marL="2595204" indent="0">
              <a:buNone/>
              <a:defRPr sz="1300" b="1"/>
            </a:lvl8pPr>
            <a:lvl9pPr marL="2965948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794" y="1631141"/>
            <a:ext cx="4041447" cy="2963765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956956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623039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140" y="3127104"/>
            <a:ext cx="7424950" cy="966518"/>
          </a:xfrm>
        </p:spPr>
        <p:txBody>
          <a:bodyPr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140" y="2062582"/>
            <a:ext cx="7424950" cy="1064522"/>
          </a:xfrm>
        </p:spPr>
        <p:txBody>
          <a:bodyPr anchor="b"/>
          <a:lstStyle>
            <a:lvl1pPr marL="0" indent="0">
              <a:buNone/>
              <a:defRPr sz="1600"/>
            </a:lvl1pPr>
            <a:lvl2pPr marL="370743" indent="0">
              <a:buNone/>
              <a:defRPr sz="1500"/>
            </a:lvl2pPr>
            <a:lvl3pPr marL="741487" indent="0">
              <a:buNone/>
              <a:defRPr sz="1300"/>
            </a:lvl3pPr>
            <a:lvl4pPr marL="1112230" indent="0">
              <a:buNone/>
              <a:defRPr sz="1100"/>
            </a:lvl4pPr>
            <a:lvl5pPr marL="1482974" indent="0">
              <a:buNone/>
              <a:defRPr sz="1100"/>
            </a:lvl5pPr>
            <a:lvl6pPr marL="1853717" indent="0">
              <a:buNone/>
              <a:defRPr sz="1100"/>
            </a:lvl6pPr>
            <a:lvl7pPr marL="2224461" indent="0">
              <a:buNone/>
              <a:defRPr sz="1100"/>
            </a:lvl7pPr>
            <a:lvl8pPr marL="2595204" indent="0">
              <a:buNone/>
              <a:defRPr sz="1100"/>
            </a:lvl8pPr>
            <a:lvl9pPr marL="2965948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241412"/>
      </p:ext>
    </p:extLst>
  </p:cSld>
  <p:clrMapOvr>
    <a:masterClrMapping/>
  </p:clrMapOvr>
  <p:hf sldNum="0"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206395"/>
      </p:ext>
    </p:extLst>
  </p:cSld>
  <p:clrMapOvr>
    <a:masterClrMapping/>
  </p:clrMapOvr>
  <p:hf sldNum="0"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61" y="205019"/>
            <a:ext cx="3008336" cy="870768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88" y="205019"/>
            <a:ext cx="5110953" cy="4389886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761" y="1075787"/>
            <a:ext cx="3008336" cy="3519118"/>
          </a:xfrm>
        </p:spPr>
        <p:txBody>
          <a:bodyPr/>
          <a:lstStyle>
            <a:lvl1pPr marL="0" indent="0">
              <a:buNone/>
              <a:defRPr sz="1100"/>
            </a:lvl1pPr>
            <a:lvl2pPr marL="370743" indent="0">
              <a:buNone/>
              <a:defRPr sz="1000"/>
            </a:lvl2pPr>
            <a:lvl3pPr marL="741487" indent="0">
              <a:buNone/>
              <a:defRPr sz="800"/>
            </a:lvl3pPr>
            <a:lvl4pPr marL="1112230" indent="0">
              <a:buNone/>
              <a:defRPr sz="700"/>
            </a:lvl4pPr>
            <a:lvl5pPr marL="1482974" indent="0">
              <a:buNone/>
              <a:defRPr sz="700"/>
            </a:lvl5pPr>
            <a:lvl6pPr marL="1853717" indent="0">
              <a:buNone/>
              <a:defRPr sz="700"/>
            </a:lvl6pPr>
            <a:lvl7pPr marL="2224461" indent="0">
              <a:buNone/>
              <a:defRPr sz="700"/>
            </a:lvl7pPr>
            <a:lvl8pPr marL="2595204" indent="0">
              <a:buNone/>
              <a:defRPr sz="700"/>
            </a:lvl8pPr>
            <a:lvl9pPr marL="296594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530258"/>
      </p:ext>
    </p:extLst>
  </p:cSld>
  <p:clrMapOvr>
    <a:masterClrMapping/>
  </p:clrMapOvr>
  <p:hf sldNum="0"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843" y="3600225"/>
            <a:ext cx="5487520" cy="425809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843" y="459603"/>
            <a:ext cx="5487520" cy="3086551"/>
          </a:xfrm>
        </p:spPr>
        <p:txBody>
          <a:bodyPr/>
          <a:lstStyle>
            <a:lvl1pPr marL="0" indent="0">
              <a:buNone/>
              <a:defRPr sz="2600"/>
            </a:lvl1pPr>
            <a:lvl2pPr marL="370743" indent="0">
              <a:buNone/>
              <a:defRPr sz="2300"/>
            </a:lvl2pPr>
            <a:lvl3pPr marL="741487" indent="0">
              <a:buNone/>
              <a:defRPr sz="1900"/>
            </a:lvl3pPr>
            <a:lvl4pPr marL="1112230" indent="0">
              <a:buNone/>
              <a:defRPr sz="1600"/>
            </a:lvl4pPr>
            <a:lvl5pPr marL="1482974" indent="0">
              <a:buNone/>
              <a:defRPr sz="1600"/>
            </a:lvl5pPr>
            <a:lvl6pPr marL="1853717" indent="0">
              <a:buNone/>
              <a:defRPr sz="1600"/>
            </a:lvl6pPr>
            <a:lvl7pPr marL="2224461" indent="0">
              <a:buNone/>
              <a:defRPr sz="1600"/>
            </a:lvl7pPr>
            <a:lvl8pPr marL="2595204" indent="0">
              <a:buNone/>
              <a:defRPr sz="1600"/>
            </a:lvl8pPr>
            <a:lvl9pPr marL="2965948" indent="0">
              <a:buNone/>
              <a:defRPr sz="16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843" y="4026034"/>
            <a:ext cx="5487520" cy="602666"/>
          </a:xfrm>
        </p:spPr>
        <p:txBody>
          <a:bodyPr/>
          <a:lstStyle>
            <a:lvl1pPr marL="0" indent="0">
              <a:buNone/>
              <a:defRPr sz="1100"/>
            </a:lvl1pPr>
            <a:lvl2pPr marL="370743" indent="0">
              <a:buNone/>
              <a:defRPr sz="1000"/>
            </a:lvl2pPr>
            <a:lvl3pPr marL="741487" indent="0">
              <a:buNone/>
              <a:defRPr sz="800"/>
            </a:lvl3pPr>
            <a:lvl4pPr marL="1112230" indent="0">
              <a:buNone/>
              <a:defRPr sz="700"/>
            </a:lvl4pPr>
            <a:lvl5pPr marL="1482974" indent="0">
              <a:buNone/>
              <a:defRPr sz="700"/>
            </a:lvl5pPr>
            <a:lvl6pPr marL="1853717" indent="0">
              <a:buNone/>
              <a:defRPr sz="700"/>
            </a:lvl6pPr>
            <a:lvl7pPr marL="2224461" indent="0">
              <a:buNone/>
              <a:defRPr sz="700"/>
            </a:lvl7pPr>
            <a:lvl8pPr marL="2595204" indent="0">
              <a:buNone/>
              <a:defRPr sz="700"/>
            </a:lvl8pPr>
            <a:lvl9pPr marL="296594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063590"/>
      </p:ext>
    </p:extLst>
  </p:cSld>
  <p:clrMapOvr>
    <a:masterClrMapping/>
  </p:clrMapOvr>
  <p:hf sldNum="0"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276176"/>
      </p:ext>
    </p:extLst>
  </p:cSld>
  <p:clrMapOvr>
    <a:masterClrMapping/>
  </p:clrMapOvr>
  <p:hf sldNum="0" hd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622" y="220790"/>
            <a:ext cx="2031223" cy="444621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156" y="220790"/>
            <a:ext cx="5962078" cy="444621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746013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8593" y="1208712"/>
            <a:ext cx="2813754" cy="1102822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735" y="1208712"/>
            <a:ext cx="2813754" cy="1102822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255258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762" y="194881"/>
            <a:ext cx="7861712" cy="8110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6762" y="1089305"/>
            <a:ext cx="3859463" cy="4539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70743" indent="0">
              <a:buNone/>
              <a:defRPr sz="1600" b="1"/>
            </a:lvl2pPr>
            <a:lvl3pPr marL="741487" indent="0">
              <a:buNone/>
              <a:defRPr sz="1500" b="1"/>
            </a:lvl3pPr>
            <a:lvl4pPr marL="1112230" indent="0">
              <a:buNone/>
              <a:defRPr sz="1300" b="1"/>
            </a:lvl4pPr>
            <a:lvl5pPr marL="1482974" indent="0">
              <a:buNone/>
              <a:defRPr sz="1300" b="1"/>
            </a:lvl5pPr>
            <a:lvl6pPr marL="1853717" indent="0">
              <a:buNone/>
              <a:defRPr sz="1300" b="1"/>
            </a:lvl6pPr>
            <a:lvl7pPr marL="2224461" indent="0">
              <a:buNone/>
              <a:defRPr sz="1300" b="1"/>
            </a:lvl7pPr>
            <a:lvl8pPr marL="2595204" indent="0">
              <a:buNone/>
              <a:defRPr sz="1300" b="1"/>
            </a:lvl8pPr>
            <a:lvl9pPr marL="2965948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6762" y="1543275"/>
            <a:ext cx="3859463" cy="2803805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37612" y="1089305"/>
            <a:ext cx="3860862" cy="4539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70743" indent="0">
              <a:buNone/>
              <a:defRPr sz="1600" b="1"/>
            </a:lvl2pPr>
            <a:lvl3pPr marL="741487" indent="0">
              <a:buNone/>
              <a:defRPr sz="1500" b="1"/>
            </a:lvl3pPr>
            <a:lvl4pPr marL="1112230" indent="0">
              <a:buNone/>
              <a:defRPr sz="1300" b="1"/>
            </a:lvl4pPr>
            <a:lvl5pPr marL="1482974" indent="0">
              <a:buNone/>
              <a:defRPr sz="1300" b="1"/>
            </a:lvl5pPr>
            <a:lvl6pPr marL="1853717" indent="0">
              <a:buNone/>
              <a:defRPr sz="1300" b="1"/>
            </a:lvl6pPr>
            <a:lvl7pPr marL="2224461" indent="0">
              <a:buNone/>
              <a:defRPr sz="1300" b="1"/>
            </a:lvl7pPr>
            <a:lvl8pPr marL="2595204" indent="0">
              <a:buNone/>
              <a:defRPr sz="1300" b="1"/>
            </a:lvl8pPr>
            <a:lvl9pPr marL="2965948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37612" y="1543275"/>
            <a:ext cx="3860862" cy="2803805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729337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681497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876173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762" y="193754"/>
            <a:ext cx="2873949" cy="824582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5701" y="193755"/>
            <a:ext cx="4882773" cy="4153326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6762" y="1018337"/>
            <a:ext cx="2873949" cy="3328744"/>
          </a:xfrm>
        </p:spPr>
        <p:txBody>
          <a:bodyPr/>
          <a:lstStyle>
            <a:lvl1pPr marL="0" indent="0">
              <a:buNone/>
              <a:defRPr sz="1100"/>
            </a:lvl1pPr>
            <a:lvl2pPr marL="370743" indent="0">
              <a:buNone/>
              <a:defRPr sz="1000"/>
            </a:lvl2pPr>
            <a:lvl3pPr marL="741487" indent="0">
              <a:buNone/>
              <a:defRPr sz="800"/>
            </a:lvl3pPr>
            <a:lvl4pPr marL="1112230" indent="0">
              <a:buNone/>
              <a:defRPr sz="700"/>
            </a:lvl4pPr>
            <a:lvl5pPr marL="1482974" indent="0">
              <a:buNone/>
              <a:defRPr sz="700"/>
            </a:lvl5pPr>
            <a:lvl6pPr marL="1853717" indent="0">
              <a:buNone/>
              <a:defRPr sz="700"/>
            </a:lvl6pPr>
            <a:lvl7pPr marL="2224461" indent="0">
              <a:buNone/>
              <a:defRPr sz="700"/>
            </a:lvl7pPr>
            <a:lvl8pPr marL="2595204" indent="0">
              <a:buNone/>
              <a:defRPr sz="700"/>
            </a:lvl8pPr>
            <a:lvl9pPr marL="296594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619231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2051" y="3406470"/>
            <a:ext cx="5241141" cy="402153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12051" y="434821"/>
            <a:ext cx="5241141" cy="2919832"/>
          </a:xfrm>
        </p:spPr>
        <p:txBody>
          <a:bodyPr tIns="0"/>
          <a:lstStyle>
            <a:lvl1pPr marL="0" indent="0">
              <a:buNone/>
              <a:defRPr sz="2600"/>
            </a:lvl1pPr>
            <a:lvl2pPr marL="370743" indent="0">
              <a:buNone/>
              <a:defRPr sz="2300"/>
            </a:lvl2pPr>
            <a:lvl3pPr marL="741487" indent="0">
              <a:buNone/>
              <a:defRPr sz="1900"/>
            </a:lvl3pPr>
            <a:lvl4pPr marL="1112230" indent="0">
              <a:buNone/>
              <a:defRPr sz="1600"/>
            </a:lvl4pPr>
            <a:lvl5pPr marL="1482974" indent="0">
              <a:buNone/>
              <a:defRPr sz="1600"/>
            </a:lvl5pPr>
            <a:lvl6pPr marL="1853717" indent="0">
              <a:buNone/>
              <a:defRPr sz="1600"/>
            </a:lvl6pPr>
            <a:lvl7pPr marL="2224461" indent="0">
              <a:buNone/>
              <a:defRPr sz="1600"/>
            </a:lvl7pPr>
            <a:lvl8pPr marL="2595204" indent="0">
              <a:buNone/>
              <a:defRPr sz="1600"/>
            </a:lvl8pPr>
            <a:lvl9pPr marL="2965948" indent="0">
              <a:buNone/>
              <a:defRPr sz="16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12051" y="3808624"/>
            <a:ext cx="5241141" cy="571124"/>
          </a:xfrm>
        </p:spPr>
        <p:txBody>
          <a:bodyPr/>
          <a:lstStyle>
            <a:lvl1pPr marL="0" indent="0">
              <a:buNone/>
              <a:defRPr sz="1100"/>
            </a:lvl1pPr>
            <a:lvl2pPr marL="370743" indent="0">
              <a:buNone/>
              <a:defRPr sz="1000"/>
            </a:lvl2pPr>
            <a:lvl3pPr marL="741487" indent="0">
              <a:buNone/>
              <a:defRPr sz="800"/>
            </a:lvl3pPr>
            <a:lvl4pPr marL="1112230" indent="0">
              <a:buNone/>
              <a:defRPr sz="700"/>
            </a:lvl4pPr>
            <a:lvl5pPr marL="1482974" indent="0">
              <a:buNone/>
              <a:defRPr sz="700"/>
            </a:lvl5pPr>
            <a:lvl6pPr marL="1853717" indent="0">
              <a:buNone/>
              <a:defRPr sz="700"/>
            </a:lvl6pPr>
            <a:lvl7pPr marL="2224461" indent="0">
              <a:buNone/>
              <a:defRPr sz="700"/>
            </a:lvl7pPr>
            <a:lvl8pPr marL="2595204" indent="0">
              <a:buNone/>
              <a:defRPr sz="700"/>
            </a:lvl8pPr>
            <a:lvl9pPr marL="296594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46347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96"/>
          <p:cNvSpPr>
            <a:spLocks noChangeArrowheads="1"/>
          </p:cNvSpPr>
          <p:nvPr/>
        </p:nvSpPr>
        <p:spPr bwMode="auto">
          <a:xfrm>
            <a:off x="4505325" y="4794250"/>
            <a:ext cx="141288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defTabSz="730250" eaLnBrk="0" hangingPunct="0"/>
            <a:fld id="{9076CCBE-839C-4B1E-8659-580106F2A007}" type="slidenum">
              <a:rPr lang="en-GB" sz="900" b="0"/>
              <a:pPr algn="ctr" defTabSz="730250" eaLnBrk="0" hangingPunct="0"/>
              <a:t>‹#›</a:t>
            </a:fld>
            <a:endParaRPr lang="en-GB" sz="900" b="0"/>
          </a:p>
        </p:txBody>
      </p:sp>
      <p:sp>
        <p:nvSpPr>
          <p:cNvPr id="1027" name="Line 102"/>
          <p:cNvSpPr>
            <a:spLocks noChangeShapeType="1"/>
          </p:cNvSpPr>
          <p:nvPr/>
        </p:nvSpPr>
        <p:spPr bwMode="auto">
          <a:xfrm>
            <a:off x="2286000" y="987425"/>
            <a:ext cx="0" cy="3679825"/>
          </a:xfrm>
          <a:prstGeom prst="line">
            <a:avLst/>
          </a:prstGeom>
          <a:noFill/>
          <a:ln w="12700">
            <a:solidFill>
              <a:srgbClr val="6264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74149" tIns="37074" rIns="74149" bIns="37074" anchor="ctr"/>
          <a:lstStyle/>
          <a:p>
            <a:endParaRPr lang="en-GB"/>
          </a:p>
        </p:txBody>
      </p:sp>
      <p:sp>
        <p:nvSpPr>
          <p:cNvPr id="1028" name="Rectangle 246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220663"/>
            <a:ext cx="812800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145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9" name="Rectangle 36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13000" y="936625"/>
            <a:ext cx="6223000" cy="373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17515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Click to edit Master text styles</a:t>
            </a:r>
          </a:p>
          <a:p>
            <a:pPr lvl="2"/>
            <a:r>
              <a:rPr lang="en-GB" smtClean="0"/>
              <a:t>Click to edit Master text styles</a:t>
            </a:r>
          </a:p>
          <a:p>
            <a:pPr lvl="3"/>
            <a:r>
              <a:rPr lang="en-GB" smtClean="0"/>
              <a:t>Click to edit Master text styles</a:t>
            </a:r>
          </a:p>
        </p:txBody>
      </p:sp>
      <p:sp>
        <p:nvSpPr>
          <p:cNvPr id="2259" name="Text Box 211"/>
          <p:cNvSpPr txBox="1">
            <a:spLocks noChangeArrowheads="1"/>
          </p:cNvSpPr>
          <p:nvPr/>
        </p:nvSpPr>
        <p:spPr bwMode="auto">
          <a:xfrm>
            <a:off x="7675563" y="4800600"/>
            <a:ext cx="933450" cy="200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defTabSz="90170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170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170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170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170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defTabSz="9017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defTabSz="9017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defTabSz="9017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defTabSz="9017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0" hangingPunct="0">
              <a:defRPr/>
            </a:pPr>
            <a:r>
              <a:rPr lang="en-GB" sz="700" dirty="0" smtClean="0">
                <a:solidFill>
                  <a:srgbClr val="A5A6A9"/>
                </a:solidFill>
              </a:rPr>
              <a:t>HIGHLY RESTRICTED</a:t>
            </a:r>
          </a:p>
          <a:p>
            <a:pPr algn="r" eaLnBrk="0" hangingPunct="0">
              <a:defRPr/>
            </a:pPr>
            <a:r>
              <a:rPr lang="en-GB" sz="600" b="0" dirty="0" smtClean="0">
                <a:solidFill>
                  <a:srgbClr val="A5A6A9"/>
                </a:solidFill>
              </a:rPr>
              <a:t>(amend as appropriate)</a:t>
            </a:r>
            <a:endParaRPr lang="en-GB" sz="700" dirty="0" smtClean="0">
              <a:solidFill>
                <a:srgbClr val="A5A6A9"/>
              </a:solidFill>
            </a:endParaRPr>
          </a:p>
        </p:txBody>
      </p:sp>
      <p:sp>
        <p:nvSpPr>
          <p:cNvPr id="1031" name="Rectangle 230"/>
          <p:cNvSpPr>
            <a:spLocks noChangeArrowheads="1"/>
          </p:cNvSpPr>
          <p:nvPr/>
        </p:nvSpPr>
        <p:spPr bwMode="auto">
          <a:xfrm>
            <a:off x="190500" y="220663"/>
            <a:ext cx="127000" cy="409575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7917" tIns="38960" rIns="77917" bIns="38960" anchor="ctr"/>
          <a:lstStyle/>
          <a:p>
            <a:pPr algn="ctr" defTabSz="730250" eaLnBrk="0" hangingPunct="0">
              <a:spcBef>
                <a:spcPct val="50000"/>
              </a:spcBef>
            </a:pPr>
            <a:endParaRPr lang="en-US" sz="600" b="0" i="1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4149" tIns="37074" rIns="74149" bIns="37074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1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445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>
          <a:solidFill>
            <a:srgbClr val="3366FF"/>
          </a:solidFill>
          <a:latin typeface="+mj-lt"/>
          <a:ea typeface="+mj-ea"/>
          <a:cs typeface="Arial" pitchFamily="34" charset="0"/>
        </a:defRPr>
      </a:lvl1pPr>
      <a:lvl2pPr algn="l" defTabSz="9445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>
          <a:solidFill>
            <a:srgbClr val="3366FF"/>
          </a:solidFill>
          <a:latin typeface="Arial" charset="0"/>
          <a:cs typeface="Arial" pitchFamily="34" charset="0"/>
        </a:defRPr>
      </a:lvl2pPr>
      <a:lvl3pPr algn="l" defTabSz="9445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>
          <a:solidFill>
            <a:srgbClr val="3366FF"/>
          </a:solidFill>
          <a:latin typeface="Arial" charset="0"/>
          <a:cs typeface="Arial" pitchFamily="34" charset="0"/>
        </a:defRPr>
      </a:lvl3pPr>
      <a:lvl4pPr algn="l" defTabSz="9445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>
          <a:solidFill>
            <a:srgbClr val="3366FF"/>
          </a:solidFill>
          <a:latin typeface="Arial" charset="0"/>
          <a:cs typeface="Arial" pitchFamily="34" charset="0"/>
        </a:defRPr>
      </a:lvl4pPr>
      <a:lvl5pPr algn="l" defTabSz="9445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>
          <a:solidFill>
            <a:srgbClr val="3366FF"/>
          </a:solidFill>
          <a:latin typeface="Arial" charset="0"/>
          <a:cs typeface="Arial" pitchFamily="34" charset="0"/>
        </a:defRPr>
      </a:lvl5pPr>
      <a:lvl6pPr marL="370743" algn="l" defTabSz="899826" rtl="0" eaLnBrk="0" fontAlgn="base" hangingPunct="0">
        <a:spcBef>
          <a:spcPct val="0"/>
        </a:spcBef>
        <a:spcAft>
          <a:spcPct val="0"/>
        </a:spcAft>
        <a:defRPr sz="1900">
          <a:solidFill>
            <a:schemeClr val="accent1"/>
          </a:solidFill>
          <a:latin typeface="Arial" charset="0"/>
        </a:defRPr>
      </a:lvl6pPr>
      <a:lvl7pPr marL="741487" algn="l" defTabSz="899826" rtl="0" eaLnBrk="0" fontAlgn="base" hangingPunct="0">
        <a:spcBef>
          <a:spcPct val="0"/>
        </a:spcBef>
        <a:spcAft>
          <a:spcPct val="0"/>
        </a:spcAft>
        <a:defRPr sz="1900">
          <a:solidFill>
            <a:schemeClr val="accent1"/>
          </a:solidFill>
          <a:latin typeface="Arial" charset="0"/>
        </a:defRPr>
      </a:lvl7pPr>
      <a:lvl8pPr marL="1112230" algn="l" defTabSz="899826" rtl="0" eaLnBrk="0" fontAlgn="base" hangingPunct="0">
        <a:spcBef>
          <a:spcPct val="0"/>
        </a:spcBef>
        <a:spcAft>
          <a:spcPct val="0"/>
        </a:spcAft>
        <a:defRPr sz="1900">
          <a:solidFill>
            <a:schemeClr val="accent1"/>
          </a:solidFill>
          <a:latin typeface="Arial" charset="0"/>
        </a:defRPr>
      </a:lvl8pPr>
      <a:lvl9pPr marL="1482974" algn="l" defTabSz="899826" rtl="0" eaLnBrk="0" fontAlgn="base" hangingPunct="0">
        <a:spcBef>
          <a:spcPct val="0"/>
        </a:spcBef>
        <a:spcAft>
          <a:spcPct val="0"/>
        </a:spcAft>
        <a:defRPr sz="1900">
          <a:solidFill>
            <a:schemeClr val="accent1"/>
          </a:solidFill>
          <a:latin typeface="Arial" charset="0"/>
        </a:defRPr>
      </a:lvl9pPr>
    </p:titleStyle>
    <p:bodyStyle>
      <a:lvl1pPr marL="182563" indent="-182563" algn="l" defTabSz="73025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Symbol" pitchFamily="18" charset="2"/>
        <a:buChar char="·"/>
        <a:defRPr sz="1300">
          <a:solidFill>
            <a:schemeClr val="tx1"/>
          </a:solidFill>
          <a:latin typeface="+mn-lt"/>
          <a:ea typeface="+mn-ea"/>
          <a:cs typeface="+mn-cs"/>
        </a:defRPr>
      </a:lvl1pPr>
      <a:lvl2pPr marL="377825" indent="-193675" algn="l" defTabSz="73025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1100">
          <a:solidFill>
            <a:schemeClr val="tx1"/>
          </a:solidFill>
          <a:latin typeface="+mn-lt"/>
          <a:cs typeface="+mn-cs"/>
        </a:defRPr>
      </a:lvl2pPr>
      <a:lvl3pPr marL="560388" indent="-180975" algn="l" defTabSz="73025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1000">
          <a:solidFill>
            <a:schemeClr val="tx1"/>
          </a:solidFill>
          <a:latin typeface="+mn-lt"/>
          <a:cs typeface="+mn-cs"/>
        </a:defRPr>
      </a:lvl3pPr>
      <a:lvl4pPr marL="742950" indent="-180975" algn="l" defTabSz="73025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800">
          <a:solidFill>
            <a:schemeClr val="tx1"/>
          </a:solidFill>
          <a:latin typeface="+mn-lt"/>
          <a:cs typeface="+mn-cs"/>
        </a:defRPr>
      </a:lvl4pPr>
      <a:lvl5pPr marL="925513" indent="-180975" algn="l" defTabSz="73025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1000">
          <a:solidFill>
            <a:schemeClr val="tx1"/>
          </a:solidFill>
          <a:latin typeface="+mn-lt"/>
          <a:cs typeface="+mn-cs"/>
        </a:defRPr>
      </a:lvl5pPr>
      <a:lvl6pPr marL="1252547" indent="-172499" algn="l" defTabSz="899826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Times New Roman" pitchFamily="18" charset="0"/>
        <a:buChar char="–"/>
        <a:defRPr sz="600">
          <a:solidFill>
            <a:schemeClr val="tx1"/>
          </a:solidFill>
          <a:latin typeface="+mn-lt"/>
          <a:cs typeface="+mn-cs"/>
        </a:defRPr>
      </a:lvl6pPr>
      <a:lvl7pPr marL="1623290" indent="-172499" algn="l" defTabSz="899826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Times New Roman" pitchFamily="18" charset="0"/>
        <a:buChar char="–"/>
        <a:defRPr sz="600">
          <a:solidFill>
            <a:schemeClr val="tx1"/>
          </a:solidFill>
          <a:latin typeface="+mn-lt"/>
          <a:cs typeface="+mn-cs"/>
        </a:defRPr>
      </a:lvl7pPr>
      <a:lvl8pPr marL="1994034" indent="-172499" algn="l" defTabSz="899826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Times New Roman" pitchFamily="18" charset="0"/>
        <a:buChar char="–"/>
        <a:defRPr sz="600">
          <a:solidFill>
            <a:schemeClr val="tx1"/>
          </a:solidFill>
          <a:latin typeface="+mn-lt"/>
          <a:cs typeface="+mn-cs"/>
        </a:defRPr>
      </a:lvl8pPr>
      <a:lvl9pPr marL="2364777" indent="-172499" algn="l" defTabSz="899826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Times New Roman" pitchFamily="18" charset="0"/>
        <a:buChar char="–"/>
        <a:defRPr sz="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74148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0743" algn="l" defTabSz="74148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41487" algn="l" defTabSz="74148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12230" algn="l" defTabSz="74148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82974" algn="l" defTabSz="74148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53717" algn="l" defTabSz="74148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4461" algn="l" defTabSz="74148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95204" algn="l" defTabSz="74148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65948" algn="l" defTabSz="74148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46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220663"/>
            <a:ext cx="812800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145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85"/>
          <p:cNvSpPr>
            <a:spLocks noChangeArrowheads="1"/>
          </p:cNvSpPr>
          <p:nvPr/>
        </p:nvSpPr>
        <p:spPr bwMode="auto">
          <a:xfrm>
            <a:off x="190500" y="220663"/>
            <a:ext cx="127000" cy="409575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7917" tIns="38960" rIns="77917" bIns="38960" anchor="ctr"/>
          <a:lstStyle/>
          <a:p>
            <a:pPr algn="ctr" defTabSz="730250" eaLnBrk="0" hangingPunct="0">
              <a:spcBef>
                <a:spcPct val="50000"/>
              </a:spcBef>
            </a:pPr>
            <a:endParaRPr lang="en-US" sz="600" b="0" i="1"/>
          </a:p>
        </p:txBody>
      </p:sp>
      <p:sp>
        <p:nvSpPr>
          <p:cNvPr id="2052" name="Rectangle 36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936625"/>
            <a:ext cx="8128000" cy="373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17515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Click to edit Master text styles</a:t>
            </a:r>
          </a:p>
          <a:p>
            <a:pPr lvl="2"/>
            <a:r>
              <a:rPr lang="en-GB" smtClean="0"/>
              <a:t>Click to edit Master text styles</a:t>
            </a:r>
          </a:p>
          <a:p>
            <a:pPr lvl="3"/>
            <a:r>
              <a:rPr lang="en-GB" smtClean="0"/>
              <a:t>Click to edit Master text styles</a:t>
            </a:r>
          </a:p>
        </p:txBody>
      </p:sp>
      <p:sp>
        <p:nvSpPr>
          <p:cNvPr id="2053" name="Rectangle 396"/>
          <p:cNvSpPr>
            <a:spLocks noChangeArrowheads="1"/>
          </p:cNvSpPr>
          <p:nvPr/>
        </p:nvSpPr>
        <p:spPr bwMode="auto">
          <a:xfrm>
            <a:off x="4505325" y="4794250"/>
            <a:ext cx="141288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defTabSz="730250" eaLnBrk="0" hangingPunct="0"/>
            <a:fld id="{CAF3BFAA-9CEF-465F-8D61-2E61D72FA9A0}" type="slidenum">
              <a:rPr lang="en-GB" sz="900" b="0"/>
              <a:pPr algn="ctr" defTabSz="730250" eaLnBrk="0" hangingPunct="0"/>
              <a:t>‹#›</a:t>
            </a:fld>
            <a:endParaRPr lang="en-GB" sz="900" b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33900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4149" tIns="37074" rIns="74149" bIns="37074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1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445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l" defTabSz="9445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  <a:cs typeface="Arial" charset="0"/>
        </a:defRPr>
      </a:lvl2pPr>
      <a:lvl3pPr algn="l" defTabSz="9445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  <a:cs typeface="Arial" charset="0"/>
        </a:defRPr>
      </a:lvl3pPr>
      <a:lvl4pPr algn="l" defTabSz="9445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  <a:cs typeface="Arial" charset="0"/>
        </a:defRPr>
      </a:lvl4pPr>
      <a:lvl5pPr algn="l" defTabSz="9445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  <a:cs typeface="Arial" charset="0"/>
        </a:defRPr>
      </a:lvl5pPr>
      <a:lvl6pPr marL="370743" algn="l" defTabSz="899826" rtl="0" fontAlgn="base">
        <a:spcBef>
          <a:spcPct val="0"/>
        </a:spcBef>
        <a:spcAft>
          <a:spcPct val="0"/>
        </a:spcAft>
        <a:defRPr sz="1900">
          <a:solidFill>
            <a:schemeClr val="accent1"/>
          </a:solidFill>
          <a:latin typeface="Arial" charset="0"/>
          <a:cs typeface="Arial" charset="0"/>
        </a:defRPr>
      </a:lvl6pPr>
      <a:lvl7pPr marL="741487" algn="l" defTabSz="899826" rtl="0" fontAlgn="base">
        <a:spcBef>
          <a:spcPct val="0"/>
        </a:spcBef>
        <a:spcAft>
          <a:spcPct val="0"/>
        </a:spcAft>
        <a:defRPr sz="1900">
          <a:solidFill>
            <a:schemeClr val="accent1"/>
          </a:solidFill>
          <a:latin typeface="Arial" charset="0"/>
          <a:cs typeface="Arial" charset="0"/>
        </a:defRPr>
      </a:lvl7pPr>
      <a:lvl8pPr marL="1112230" algn="l" defTabSz="899826" rtl="0" fontAlgn="base">
        <a:spcBef>
          <a:spcPct val="0"/>
        </a:spcBef>
        <a:spcAft>
          <a:spcPct val="0"/>
        </a:spcAft>
        <a:defRPr sz="1900">
          <a:solidFill>
            <a:schemeClr val="accent1"/>
          </a:solidFill>
          <a:latin typeface="Arial" charset="0"/>
          <a:cs typeface="Arial" charset="0"/>
        </a:defRPr>
      </a:lvl8pPr>
      <a:lvl9pPr marL="1482974" algn="l" defTabSz="899826" rtl="0" fontAlgn="base">
        <a:spcBef>
          <a:spcPct val="0"/>
        </a:spcBef>
        <a:spcAft>
          <a:spcPct val="0"/>
        </a:spcAft>
        <a:defRPr sz="1900">
          <a:solidFill>
            <a:schemeClr val="accent1"/>
          </a:solidFill>
          <a:latin typeface="Arial" charset="0"/>
          <a:cs typeface="Arial" charset="0"/>
        </a:defRPr>
      </a:lvl9pPr>
    </p:titleStyle>
    <p:bodyStyle>
      <a:lvl1pPr marL="182563" indent="-182563" algn="l" defTabSz="73025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Symbol" pitchFamily="18" charset="2"/>
        <a:buChar char="·"/>
        <a:defRPr sz="1300">
          <a:solidFill>
            <a:schemeClr val="tx1"/>
          </a:solidFill>
          <a:latin typeface="+mn-lt"/>
          <a:ea typeface="+mn-ea"/>
          <a:cs typeface="+mn-cs"/>
        </a:defRPr>
      </a:lvl1pPr>
      <a:lvl2pPr marL="377825" indent="-193675" algn="l" defTabSz="73025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1100">
          <a:solidFill>
            <a:schemeClr val="tx1"/>
          </a:solidFill>
          <a:latin typeface="+mn-lt"/>
          <a:cs typeface="+mn-cs"/>
        </a:defRPr>
      </a:lvl2pPr>
      <a:lvl3pPr marL="560388" indent="-180975" algn="l" defTabSz="73025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1000">
          <a:solidFill>
            <a:schemeClr val="tx1"/>
          </a:solidFill>
          <a:latin typeface="+mn-lt"/>
          <a:cs typeface="+mn-cs"/>
        </a:defRPr>
      </a:lvl3pPr>
      <a:lvl4pPr marL="742950" indent="-180975" algn="l" defTabSz="73025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800">
          <a:solidFill>
            <a:schemeClr val="tx1"/>
          </a:solidFill>
          <a:latin typeface="+mn-lt"/>
          <a:cs typeface="+mn-cs"/>
        </a:defRPr>
      </a:lvl4pPr>
      <a:lvl5pPr marL="925513" indent="-180975" algn="l" defTabSz="94456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Times New Roman" pitchFamily="18" charset="0"/>
        <a:buChar char="–"/>
        <a:defRPr sz="700">
          <a:solidFill>
            <a:schemeClr val="tx1"/>
          </a:solidFill>
          <a:latin typeface="+mn-lt"/>
          <a:cs typeface="+mn-cs"/>
        </a:defRPr>
      </a:lvl5pPr>
      <a:lvl6pPr marL="1252547" indent="-172499" algn="l" defTabSz="899826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Times New Roman" pitchFamily="18" charset="0"/>
        <a:buChar char="–"/>
        <a:defRPr sz="600">
          <a:solidFill>
            <a:schemeClr val="tx1"/>
          </a:solidFill>
          <a:latin typeface="+mn-lt"/>
          <a:cs typeface="+mn-cs"/>
        </a:defRPr>
      </a:lvl6pPr>
      <a:lvl7pPr marL="1623290" indent="-172499" algn="l" defTabSz="899826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Times New Roman" pitchFamily="18" charset="0"/>
        <a:buChar char="–"/>
        <a:defRPr sz="600">
          <a:solidFill>
            <a:schemeClr val="tx1"/>
          </a:solidFill>
          <a:latin typeface="+mn-lt"/>
          <a:cs typeface="+mn-cs"/>
        </a:defRPr>
      </a:lvl7pPr>
      <a:lvl8pPr marL="1994034" indent="-172499" algn="l" defTabSz="899826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Times New Roman" pitchFamily="18" charset="0"/>
        <a:buChar char="–"/>
        <a:defRPr sz="600">
          <a:solidFill>
            <a:schemeClr val="tx1"/>
          </a:solidFill>
          <a:latin typeface="+mn-lt"/>
          <a:cs typeface="+mn-cs"/>
        </a:defRPr>
      </a:lvl8pPr>
      <a:lvl9pPr marL="2364777" indent="-172499" algn="l" defTabSz="899826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Times New Roman" pitchFamily="18" charset="0"/>
        <a:buChar char="–"/>
        <a:defRPr sz="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74148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0743" algn="l" defTabSz="74148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41487" algn="l" defTabSz="74148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12230" algn="l" defTabSz="74148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82974" algn="l" defTabSz="74148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53717" algn="l" defTabSz="74148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4461" algn="l" defTabSz="74148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95204" algn="l" defTabSz="74148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65948" algn="l" defTabSz="74148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96"/>
          <p:cNvSpPr>
            <a:spLocks noChangeArrowheads="1"/>
          </p:cNvSpPr>
          <p:nvPr/>
        </p:nvSpPr>
        <p:spPr bwMode="auto">
          <a:xfrm>
            <a:off x="4505325" y="4794250"/>
            <a:ext cx="141288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defTabSz="730250" eaLnBrk="0" hangingPunct="0"/>
            <a:fld id="{71E9CA27-04E2-438F-B584-8ED4846B3815}" type="slidenum">
              <a:rPr lang="en-GB" sz="900" b="0"/>
              <a:pPr algn="ctr" defTabSz="730250" eaLnBrk="0" hangingPunct="0"/>
              <a:t>‹#›</a:t>
            </a:fld>
            <a:endParaRPr lang="en-GB" sz="900" b="0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2286000" y="987425"/>
            <a:ext cx="0" cy="3679825"/>
          </a:xfrm>
          <a:prstGeom prst="line">
            <a:avLst/>
          </a:prstGeom>
          <a:noFill/>
          <a:ln w="12700">
            <a:solidFill>
              <a:srgbClr val="6264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74149" tIns="37074" rIns="74149" bIns="37074" anchor="ctr"/>
          <a:lstStyle/>
          <a:p>
            <a:endParaRPr lang="en-GB"/>
          </a:p>
        </p:txBody>
      </p:sp>
      <p:sp>
        <p:nvSpPr>
          <p:cNvPr id="3076" name="Rectangle 246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220663"/>
            <a:ext cx="812800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145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7" name="Rectangle 36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13000" y="936625"/>
            <a:ext cx="6223000" cy="373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17515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Click to edit Master text styles</a:t>
            </a:r>
          </a:p>
          <a:p>
            <a:pPr lvl="2"/>
            <a:r>
              <a:rPr lang="en-GB" smtClean="0"/>
              <a:t>Click to edit Master text styles</a:t>
            </a:r>
          </a:p>
          <a:p>
            <a:pPr lvl="3"/>
            <a:r>
              <a:rPr lang="en-GB" smtClean="0"/>
              <a:t>Click to edit Master text styles</a:t>
            </a:r>
          </a:p>
        </p:txBody>
      </p:sp>
      <p:sp>
        <p:nvSpPr>
          <p:cNvPr id="501766" name="Text Box 6"/>
          <p:cNvSpPr txBox="1">
            <a:spLocks noChangeArrowheads="1"/>
          </p:cNvSpPr>
          <p:nvPr/>
        </p:nvSpPr>
        <p:spPr bwMode="auto">
          <a:xfrm>
            <a:off x="7675563" y="4800600"/>
            <a:ext cx="933450" cy="200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defTabSz="90170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170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170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170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170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defTabSz="9017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defTabSz="9017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defTabSz="9017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defTabSz="9017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0" hangingPunct="0">
              <a:defRPr/>
            </a:pPr>
            <a:r>
              <a:rPr lang="en-GB" sz="700" dirty="0" smtClean="0">
                <a:solidFill>
                  <a:srgbClr val="A5A6A9"/>
                </a:solidFill>
              </a:rPr>
              <a:t>HIGHLY RESTRICTED</a:t>
            </a:r>
          </a:p>
          <a:p>
            <a:pPr algn="r" eaLnBrk="0" hangingPunct="0">
              <a:defRPr/>
            </a:pPr>
            <a:r>
              <a:rPr lang="en-GB" sz="600" b="0" dirty="0" smtClean="0">
                <a:solidFill>
                  <a:srgbClr val="A5A6A9"/>
                </a:solidFill>
              </a:rPr>
              <a:t>(amend as appropriate)</a:t>
            </a:r>
            <a:endParaRPr lang="en-GB" sz="700" dirty="0" smtClean="0">
              <a:solidFill>
                <a:srgbClr val="A5A6A9"/>
              </a:solidFill>
            </a:endParaRPr>
          </a:p>
        </p:txBody>
      </p:sp>
      <p:sp>
        <p:nvSpPr>
          <p:cNvPr id="3079" name="Rectangle 16"/>
          <p:cNvSpPr>
            <a:spLocks noChangeArrowheads="1"/>
          </p:cNvSpPr>
          <p:nvPr/>
        </p:nvSpPr>
        <p:spPr bwMode="auto">
          <a:xfrm>
            <a:off x="190500" y="220663"/>
            <a:ext cx="127000" cy="409575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7917" tIns="38960" rIns="77917" bIns="38960" anchor="ctr"/>
          <a:lstStyle/>
          <a:p>
            <a:pPr algn="ctr" defTabSz="730250" eaLnBrk="0" hangingPunct="0">
              <a:spcBef>
                <a:spcPct val="50000"/>
              </a:spcBef>
            </a:pPr>
            <a:endParaRPr lang="en-US" sz="600" b="0" i="1"/>
          </a:p>
        </p:txBody>
      </p:sp>
      <p:sp>
        <p:nvSpPr>
          <p:cNvPr id="3080" name="TextBox 8"/>
          <p:cNvSpPr txBox="1">
            <a:spLocks noChangeArrowheads="1"/>
          </p:cNvSpPr>
          <p:nvPr/>
        </p:nvSpPr>
        <p:spPr bwMode="auto">
          <a:xfrm>
            <a:off x="8602663" y="374650"/>
            <a:ext cx="349250" cy="766763"/>
          </a:xfrm>
          <a:prstGeom prst="rect">
            <a:avLst/>
          </a:prstGeom>
          <a:noFill/>
          <a:ln>
            <a:noFill/>
          </a:ln>
          <a:extLst/>
        </p:spPr>
        <p:txBody>
          <a:bodyPr vert="eaVert" lIns="74149" tIns="37074" rIns="74149" bIns="37074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GB" sz="1300" dirty="0" smtClean="0">
                <a:solidFill>
                  <a:srgbClr val="7F7F7F"/>
                </a:solidFill>
              </a:rPr>
              <a:t>DRAFT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4149" tIns="37074" rIns="74149" bIns="37074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1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445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l" defTabSz="9445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defTabSz="9445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defTabSz="9445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defTabSz="9445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370743" algn="l" defTabSz="944881" rtl="0" fontAlgn="base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741487" algn="l" defTabSz="944881" rtl="0" fontAlgn="base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112230" algn="l" defTabSz="944881" rtl="0" fontAlgn="base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482974" algn="l" defTabSz="944881" rtl="0" fontAlgn="base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182563" indent="-182563" algn="l" defTabSz="73025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Symbol" pitchFamily="18" charset="2"/>
        <a:buChar char="·"/>
        <a:defRPr sz="1300">
          <a:solidFill>
            <a:schemeClr val="tx1"/>
          </a:solidFill>
          <a:latin typeface="+mn-lt"/>
          <a:ea typeface="+mn-ea"/>
          <a:cs typeface="+mn-cs"/>
        </a:defRPr>
      </a:lvl1pPr>
      <a:lvl2pPr marL="377825" indent="-193675" algn="l" defTabSz="73025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1100">
          <a:solidFill>
            <a:schemeClr val="tx1"/>
          </a:solidFill>
          <a:latin typeface="+mn-lt"/>
          <a:cs typeface="+mn-cs"/>
        </a:defRPr>
      </a:lvl2pPr>
      <a:lvl3pPr marL="560388" indent="-180975" algn="l" defTabSz="73025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1000">
          <a:solidFill>
            <a:schemeClr val="tx1"/>
          </a:solidFill>
          <a:latin typeface="+mn-lt"/>
          <a:cs typeface="+mn-cs"/>
        </a:defRPr>
      </a:lvl3pPr>
      <a:lvl4pPr marL="742950" indent="-180975" algn="l" defTabSz="73025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800">
          <a:solidFill>
            <a:schemeClr val="tx1"/>
          </a:solidFill>
          <a:latin typeface="+mn-lt"/>
          <a:cs typeface="+mn-cs"/>
        </a:defRPr>
      </a:lvl4pPr>
      <a:lvl5pPr marL="925513" indent="-180975" algn="l" defTabSz="73025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1000">
          <a:solidFill>
            <a:schemeClr val="tx1"/>
          </a:solidFill>
          <a:latin typeface="+mn-lt"/>
          <a:cs typeface="+mn-cs"/>
        </a:defRPr>
      </a:lvl5pPr>
      <a:lvl6pPr marL="1297602" indent="-181510" algn="l" defTabSz="731189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1000">
          <a:solidFill>
            <a:schemeClr val="tx1"/>
          </a:solidFill>
          <a:latin typeface="+mn-lt"/>
          <a:cs typeface="+mn-cs"/>
        </a:defRPr>
      </a:lvl6pPr>
      <a:lvl7pPr marL="1668346" indent="-181510" algn="l" defTabSz="731189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1000">
          <a:solidFill>
            <a:schemeClr val="tx1"/>
          </a:solidFill>
          <a:latin typeface="+mn-lt"/>
          <a:cs typeface="+mn-cs"/>
        </a:defRPr>
      </a:lvl7pPr>
      <a:lvl8pPr marL="2039089" indent="-181510" algn="l" defTabSz="731189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1000">
          <a:solidFill>
            <a:schemeClr val="tx1"/>
          </a:solidFill>
          <a:latin typeface="+mn-lt"/>
          <a:cs typeface="+mn-cs"/>
        </a:defRPr>
      </a:lvl8pPr>
      <a:lvl9pPr marL="2409833" indent="-181510" algn="l" defTabSz="731189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1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74148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0743" algn="l" defTabSz="74148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41487" algn="l" defTabSz="74148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12230" algn="l" defTabSz="74148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82974" algn="l" defTabSz="74148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53717" algn="l" defTabSz="74148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4461" algn="l" defTabSz="74148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95204" algn="l" defTabSz="74148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65948" algn="l" defTabSz="74148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3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100" smtClean="0"/>
              <a:t>PUBLIC</a:t>
            </a:r>
          </a:p>
        </p:txBody>
      </p:sp>
      <p:sp>
        <p:nvSpPr>
          <p:cNvPr id="7171" name="Rectangle 114"/>
          <p:cNvSpPr>
            <a:spLocks noGrp="1" noChangeArrowheads="1"/>
          </p:cNvSpPr>
          <p:nvPr>
            <p:ph type="ctrTitle" sz="quarter" idx="4294967295"/>
          </p:nvPr>
        </p:nvSpPr>
        <p:spPr>
          <a:xfrm>
            <a:off x="635000" y="3090863"/>
            <a:ext cx="7772400" cy="633412"/>
          </a:xfrm>
        </p:spPr>
        <p:txBody>
          <a:bodyPr bIns="0"/>
          <a:lstStyle/>
          <a:p>
            <a:pPr>
              <a:lnSpc>
                <a:spcPct val="100000"/>
              </a:lnSpc>
            </a:pPr>
            <a:r>
              <a:rPr lang="en-GB" sz="2900" b="1" smtClean="0">
                <a:solidFill>
                  <a:srgbClr val="A50021"/>
                </a:solidFill>
                <a:cs typeface="Arial" charset="0"/>
              </a:rPr>
              <a:t>Project Navigator</a:t>
            </a:r>
            <a:endParaRPr lang="en-GB" sz="2900" b="1" dirty="0" smtClean="0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7172" name="Rectangle 138"/>
          <p:cNvSpPr>
            <a:spLocks noChangeArrowheads="1"/>
          </p:cNvSpPr>
          <p:nvPr/>
        </p:nvSpPr>
        <p:spPr bwMode="auto">
          <a:xfrm>
            <a:off x="650875" y="4360863"/>
            <a:ext cx="4635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730250" eaLnBrk="0" hangingPunct="0"/>
            <a:r>
              <a:rPr lang="en-GB" dirty="0"/>
              <a:t>Date: </a:t>
            </a:r>
            <a:r>
              <a:rPr lang="en-GB" dirty="0" smtClean="0"/>
              <a:t>February 2014</a:t>
            </a:r>
            <a:endParaRPr lang="en-GB" dirty="0"/>
          </a:p>
        </p:txBody>
      </p:sp>
      <p:sp>
        <p:nvSpPr>
          <p:cNvPr id="7173" name="Rectangle 115"/>
          <p:cNvSpPr txBox="1">
            <a:spLocks noChangeArrowheads="1"/>
          </p:cNvSpPr>
          <p:nvPr/>
        </p:nvSpPr>
        <p:spPr bwMode="auto">
          <a:xfrm>
            <a:off x="644525" y="3746500"/>
            <a:ext cx="81184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9017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17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17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17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17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800" b="0"/>
              <a:t>Regulatory &amp; Risk Analytics (RRA)</a:t>
            </a:r>
          </a:p>
        </p:txBody>
      </p:sp>
      <p:sp>
        <p:nvSpPr>
          <p:cNvPr id="7174" name="Rectangle 138"/>
          <p:cNvSpPr>
            <a:spLocks noChangeArrowheads="1"/>
          </p:cNvSpPr>
          <p:nvPr/>
        </p:nvSpPr>
        <p:spPr bwMode="auto">
          <a:xfrm>
            <a:off x="650875" y="4156075"/>
            <a:ext cx="4635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730250" eaLnBrk="0" hangingPunct="0"/>
            <a:r>
              <a:rPr lang="en-GB" dirty="0"/>
              <a:t>Prepared by Seth </a:t>
            </a:r>
            <a:r>
              <a:rPr lang="en-GB" dirty="0" err="1" smtClean="0"/>
              <a:t>Aslin</a:t>
            </a:r>
            <a:r>
              <a:rPr lang="en-GB" dirty="0" smtClean="0"/>
              <a:t> for Essex Business School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‘Prototype’?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Informally, there are many related terms:</a:t>
            </a:r>
          </a:p>
          <a:p>
            <a:pPr lvl="1"/>
            <a:r>
              <a:rPr lang="en-GB" dirty="0" smtClean="0"/>
              <a:t>Simulation</a:t>
            </a:r>
          </a:p>
          <a:p>
            <a:pPr lvl="1"/>
            <a:r>
              <a:rPr lang="en-GB" dirty="0" smtClean="0"/>
              <a:t>Mock-up</a:t>
            </a:r>
          </a:p>
          <a:p>
            <a:pPr lvl="1"/>
            <a:r>
              <a:rPr lang="en-GB" dirty="0" smtClean="0"/>
              <a:t>Proof-of-concept</a:t>
            </a:r>
          </a:p>
          <a:p>
            <a:pPr lvl="1"/>
            <a:r>
              <a:rPr lang="en-GB" dirty="0" smtClean="0"/>
              <a:t>Trial</a:t>
            </a:r>
          </a:p>
          <a:p>
            <a:pPr lvl="1"/>
            <a:r>
              <a:rPr lang="en-GB" dirty="0" smtClean="0"/>
              <a:t>Pilot</a:t>
            </a:r>
          </a:p>
          <a:p>
            <a:pPr lvl="1"/>
            <a:r>
              <a:rPr lang="en-GB" dirty="0" smtClean="0"/>
              <a:t>Model</a:t>
            </a:r>
          </a:p>
          <a:p>
            <a:pPr lvl="1"/>
            <a:r>
              <a:rPr lang="en-GB" dirty="0" smtClean="0"/>
              <a:t>Micro world</a:t>
            </a:r>
          </a:p>
          <a:p>
            <a:pPr lvl="1"/>
            <a:r>
              <a:rPr lang="en-GB" dirty="0" smtClean="0"/>
              <a:t>Scenario engine</a:t>
            </a:r>
          </a:p>
          <a:p>
            <a:pPr lvl="1"/>
            <a:endParaRPr lang="en-GB" dirty="0"/>
          </a:p>
          <a:p>
            <a:r>
              <a:rPr lang="en-GB" dirty="0" smtClean="0"/>
              <a:t>Working definition of a prototype (or prototype equivalent):</a:t>
            </a:r>
          </a:p>
          <a:p>
            <a:pPr lvl="1"/>
            <a:r>
              <a:rPr lang="en-GB" dirty="0" smtClean="0"/>
              <a:t>An </a:t>
            </a:r>
            <a:r>
              <a:rPr lang="en-GB" b="1" dirty="0" smtClean="0"/>
              <a:t>abstraction</a:t>
            </a:r>
            <a:r>
              <a:rPr lang="en-GB" dirty="0" smtClean="0"/>
              <a:t> of a real world system, object or phenomenon…</a:t>
            </a:r>
          </a:p>
          <a:p>
            <a:pPr lvl="1"/>
            <a:r>
              <a:rPr lang="en-GB" dirty="0" smtClean="0"/>
              <a:t>…that is </a:t>
            </a:r>
            <a:r>
              <a:rPr lang="en-GB" b="1" dirty="0" smtClean="0"/>
              <a:t>cheaper and faster to construct</a:t>
            </a:r>
            <a:r>
              <a:rPr lang="en-GB" dirty="0" smtClean="0"/>
              <a:t> than its real-world counterpart…</a:t>
            </a:r>
          </a:p>
          <a:p>
            <a:pPr lvl="1"/>
            <a:r>
              <a:rPr lang="en-GB" dirty="0" smtClean="0"/>
              <a:t>…and whose form, functionality and attributes…</a:t>
            </a:r>
          </a:p>
          <a:p>
            <a:pPr lvl="1"/>
            <a:r>
              <a:rPr lang="en-GB" dirty="0" smtClean="0"/>
              <a:t>…can support a wide range of management processes…</a:t>
            </a:r>
          </a:p>
          <a:p>
            <a:pPr lvl="1"/>
            <a:r>
              <a:rPr lang="en-GB" dirty="0" smtClean="0"/>
              <a:t>…and whose most fundamental effect is to </a:t>
            </a:r>
            <a:r>
              <a:rPr lang="en-GB" b="1" dirty="0" smtClean="0"/>
              <a:t>reduce risk</a:t>
            </a:r>
            <a:r>
              <a:rPr lang="en-GB" dirty="0" smtClean="0"/>
              <a:t> and </a:t>
            </a:r>
            <a:r>
              <a:rPr lang="en-GB" b="1" dirty="0" smtClean="0"/>
              <a:t>accelerate organisational learning</a:t>
            </a:r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PUBLIC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55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Advantages of the Rapid </a:t>
            </a:r>
            <a:r>
              <a:rPr lang="en-GB" dirty="0"/>
              <a:t>P</a:t>
            </a:r>
            <a:r>
              <a:rPr lang="en-GB" dirty="0" smtClean="0"/>
              <a:t>rototyping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Test a large number of concepts, options, strategies and configurations at: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…</a:t>
            </a:r>
            <a:r>
              <a:rPr lang="en-GB" b="1" dirty="0" smtClean="0"/>
              <a:t>very (or relatively) high speed</a:t>
            </a:r>
            <a:r>
              <a:rPr lang="en-GB" dirty="0" smtClean="0"/>
              <a:t> and/or at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…</a:t>
            </a:r>
            <a:r>
              <a:rPr lang="en-GB" b="1" dirty="0" smtClean="0"/>
              <a:t>very (or relatively) low cost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Virtual prototypes are a </a:t>
            </a:r>
            <a:r>
              <a:rPr lang="en-GB" b="1" dirty="0" smtClean="0"/>
              <a:t>platform for using more advanced approaches</a:t>
            </a:r>
            <a:r>
              <a:rPr lang="en-GB" dirty="0" smtClean="0"/>
              <a:t> to problem solving and design (e.g. evolutionary programming)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Uncover problems in design / improve design </a:t>
            </a:r>
            <a:r>
              <a:rPr lang="en-GB" dirty="0"/>
              <a:t>early in a project</a:t>
            </a:r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Capture requirements and manage key trade-offs in a sophisticated, integrated manner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Build consensus and create shared mental models on key issues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Help a broad (non-technical) audience to visualise an idea, a problem, or a projected outcome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Socialise an issue </a:t>
            </a:r>
            <a:r>
              <a:rPr lang="en-GB" dirty="0">
                <a:sym typeface="Wingdings" pitchFamily="2" charset="2"/>
              </a:rPr>
              <a:t>(</a:t>
            </a:r>
            <a:r>
              <a:rPr lang="en-GB" dirty="0" smtClean="0">
                <a:sym typeface="Wingdings" pitchFamily="2" charset="2"/>
              </a:rPr>
              <a:t>then </a:t>
            </a:r>
            <a:r>
              <a:rPr lang="en-GB" dirty="0">
                <a:sym typeface="Wingdings" pitchFamily="2" charset="2"/>
              </a:rPr>
              <a:t>c</a:t>
            </a:r>
            <a:r>
              <a:rPr lang="en-GB" dirty="0" smtClean="0"/>
              <a:t>rowd-source the solution)</a:t>
            </a:r>
          </a:p>
          <a:p>
            <a:pPr>
              <a:lnSpc>
                <a:spcPct val="150000"/>
              </a:lnSpc>
            </a:pPr>
            <a:r>
              <a:rPr lang="en-GB" b="1" dirty="0" smtClean="0"/>
              <a:t>Manage complexity</a:t>
            </a:r>
            <a:r>
              <a:rPr lang="en-GB" dirty="0" smtClean="0"/>
              <a:t> – uncover dependencies, unusual dynamics, ‘emergent properties’</a:t>
            </a:r>
          </a:p>
          <a:p>
            <a:pPr>
              <a:lnSpc>
                <a:spcPct val="150000"/>
              </a:lnSpc>
            </a:pPr>
            <a:r>
              <a:rPr lang="en-GB" b="1" dirty="0" smtClean="0"/>
              <a:t>Reduce the risk</a:t>
            </a:r>
            <a:r>
              <a:rPr lang="en-GB" dirty="0" smtClean="0"/>
              <a:t> of making a catastrophic decision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PUBLIC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07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Abstraction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Selecting a level of fidelity that suits the purpose of the prototype, and stays inside the ‘envelope’</a:t>
            </a:r>
          </a:p>
          <a:p>
            <a:endParaRPr lang="en-GB" dirty="0"/>
          </a:p>
          <a:p>
            <a:r>
              <a:rPr lang="en-GB" dirty="0" smtClean="0"/>
              <a:t>Multiple formalisms involved:</a:t>
            </a:r>
          </a:p>
          <a:p>
            <a:pPr lvl="1"/>
            <a:r>
              <a:rPr lang="en-GB" dirty="0" smtClean="0"/>
              <a:t>Narrative policy</a:t>
            </a:r>
          </a:p>
          <a:p>
            <a:pPr lvl="1"/>
            <a:r>
              <a:rPr lang="en-GB" dirty="0" smtClean="0"/>
              <a:t>Flow charts</a:t>
            </a:r>
          </a:p>
          <a:p>
            <a:pPr lvl="1"/>
            <a:r>
              <a:rPr lang="en-GB" dirty="0" smtClean="0"/>
              <a:t>Rule sets</a:t>
            </a:r>
          </a:p>
          <a:p>
            <a:pPr lvl="1"/>
            <a:r>
              <a:rPr lang="en-GB" dirty="0" smtClean="0"/>
              <a:t>Propositional logic / calculus</a:t>
            </a:r>
          </a:p>
          <a:p>
            <a:pPr lvl="1"/>
            <a:r>
              <a:rPr lang="en-GB" dirty="0" smtClean="0"/>
              <a:t>Linguistic formats (if/then…)</a:t>
            </a:r>
          </a:p>
          <a:p>
            <a:endParaRPr lang="en-GB" dirty="0" smtClean="0"/>
          </a:p>
          <a:p>
            <a:r>
              <a:rPr lang="en-GB" dirty="0" smtClean="0"/>
              <a:t>Conversion (translation) process is a critical aspect</a:t>
            </a:r>
          </a:p>
          <a:p>
            <a:endParaRPr lang="en-GB" dirty="0"/>
          </a:p>
          <a:p>
            <a:r>
              <a:rPr lang="en-GB" dirty="0" smtClean="0"/>
              <a:t>Setting system boundaries</a:t>
            </a:r>
          </a:p>
          <a:p>
            <a:endParaRPr lang="en-GB" dirty="0"/>
          </a:p>
          <a:p>
            <a:r>
              <a:rPr lang="en-GB" dirty="0" smtClean="0"/>
              <a:t>Short cycles are essential to maximise RP yield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PUBLIC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60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xfrm>
            <a:off x="4533900" y="4683125"/>
            <a:ext cx="2895600" cy="357188"/>
          </a:xfrm>
          <a:ln/>
        </p:spPr>
        <p:txBody>
          <a:bodyPr/>
          <a:lstStyle/>
          <a:p>
            <a:r>
              <a:rPr lang="en-GB" smtClean="0"/>
              <a:t>PUBLIC</a:t>
            </a:r>
            <a:endParaRPr lang="en-GB"/>
          </a:p>
        </p:txBody>
      </p:sp>
      <p:sp>
        <p:nvSpPr>
          <p:cNvPr id="94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Required (General)</a:t>
            </a:r>
            <a:endParaRPr lang="en-GB" smtClean="0"/>
          </a:p>
        </p:txBody>
      </p:sp>
      <p:sp>
        <p:nvSpPr>
          <p:cNvPr id="94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dirty="0" smtClean="0"/>
              <a:t>The data used within the project is a mix of (1) </a:t>
            </a:r>
            <a:r>
              <a:rPr lang="en-US" b="1" dirty="0" smtClean="0">
                <a:solidFill>
                  <a:schemeClr val="accent1"/>
                </a:solidFill>
              </a:rPr>
              <a:t>synthetic</a:t>
            </a:r>
            <a:r>
              <a:rPr lang="en-US" dirty="0" smtClean="0"/>
              <a:t> and (2) </a:t>
            </a:r>
            <a:r>
              <a:rPr lang="en-US" b="1" dirty="0" smtClean="0">
                <a:solidFill>
                  <a:srgbClr val="339933"/>
                </a:solidFill>
              </a:rPr>
              <a:t>actual</a:t>
            </a:r>
          </a:p>
          <a:p>
            <a:pPr>
              <a:lnSpc>
                <a:spcPct val="130000"/>
              </a:lnSpc>
            </a:pPr>
            <a:endParaRPr lang="en-US" dirty="0" smtClean="0"/>
          </a:p>
          <a:p>
            <a:pPr>
              <a:lnSpc>
                <a:spcPct val="130000"/>
              </a:lnSpc>
            </a:pPr>
            <a:r>
              <a:rPr lang="en-US" b="1" dirty="0" smtClean="0">
                <a:solidFill>
                  <a:schemeClr val="accent1"/>
                </a:solidFill>
              </a:rPr>
              <a:t>Synthetic cases</a:t>
            </a:r>
            <a:r>
              <a:rPr lang="en-US" dirty="0" smtClean="0"/>
              <a:t> will be </a:t>
            </a:r>
            <a:r>
              <a:rPr lang="en-US" u="sng" dirty="0" smtClean="0"/>
              <a:t>designed to </a:t>
            </a:r>
            <a:r>
              <a:rPr lang="en-US" b="1" u="sng" dirty="0" smtClean="0"/>
              <a:t>systematically</a:t>
            </a:r>
            <a:r>
              <a:rPr lang="en-US" u="sng" dirty="0" smtClean="0"/>
              <a:t> test assumptions and critical points</a:t>
            </a:r>
            <a:r>
              <a:rPr lang="en-US" dirty="0" smtClean="0"/>
              <a:t> in the proposed solution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These cases may be </a:t>
            </a:r>
            <a:r>
              <a:rPr lang="en-US" u="sng" dirty="0" smtClean="0"/>
              <a:t>generated</a:t>
            </a:r>
            <a:r>
              <a:rPr lang="en-US" dirty="0" smtClean="0"/>
              <a:t> using a statistical technique that is designed to ‘exhaust’ all of the main permutations and dimensions of a problem</a:t>
            </a:r>
          </a:p>
          <a:p>
            <a:pPr>
              <a:lnSpc>
                <a:spcPct val="130000"/>
              </a:lnSpc>
            </a:pPr>
            <a:endParaRPr lang="en-US" dirty="0" smtClean="0"/>
          </a:p>
          <a:p>
            <a:pPr>
              <a:lnSpc>
                <a:spcPct val="130000"/>
              </a:lnSpc>
            </a:pPr>
            <a:r>
              <a:rPr lang="en-US" dirty="0" smtClean="0"/>
              <a:t>Some level of </a:t>
            </a:r>
            <a:r>
              <a:rPr lang="en-US" b="1" dirty="0" smtClean="0">
                <a:solidFill>
                  <a:srgbClr val="339933"/>
                </a:solidFill>
              </a:rPr>
              <a:t>actual data</a:t>
            </a:r>
            <a:r>
              <a:rPr lang="en-US" dirty="0" smtClean="0"/>
              <a:t> (cases) will be captured because: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They </a:t>
            </a:r>
            <a:r>
              <a:rPr lang="en-US" dirty="0" err="1" smtClean="0"/>
              <a:t>symbolise</a:t>
            </a:r>
            <a:r>
              <a:rPr lang="en-US" dirty="0" smtClean="0"/>
              <a:t> or represent specific, benchmark cases to key stakeholders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They are known to be problematic cases that are difficult to resolve algorithmically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They highlight known vulnerabilities in the current system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They </a:t>
            </a:r>
            <a:r>
              <a:rPr lang="en-US" dirty="0" err="1" smtClean="0"/>
              <a:t>symbolise</a:t>
            </a:r>
            <a:r>
              <a:rPr lang="en-US" dirty="0" smtClean="0"/>
              <a:t> or highlight an ambiguity in policy and/or strategy</a:t>
            </a:r>
          </a:p>
          <a:p>
            <a:pPr>
              <a:lnSpc>
                <a:spcPct val="130000"/>
              </a:lnSpc>
            </a:pPr>
            <a:endParaRPr lang="en-US" dirty="0" smtClean="0"/>
          </a:p>
          <a:p>
            <a:pPr>
              <a:lnSpc>
                <a:spcPct val="130000"/>
              </a:lnSpc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8436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100" smtClean="0"/>
              <a:t>PUBLIC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Considerations Particular to Navigator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46063" indent="-246063">
              <a:lnSpc>
                <a:spcPct val="130000"/>
              </a:lnSpc>
              <a:buFont typeface="Symbol" pitchFamily="18" charset="2"/>
              <a:buNone/>
            </a:pPr>
            <a:r>
              <a:rPr lang="en-GB" dirty="0" smtClean="0">
                <a:sym typeface="Wingdings" pitchFamily="2" charset="2"/>
              </a:rPr>
              <a:t>Points to consider:</a:t>
            </a:r>
          </a:p>
          <a:p>
            <a:pPr marL="246063" indent="-246063">
              <a:lnSpc>
                <a:spcPct val="130000"/>
              </a:lnSpc>
              <a:buFontTx/>
              <a:buAutoNum type="arabicPeriod"/>
            </a:pPr>
            <a:r>
              <a:rPr lang="en-GB" dirty="0" smtClean="0">
                <a:sym typeface="Wingdings" pitchFamily="2" charset="2"/>
              </a:rPr>
              <a:t>modular-but-interrelated nature of the core problems…</a:t>
            </a:r>
          </a:p>
          <a:p>
            <a:pPr marL="246063" indent="-246063">
              <a:lnSpc>
                <a:spcPct val="130000"/>
              </a:lnSpc>
              <a:buFontTx/>
              <a:buAutoNum type="arabicPeriod"/>
            </a:pPr>
            <a:r>
              <a:rPr lang="en-GB" dirty="0" smtClean="0">
                <a:sym typeface="Wingdings" pitchFamily="2" charset="2"/>
              </a:rPr>
              <a:t>unknown location of final solution(s)…</a:t>
            </a:r>
          </a:p>
          <a:p>
            <a:pPr marL="246063" indent="-246063">
              <a:lnSpc>
                <a:spcPct val="130000"/>
              </a:lnSpc>
              <a:buFontTx/>
              <a:buAutoNum type="arabicPeriod"/>
            </a:pPr>
            <a:r>
              <a:rPr lang="en-GB" dirty="0" smtClean="0">
                <a:sym typeface="Wingdings" pitchFamily="2" charset="2"/>
              </a:rPr>
              <a:t>the requirement to conceive, implement and test certain algorithms…</a:t>
            </a:r>
          </a:p>
          <a:p>
            <a:pPr marL="246063" indent="-246063">
              <a:lnSpc>
                <a:spcPct val="130000"/>
              </a:lnSpc>
              <a:buFontTx/>
              <a:buAutoNum type="arabicPeriod"/>
            </a:pPr>
            <a:r>
              <a:rPr lang="en-GB" dirty="0" smtClean="0">
                <a:sym typeface="Wingdings" pitchFamily="2" charset="2"/>
              </a:rPr>
              <a:t>a need to somehow process a large number of policy ideas (rating scenarios)…</a:t>
            </a:r>
          </a:p>
          <a:p>
            <a:pPr marL="246063" indent="-246063">
              <a:lnSpc>
                <a:spcPct val="130000"/>
              </a:lnSpc>
              <a:buFontTx/>
              <a:buAutoNum type="arabicPeriod"/>
            </a:pPr>
            <a:r>
              <a:rPr lang="en-GB" dirty="0" smtClean="0">
                <a:sym typeface="Wingdings" pitchFamily="2" charset="2"/>
              </a:rPr>
              <a:t>the need to visualise results quickly and easily…</a:t>
            </a:r>
          </a:p>
          <a:p>
            <a:pPr marL="246063" indent="-246063">
              <a:lnSpc>
                <a:spcPct val="130000"/>
              </a:lnSpc>
              <a:buFontTx/>
              <a:buAutoNum type="arabicPeriod"/>
            </a:pPr>
            <a:r>
              <a:rPr lang="en-GB" dirty="0" smtClean="0">
                <a:sym typeface="Wingdings" pitchFamily="2" charset="2"/>
              </a:rPr>
              <a:t>the need for several people to work on the problem </a:t>
            </a:r>
            <a:r>
              <a:rPr lang="en-GB" b="1" dirty="0" smtClean="0">
                <a:sym typeface="Wingdings" pitchFamily="2" charset="2"/>
              </a:rPr>
              <a:t>simultaneously</a:t>
            </a:r>
            <a:r>
              <a:rPr lang="en-GB" dirty="0" smtClean="0">
                <a:sym typeface="Wingdings" pitchFamily="2" charset="2"/>
              </a:rPr>
              <a:t>, passing fragments of code around and then integrating them into the simulator…</a:t>
            </a:r>
          </a:p>
          <a:p>
            <a:pPr marL="246063" indent="-246063">
              <a:lnSpc>
                <a:spcPct val="130000"/>
              </a:lnSpc>
              <a:buFontTx/>
              <a:buAutoNum type="arabicPeriod"/>
            </a:pPr>
            <a:r>
              <a:rPr lang="en-GB" dirty="0" smtClean="0">
                <a:sym typeface="Wingdings" pitchFamily="2" charset="2"/>
              </a:rPr>
              <a:t>plus a maintainability burden due to high levels of changes within the project…</a:t>
            </a:r>
          </a:p>
          <a:p>
            <a:pPr marL="400050" lvl="1" indent="-215900">
              <a:lnSpc>
                <a:spcPct val="130000"/>
              </a:lnSpc>
              <a:buFontTx/>
              <a:buNone/>
            </a:pPr>
            <a:endParaRPr lang="en-GB" dirty="0" smtClean="0">
              <a:sym typeface="Wingdings" pitchFamily="2" charset="2"/>
            </a:endParaRPr>
          </a:p>
          <a:p>
            <a:pPr marL="246063" indent="-246063">
              <a:lnSpc>
                <a:spcPct val="130000"/>
              </a:lnSpc>
              <a:buFont typeface="Symbol" pitchFamily="18" charset="2"/>
              <a:buNone/>
            </a:pPr>
            <a:r>
              <a:rPr lang="en-GB" dirty="0" smtClean="0">
                <a:sym typeface="Wingdings" pitchFamily="2" charset="2"/>
              </a:rPr>
              <a:t>	… all implied that </a:t>
            </a:r>
            <a:r>
              <a:rPr lang="en-GB" b="1" dirty="0" smtClean="0">
                <a:sym typeface="Wingdings" pitchFamily="2" charset="2"/>
              </a:rPr>
              <a:t>(1) an object-oriented approach in (2) an interpreted environment</a:t>
            </a:r>
            <a:r>
              <a:rPr lang="en-GB" dirty="0" smtClean="0">
                <a:sym typeface="Wingdings" pitchFamily="2" charset="2"/>
              </a:rPr>
              <a:t> would be ideal</a:t>
            </a:r>
          </a:p>
          <a:p>
            <a:pPr marL="246063" indent="-246063">
              <a:lnSpc>
                <a:spcPct val="130000"/>
              </a:lnSpc>
            </a:pPr>
            <a:endParaRPr lang="en-GB" dirty="0" smtClean="0">
              <a:sym typeface="Wingdings" pitchFamily="2" charset="2"/>
            </a:endParaRPr>
          </a:p>
          <a:p>
            <a:pPr marL="246063" indent="-246063">
              <a:lnSpc>
                <a:spcPct val="130000"/>
              </a:lnSpc>
            </a:pPr>
            <a:r>
              <a:rPr lang="en-GB" b="1" dirty="0" smtClean="0">
                <a:sym typeface="Wingdings" pitchFamily="2" charset="2"/>
              </a:rPr>
              <a:t>MATLAB in its object-oriented mode</a:t>
            </a:r>
            <a:r>
              <a:rPr lang="en-GB" dirty="0" smtClean="0">
                <a:sym typeface="Wingdings" pitchFamily="2" charset="2"/>
              </a:rPr>
              <a:t> is almost perfectly designed for this sort of work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100" smtClean="0"/>
              <a:t>PUBLIC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mtClean="0"/>
              <a:t>De-romanticising the Development Process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08000" y="936625"/>
            <a:ext cx="3997325" cy="3730625"/>
          </a:xfrm>
        </p:spPr>
        <p:txBody>
          <a:bodyPr/>
          <a:lstStyle/>
          <a:p>
            <a:pPr marL="361950" indent="-361950">
              <a:buFont typeface="Symbol" pitchFamily="18" charset="2"/>
              <a:buNone/>
            </a:pPr>
            <a:r>
              <a:rPr lang="en-GB" sz="1100" smtClean="0"/>
              <a:t>Traditional (idealised) development cycle:…</a:t>
            </a:r>
          </a:p>
          <a:p>
            <a:pPr marL="361950" indent="-361950"/>
            <a:endParaRPr lang="en-GB" sz="1100" smtClean="0"/>
          </a:p>
          <a:p>
            <a:pPr marL="361950" indent="-361950">
              <a:buFont typeface="Symbol" pitchFamily="18" charset="2"/>
              <a:buAutoNum type="arabicPeriod"/>
            </a:pPr>
            <a:r>
              <a:rPr lang="en-GB" sz="1100" smtClean="0"/>
              <a:t>Business problem identified</a:t>
            </a:r>
          </a:p>
          <a:p>
            <a:pPr marL="361950" indent="-361950">
              <a:buFont typeface="Symbol" pitchFamily="18" charset="2"/>
              <a:buAutoNum type="arabicPeriod"/>
            </a:pPr>
            <a:r>
              <a:rPr lang="en-GB" sz="1100" smtClean="0"/>
              <a:t>High level solutions generated</a:t>
            </a:r>
          </a:p>
          <a:p>
            <a:pPr marL="361950" indent="-361950">
              <a:buFont typeface="Symbol" pitchFamily="18" charset="2"/>
              <a:buAutoNum type="arabicPeriod"/>
            </a:pPr>
            <a:r>
              <a:rPr lang="en-GB" sz="1100" smtClean="0"/>
              <a:t>Formal requirements elicited</a:t>
            </a:r>
          </a:p>
          <a:p>
            <a:pPr marL="361950" indent="-361950">
              <a:buFont typeface="Symbol" pitchFamily="18" charset="2"/>
              <a:buAutoNum type="arabicPeriod"/>
            </a:pPr>
            <a:r>
              <a:rPr lang="en-GB" sz="1100" smtClean="0"/>
              <a:t>Functional specification drafted</a:t>
            </a:r>
          </a:p>
          <a:p>
            <a:pPr marL="361950" indent="-361950">
              <a:buFont typeface="Symbol" pitchFamily="18" charset="2"/>
              <a:buAutoNum type="arabicPeriod"/>
            </a:pPr>
            <a:r>
              <a:rPr lang="en-GB" sz="1100" b="1" smtClean="0"/>
              <a:t>Development</a:t>
            </a:r>
          </a:p>
          <a:p>
            <a:pPr marL="361950" indent="-361950">
              <a:buFont typeface="Symbol" pitchFamily="18" charset="2"/>
              <a:buAutoNum type="arabicPeriod"/>
            </a:pPr>
            <a:r>
              <a:rPr lang="en-GB" sz="1100" smtClean="0"/>
              <a:t>Internal testing</a:t>
            </a:r>
          </a:p>
          <a:p>
            <a:pPr marL="361950" indent="-361950">
              <a:buFont typeface="Symbol" pitchFamily="18" charset="2"/>
              <a:buAutoNum type="arabicPeriod"/>
            </a:pPr>
            <a:r>
              <a:rPr lang="en-GB" sz="1100" smtClean="0"/>
              <a:t>User Acceptance Testing (UAT)</a:t>
            </a:r>
          </a:p>
          <a:p>
            <a:pPr marL="361950" indent="-361950">
              <a:buFont typeface="Symbol" pitchFamily="18" charset="2"/>
              <a:buAutoNum type="arabicPeriod"/>
            </a:pPr>
            <a:r>
              <a:rPr lang="en-GB" sz="1100" smtClean="0"/>
              <a:t>Release to production</a:t>
            </a:r>
          </a:p>
        </p:txBody>
      </p:sp>
      <p:sp>
        <p:nvSpPr>
          <p:cNvPr id="99021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38675" y="936625"/>
            <a:ext cx="3997325" cy="3730625"/>
          </a:xfrm>
        </p:spPr>
        <p:txBody>
          <a:bodyPr/>
          <a:lstStyle/>
          <a:p>
            <a:pPr marL="361950" indent="-361950">
              <a:buFont typeface="Symbol" pitchFamily="18" charset="2"/>
              <a:buNone/>
            </a:pPr>
            <a:r>
              <a:rPr lang="en-GB" sz="1100" smtClean="0"/>
              <a:t>…and what can happen in practice:</a:t>
            </a:r>
          </a:p>
          <a:p>
            <a:pPr marL="361950" indent="-361950"/>
            <a:endParaRPr lang="en-GB" sz="1100" smtClean="0"/>
          </a:p>
          <a:p>
            <a:pPr marL="361950" indent="-361950">
              <a:buFont typeface="Symbol" pitchFamily="18" charset="2"/>
              <a:buAutoNum type="arabicPeriod"/>
            </a:pPr>
            <a:r>
              <a:rPr lang="en-GB" sz="1100" smtClean="0"/>
              <a:t>Identify business problem</a:t>
            </a:r>
          </a:p>
          <a:p>
            <a:pPr marL="361950" indent="-361950">
              <a:buFont typeface="Symbol" pitchFamily="18" charset="2"/>
              <a:buAutoNum type="arabicPeriod"/>
            </a:pPr>
            <a:r>
              <a:rPr lang="en-GB" sz="1100" smtClean="0"/>
              <a:t>High level solutions generated</a:t>
            </a:r>
          </a:p>
          <a:p>
            <a:pPr marL="361950" indent="-361950">
              <a:buFont typeface="Symbol" pitchFamily="18" charset="2"/>
              <a:buAutoNum type="arabicPeriod"/>
            </a:pPr>
            <a:r>
              <a:rPr lang="en-GB" sz="1100" smtClean="0"/>
              <a:t>Formal requirements elicited</a:t>
            </a:r>
          </a:p>
          <a:p>
            <a:pPr marL="361950" indent="-361950">
              <a:buFont typeface="Symbol" pitchFamily="18" charset="2"/>
              <a:buAutoNum type="arabicPeriod"/>
            </a:pPr>
            <a:r>
              <a:rPr lang="en-GB" sz="1100" smtClean="0"/>
              <a:t>Functional specification drafted</a:t>
            </a:r>
          </a:p>
          <a:p>
            <a:pPr marL="361950" indent="-361950">
              <a:buFont typeface="Symbol" pitchFamily="18" charset="2"/>
              <a:buAutoNum type="arabicPeriod"/>
            </a:pPr>
            <a:r>
              <a:rPr lang="en-GB" sz="1100" b="1" smtClean="0"/>
              <a:t>Development</a:t>
            </a:r>
          </a:p>
          <a:p>
            <a:pPr marL="361950" indent="-361950">
              <a:buFont typeface="Symbol" pitchFamily="18" charset="2"/>
              <a:buAutoNum type="arabicPeriod"/>
            </a:pPr>
            <a:r>
              <a:rPr lang="en-GB" sz="1100" smtClean="0">
                <a:solidFill>
                  <a:schemeClr val="tx2"/>
                </a:solidFill>
              </a:rPr>
              <a:t>… logical problems in business concept uncovered </a:t>
            </a:r>
          </a:p>
          <a:p>
            <a:pPr marL="361950" indent="-361950">
              <a:buFont typeface="Symbol" pitchFamily="18" charset="2"/>
              <a:buAutoNum type="arabicPeriod"/>
            </a:pPr>
            <a:r>
              <a:rPr lang="en-GB" sz="1100" smtClean="0">
                <a:solidFill>
                  <a:schemeClr val="tx2"/>
                </a:solidFill>
              </a:rPr>
              <a:t>… minor/major revisions to key concepts</a:t>
            </a:r>
          </a:p>
          <a:p>
            <a:pPr marL="361950" indent="-361950">
              <a:buFont typeface="Symbol" pitchFamily="18" charset="2"/>
              <a:buAutoNum type="arabicPeriod"/>
            </a:pPr>
            <a:r>
              <a:rPr lang="en-GB" sz="1100" smtClean="0">
                <a:solidFill>
                  <a:schemeClr val="tx2"/>
                </a:solidFill>
              </a:rPr>
              <a:t>... </a:t>
            </a:r>
            <a:r>
              <a:rPr lang="en-GB" sz="1100" i="1" smtClean="0">
                <a:solidFill>
                  <a:schemeClr val="tx2"/>
                </a:solidFill>
              </a:rPr>
              <a:t>re-commencement </a:t>
            </a:r>
            <a:r>
              <a:rPr lang="en-GB" sz="1100" smtClean="0">
                <a:solidFill>
                  <a:schemeClr val="tx2"/>
                </a:solidFill>
              </a:rPr>
              <a:t>of development</a:t>
            </a:r>
          </a:p>
          <a:p>
            <a:pPr marL="361950" indent="-361950">
              <a:buFont typeface="Symbol" pitchFamily="18" charset="2"/>
              <a:buAutoNum type="arabicPeriod"/>
            </a:pPr>
            <a:r>
              <a:rPr lang="en-GB" sz="1100" smtClean="0"/>
              <a:t>Internal testing</a:t>
            </a:r>
          </a:p>
          <a:p>
            <a:pPr marL="361950" indent="-361950">
              <a:buFont typeface="Symbol" pitchFamily="18" charset="2"/>
              <a:buAutoNum type="arabicPeriod"/>
            </a:pPr>
            <a:r>
              <a:rPr lang="en-GB" sz="1100" smtClean="0"/>
              <a:t>User Acceptance Testing (UAT)</a:t>
            </a:r>
          </a:p>
          <a:p>
            <a:pPr marL="361950" indent="-361950">
              <a:buFont typeface="Symbol" pitchFamily="18" charset="2"/>
              <a:buAutoNum type="arabicPeriod"/>
            </a:pPr>
            <a:r>
              <a:rPr lang="en-GB" sz="1100" smtClean="0">
                <a:solidFill>
                  <a:schemeClr val="tx2"/>
                </a:solidFill>
              </a:rPr>
              <a:t>… further concept revisions arising from UAT</a:t>
            </a:r>
          </a:p>
          <a:p>
            <a:pPr marL="361950" indent="-361950">
              <a:buFont typeface="Symbol" pitchFamily="18" charset="2"/>
              <a:buAutoNum type="arabicPeriod"/>
            </a:pPr>
            <a:r>
              <a:rPr lang="en-GB" sz="1100" smtClean="0">
                <a:solidFill>
                  <a:schemeClr val="tx2"/>
                </a:solidFill>
              </a:rPr>
              <a:t>… remedial development work</a:t>
            </a:r>
          </a:p>
          <a:p>
            <a:pPr marL="361950" indent="-361950">
              <a:buFont typeface="Symbol" pitchFamily="18" charset="2"/>
              <a:buAutoNum type="arabicPeriod"/>
            </a:pPr>
            <a:r>
              <a:rPr lang="en-GB" sz="1100" smtClean="0"/>
              <a:t>… </a:t>
            </a:r>
            <a:r>
              <a:rPr lang="en-GB" sz="1100" i="1" smtClean="0"/>
              <a:t>additional</a:t>
            </a:r>
            <a:r>
              <a:rPr lang="en-GB" sz="1100" smtClean="0"/>
              <a:t> (hopefully final) round of UAT</a:t>
            </a:r>
          </a:p>
          <a:p>
            <a:pPr marL="361950" indent="-361950">
              <a:buFont typeface="Symbol" pitchFamily="18" charset="2"/>
              <a:buAutoNum type="arabicPeriod"/>
            </a:pPr>
            <a:r>
              <a:rPr lang="en-GB" sz="1100" smtClean="0"/>
              <a:t>Release to production</a:t>
            </a:r>
          </a:p>
          <a:p>
            <a:pPr marL="361950" indent="-361950">
              <a:buFont typeface="Symbol" pitchFamily="18" charset="2"/>
              <a:buAutoNum type="arabicPeriod"/>
            </a:pPr>
            <a:r>
              <a:rPr lang="en-GB" sz="1100" smtClean="0">
                <a:solidFill>
                  <a:schemeClr val="tx2"/>
                </a:solidFill>
              </a:rPr>
              <a:t>… bugs identified from the live environment</a:t>
            </a:r>
          </a:p>
          <a:p>
            <a:pPr marL="361950" indent="-361950">
              <a:buFont typeface="Symbol" pitchFamily="18" charset="2"/>
              <a:buAutoNum type="arabicPeriod"/>
            </a:pPr>
            <a:r>
              <a:rPr lang="en-GB" sz="1100" smtClean="0">
                <a:solidFill>
                  <a:schemeClr val="tx2"/>
                </a:solidFill>
              </a:rPr>
              <a:t>… remedial programming</a:t>
            </a:r>
          </a:p>
          <a:p>
            <a:pPr marL="361950" indent="-361950">
              <a:buFont typeface="Symbol" pitchFamily="18" charset="2"/>
              <a:buAutoNum type="arabicPeriod"/>
            </a:pPr>
            <a:r>
              <a:rPr lang="en-GB" sz="1100" smtClean="0">
                <a:solidFill>
                  <a:schemeClr val="tx2"/>
                </a:solidFill>
              </a:rPr>
              <a:t>… re-release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0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90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90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902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902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902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902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902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902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902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902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902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902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902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902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9021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9021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9021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021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100" smtClean="0"/>
              <a:t>PUBLIC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mtClean="0"/>
              <a:t>High-Level Structure of Problem Solving Process</a:t>
            </a:r>
            <a:endParaRPr lang="en-GB" smtClean="0"/>
          </a:p>
        </p:txBody>
      </p:sp>
      <p:sp>
        <p:nvSpPr>
          <p:cNvPr id="94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/>
              <a:t>Identify</a:t>
            </a:r>
            <a:r>
              <a:rPr lang="en-US" smtClean="0"/>
              <a:t> issues (central themes, specific problems, etc)</a:t>
            </a:r>
          </a:p>
          <a:p>
            <a:endParaRPr lang="en-US" smtClean="0"/>
          </a:p>
          <a:p>
            <a:r>
              <a:rPr lang="en-US" b="1" smtClean="0"/>
              <a:t>Frame</a:t>
            </a:r>
            <a:r>
              <a:rPr lang="en-US" smtClean="0"/>
              <a:t> issues as </a:t>
            </a:r>
            <a:r>
              <a:rPr lang="en-US" u="sng" smtClean="0"/>
              <a:t>rating scenarios requiring a formal resolution</a:t>
            </a:r>
          </a:p>
          <a:p>
            <a:endParaRPr lang="en-US" smtClean="0"/>
          </a:p>
          <a:p>
            <a:r>
              <a:rPr lang="en-US" b="1" smtClean="0"/>
              <a:t>Examine </a:t>
            </a:r>
            <a:r>
              <a:rPr lang="en-US" smtClean="0"/>
              <a:t>and set the HSBC ‘house view’ on key issues</a:t>
            </a:r>
          </a:p>
          <a:p>
            <a:endParaRPr lang="en-US" smtClean="0"/>
          </a:p>
          <a:p>
            <a:r>
              <a:rPr lang="en-US" b="1" smtClean="0"/>
              <a:t>Define</a:t>
            </a:r>
            <a:r>
              <a:rPr lang="en-US" smtClean="0"/>
              <a:t> the solution for each rating scenario (potentially involving a wider group of stakeholders)</a:t>
            </a:r>
          </a:p>
          <a:p>
            <a:endParaRPr lang="en-US" smtClean="0"/>
          </a:p>
          <a:p>
            <a:r>
              <a:rPr lang="en-US" b="1" smtClean="0"/>
              <a:t>Convert</a:t>
            </a:r>
            <a:r>
              <a:rPr lang="en-US" smtClean="0"/>
              <a:t> rating scenarios into benchmark test cases and/or map them on to actual cases</a:t>
            </a:r>
          </a:p>
          <a:p>
            <a:endParaRPr lang="en-US" smtClean="0"/>
          </a:p>
          <a:p>
            <a:r>
              <a:rPr lang="en-US" b="1" smtClean="0"/>
              <a:t>Generate</a:t>
            </a:r>
            <a:r>
              <a:rPr lang="en-US" smtClean="0"/>
              <a:t> an array of additional test cases to probe solution boundaries</a:t>
            </a:r>
          </a:p>
          <a:p>
            <a:endParaRPr lang="en-US" smtClean="0"/>
          </a:p>
          <a:p>
            <a:r>
              <a:rPr lang="en-US" b="1" smtClean="0"/>
              <a:t>Code</a:t>
            </a:r>
            <a:r>
              <a:rPr lang="en-US" smtClean="0"/>
              <a:t> the solutions into the simulator (directly altering modules to reflect solutions, policies, etc)</a:t>
            </a:r>
          </a:p>
          <a:p>
            <a:endParaRPr lang="en-US" smtClean="0"/>
          </a:p>
          <a:p>
            <a:r>
              <a:rPr lang="en-US" b="1" smtClean="0"/>
              <a:t>Run</a:t>
            </a:r>
            <a:r>
              <a:rPr lang="en-US" smtClean="0"/>
              <a:t> the test cases through the simulator, collate</a:t>
            </a:r>
          </a:p>
          <a:p>
            <a:endParaRPr lang="en-US" smtClean="0"/>
          </a:p>
          <a:p>
            <a:r>
              <a:rPr lang="en-GB" b="1" smtClean="0"/>
              <a:t>Review</a:t>
            </a:r>
            <a:r>
              <a:rPr lang="en-GB" smtClean="0"/>
              <a:t> strategies and solutions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47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47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47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47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472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472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720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100" smtClean="0"/>
              <a:t>PUBLIC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mtClean="0"/>
              <a:t>Central Work Cycle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938588" y="727075"/>
            <a:ext cx="1266825" cy="1968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149" tIns="37074" rIns="74149" bIns="37074" anchor="ctr" anchorCtr="1">
            <a:spAutoFit/>
          </a:bodyPr>
          <a:lstStyle/>
          <a:p>
            <a:pPr algn="ctr"/>
            <a:r>
              <a:rPr lang="en-GB" sz="800"/>
              <a:t>Project Scope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938588" y="1135063"/>
            <a:ext cx="1266825" cy="1984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149" tIns="37074" rIns="74149" bIns="37074" anchor="ctr" anchorCtr="1">
            <a:spAutoFit/>
          </a:bodyPr>
          <a:lstStyle/>
          <a:p>
            <a:pPr algn="ctr"/>
            <a:r>
              <a:rPr lang="en-GB" sz="800"/>
              <a:t>Issues List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938588" y="1501775"/>
            <a:ext cx="1266825" cy="1984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149" tIns="37074" rIns="74149" bIns="37074" anchor="ctr" anchorCtr="1">
            <a:spAutoFit/>
          </a:bodyPr>
          <a:lstStyle/>
          <a:p>
            <a:pPr algn="ctr"/>
            <a:r>
              <a:rPr lang="en-GB" sz="800"/>
              <a:t>Candidate Solutions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938588" y="1851025"/>
            <a:ext cx="1266825" cy="1984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149" tIns="37074" rIns="74149" bIns="37074" anchor="ctr" anchorCtr="1">
            <a:spAutoFit/>
          </a:bodyPr>
          <a:lstStyle/>
          <a:p>
            <a:pPr algn="ctr"/>
            <a:r>
              <a:rPr lang="en-GB" sz="800"/>
              <a:t>Classes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3938588" y="2208213"/>
            <a:ext cx="1266825" cy="198437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149" tIns="37074" rIns="74149" bIns="37074" anchor="ctr" anchorCtr="1">
            <a:spAutoFit/>
          </a:bodyPr>
          <a:lstStyle/>
          <a:p>
            <a:pPr algn="ctr"/>
            <a:r>
              <a:rPr lang="en-GB" sz="800">
                <a:solidFill>
                  <a:srgbClr val="3366FF"/>
                </a:solidFill>
              </a:rPr>
              <a:t>Simulator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3938588" y="2566988"/>
            <a:ext cx="1266825" cy="196850"/>
          </a:xfrm>
          <a:prstGeom prst="rect">
            <a:avLst/>
          </a:prstGeom>
          <a:solidFill>
            <a:schemeClr val="bg1"/>
          </a:solidFill>
          <a:ln w="1905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149" tIns="37074" rIns="74149" bIns="37074" anchor="ctr" anchorCtr="1">
            <a:spAutoFit/>
          </a:bodyPr>
          <a:lstStyle/>
          <a:p>
            <a:pPr algn="ctr"/>
            <a:r>
              <a:rPr lang="en-GB" sz="800"/>
              <a:t>Results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3938588" y="2944813"/>
            <a:ext cx="1266825" cy="1984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149" tIns="37074" rIns="74149" bIns="37074" anchor="ctr" anchorCtr="1">
            <a:spAutoFit/>
          </a:bodyPr>
          <a:lstStyle/>
          <a:p>
            <a:pPr algn="ctr"/>
            <a:r>
              <a:rPr lang="en-GB" sz="800"/>
              <a:t>Conclusions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3938588" y="3332163"/>
            <a:ext cx="1266825" cy="1984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149" tIns="37074" rIns="74149" bIns="37074" anchor="ctr" anchorCtr="1">
            <a:spAutoFit/>
          </a:bodyPr>
          <a:lstStyle/>
          <a:p>
            <a:pPr algn="ctr"/>
            <a:r>
              <a:rPr lang="en-GB" sz="800"/>
              <a:t>Selected Solutions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3938588" y="3744913"/>
            <a:ext cx="1266825" cy="3206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149" tIns="37074" rIns="74149" bIns="37074" anchor="ctr" anchorCtr="1">
            <a:spAutoFit/>
          </a:bodyPr>
          <a:lstStyle/>
          <a:p>
            <a:pPr algn="ctr"/>
            <a:r>
              <a:rPr lang="en-GB" sz="800"/>
              <a:t>High-Level Requirements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3938588" y="4256088"/>
            <a:ext cx="1266825" cy="3206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149" tIns="37074" rIns="74149" bIns="37074" anchor="ctr" anchorCtr="1">
            <a:spAutoFit/>
          </a:bodyPr>
          <a:lstStyle/>
          <a:p>
            <a:pPr algn="ctr"/>
            <a:r>
              <a:rPr lang="en-GB" sz="800"/>
              <a:t>Functional Specification</a:t>
            </a: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1398588" y="1135063"/>
            <a:ext cx="1268412" cy="1984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149" tIns="37074" rIns="74149" bIns="37074" anchor="ctr" anchorCtr="1">
            <a:spAutoFit/>
          </a:bodyPr>
          <a:lstStyle/>
          <a:p>
            <a:pPr algn="ctr"/>
            <a:r>
              <a:rPr lang="en-GB" sz="800"/>
              <a:t>Key Scenarios</a:t>
            </a: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1398588" y="1501775"/>
            <a:ext cx="1268412" cy="1984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149" tIns="37074" rIns="74149" bIns="37074" anchor="ctr" anchorCtr="1">
            <a:spAutoFit/>
          </a:bodyPr>
          <a:lstStyle/>
          <a:p>
            <a:pPr algn="ctr"/>
            <a:r>
              <a:rPr lang="en-GB" sz="800"/>
              <a:t>Test Cases</a:t>
            </a:r>
          </a:p>
        </p:txBody>
      </p:sp>
      <p:cxnSp>
        <p:nvCxnSpPr>
          <p:cNvPr id="17424" name="AutoShape 16"/>
          <p:cNvCxnSpPr>
            <a:cxnSpLocks noChangeShapeType="1"/>
            <a:stCxn id="17423" idx="2"/>
            <a:endCxn id="17416" idx="1"/>
          </p:cNvCxnSpPr>
          <p:nvPr/>
        </p:nvCxnSpPr>
        <p:spPr bwMode="auto">
          <a:xfrm rot="16200000" flipH="1">
            <a:off x="2682081" y="1050132"/>
            <a:ext cx="606425" cy="1906588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5" name="AutoShape 17"/>
          <p:cNvCxnSpPr>
            <a:cxnSpLocks noChangeShapeType="1"/>
            <a:stCxn id="17412" idx="2"/>
            <a:endCxn id="17413" idx="0"/>
          </p:cNvCxnSpPr>
          <p:nvPr/>
        </p:nvCxnSpPr>
        <p:spPr bwMode="auto">
          <a:xfrm>
            <a:off x="4572000" y="923925"/>
            <a:ext cx="0" cy="211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6" name="AutoShape 18"/>
          <p:cNvCxnSpPr>
            <a:cxnSpLocks noChangeShapeType="1"/>
            <a:stCxn id="17413" idx="2"/>
            <a:endCxn id="17414" idx="0"/>
          </p:cNvCxnSpPr>
          <p:nvPr/>
        </p:nvCxnSpPr>
        <p:spPr bwMode="auto">
          <a:xfrm>
            <a:off x="4572000" y="1333500"/>
            <a:ext cx="0" cy="168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7" name="AutoShape 19"/>
          <p:cNvCxnSpPr>
            <a:cxnSpLocks noChangeShapeType="1"/>
            <a:stCxn id="17414" idx="2"/>
            <a:endCxn id="17415" idx="0"/>
          </p:cNvCxnSpPr>
          <p:nvPr/>
        </p:nvCxnSpPr>
        <p:spPr bwMode="auto">
          <a:xfrm>
            <a:off x="4572000" y="1700213"/>
            <a:ext cx="0" cy="15081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8" name="AutoShape 20"/>
          <p:cNvCxnSpPr>
            <a:cxnSpLocks noChangeShapeType="1"/>
            <a:stCxn id="17415" idx="2"/>
            <a:endCxn id="17416" idx="0"/>
          </p:cNvCxnSpPr>
          <p:nvPr/>
        </p:nvCxnSpPr>
        <p:spPr bwMode="auto">
          <a:xfrm>
            <a:off x="4572000" y="2049463"/>
            <a:ext cx="0" cy="1587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9" name="AutoShape 21"/>
          <p:cNvCxnSpPr>
            <a:cxnSpLocks noChangeShapeType="1"/>
            <a:stCxn id="17416" idx="2"/>
            <a:endCxn id="17417" idx="0"/>
          </p:cNvCxnSpPr>
          <p:nvPr/>
        </p:nvCxnSpPr>
        <p:spPr bwMode="auto">
          <a:xfrm>
            <a:off x="4572000" y="2406650"/>
            <a:ext cx="0" cy="1603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0" name="AutoShape 22"/>
          <p:cNvCxnSpPr>
            <a:cxnSpLocks noChangeShapeType="1"/>
            <a:stCxn id="17417" idx="2"/>
            <a:endCxn id="17418" idx="0"/>
          </p:cNvCxnSpPr>
          <p:nvPr/>
        </p:nvCxnSpPr>
        <p:spPr bwMode="auto">
          <a:xfrm>
            <a:off x="4572000" y="2763838"/>
            <a:ext cx="0" cy="1809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1" name="AutoShape 23"/>
          <p:cNvCxnSpPr>
            <a:cxnSpLocks noChangeShapeType="1"/>
            <a:stCxn id="17418" idx="2"/>
            <a:endCxn id="17419" idx="0"/>
          </p:cNvCxnSpPr>
          <p:nvPr/>
        </p:nvCxnSpPr>
        <p:spPr bwMode="auto">
          <a:xfrm>
            <a:off x="4572000" y="3143250"/>
            <a:ext cx="0" cy="188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2" name="AutoShape 24"/>
          <p:cNvCxnSpPr>
            <a:cxnSpLocks noChangeShapeType="1"/>
            <a:stCxn id="17419" idx="2"/>
            <a:endCxn id="17420" idx="0"/>
          </p:cNvCxnSpPr>
          <p:nvPr/>
        </p:nvCxnSpPr>
        <p:spPr bwMode="auto">
          <a:xfrm>
            <a:off x="4572000" y="3530600"/>
            <a:ext cx="0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3" name="AutoShape 25"/>
          <p:cNvCxnSpPr>
            <a:cxnSpLocks noChangeShapeType="1"/>
            <a:stCxn id="17420" idx="2"/>
            <a:endCxn id="17421" idx="0"/>
          </p:cNvCxnSpPr>
          <p:nvPr/>
        </p:nvCxnSpPr>
        <p:spPr bwMode="auto">
          <a:xfrm>
            <a:off x="4572000" y="4065588"/>
            <a:ext cx="0" cy="19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4" name="AutoShape 26"/>
          <p:cNvCxnSpPr>
            <a:cxnSpLocks noChangeShapeType="1"/>
            <a:stCxn id="17413" idx="1"/>
            <a:endCxn id="17422" idx="3"/>
          </p:cNvCxnSpPr>
          <p:nvPr/>
        </p:nvCxnSpPr>
        <p:spPr bwMode="auto">
          <a:xfrm flipH="1">
            <a:off x="2667000" y="1235075"/>
            <a:ext cx="12715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5" name="AutoShape 27"/>
          <p:cNvCxnSpPr>
            <a:cxnSpLocks noChangeShapeType="1"/>
            <a:stCxn id="17422" idx="2"/>
            <a:endCxn id="17423" idx="0"/>
          </p:cNvCxnSpPr>
          <p:nvPr/>
        </p:nvCxnSpPr>
        <p:spPr bwMode="auto">
          <a:xfrm>
            <a:off x="2032000" y="1333500"/>
            <a:ext cx="0" cy="168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6" name="AutoShape 28"/>
          <p:cNvCxnSpPr>
            <a:cxnSpLocks noChangeShapeType="1"/>
            <a:stCxn id="17418" idx="3"/>
            <a:endCxn id="17414" idx="3"/>
          </p:cNvCxnSpPr>
          <p:nvPr/>
        </p:nvCxnSpPr>
        <p:spPr bwMode="auto">
          <a:xfrm flipV="1">
            <a:off x="5205413" y="1600200"/>
            <a:ext cx="12700" cy="1443038"/>
          </a:xfrm>
          <a:prstGeom prst="bentConnector3">
            <a:avLst>
              <a:gd name="adj1" fmla="val 180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3197" name="AutoShape 29"/>
          <p:cNvCxnSpPr>
            <a:cxnSpLocks noChangeShapeType="1"/>
            <a:stCxn id="17415" idx="3"/>
            <a:endCxn id="17421" idx="3"/>
          </p:cNvCxnSpPr>
          <p:nvPr/>
        </p:nvCxnSpPr>
        <p:spPr bwMode="auto">
          <a:xfrm>
            <a:off x="5205413" y="1949450"/>
            <a:ext cx="12700" cy="2466975"/>
          </a:xfrm>
          <a:prstGeom prst="bentConnector3">
            <a:avLst>
              <a:gd name="adj1" fmla="val 1800000"/>
            </a:avLst>
          </a:prstGeom>
          <a:noFill/>
          <a:ln w="25400">
            <a:solidFill>
              <a:srgbClr val="FF0000"/>
            </a:solidFill>
            <a:prstDash val="dash"/>
            <a:miter lim="800000"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3198" name="AutoShape 30"/>
          <p:cNvCxnSpPr>
            <a:cxnSpLocks noChangeShapeType="1"/>
            <a:stCxn id="17423" idx="2"/>
            <a:endCxn id="17421" idx="1"/>
          </p:cNvCxnSpPr>
          <p:nvPr/>
        </p:nvCxnSpPr>
        <p:spPr bwMode="auto">
          <a:xfrm rot="16200000" flipH="1">
            <a:off x="1627188" y="2105025"/>
            <a:ext cx="2716212" cy="1906588"/>
          </a:xfrm>
          <a:prstGeom prst="bentConnector2">
            <a:avLst/>
          </a:prstGeom>
          <a:noFill/>
          <a:ln w="25400">
            <a:solidFill>
              <a:srgbClr val="FF0000"/>
            </a:solidFill>
            <a:prstDash val="dash"/>
            <a:miter lim="800000"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3199" name="AutoShape 31"/>
          <p:cNvSpPr>
            <a:spLocks noChangeArrowheads="1"/>
          </p:cNvSpPr>
          <p:nvPr/>
        </p:nvSpPr>
        <p:spPr bwMode="auto">
          <a:xfrm>
            <a:off x="381000" y="2468563"/>
            <a:ext cx="2984500" cy="1125537"/>
          </a:xfrm>
          <a:prstGeom prst="wedgeRectCallout">
            <a:avLst>
              <a:gd name="adj1" fmla="val 67167"/>
              <a:gd name="adj2" fmla="val -56815"/>
            </a:avLst>
          </a:prstGeom>
          <a:solidFill>
            <a:schemeClr val="bg1"/>
          </a:solidFill>
          <a:ln w="15875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149" tIns="37074" rIns="74149" bIns="37074" anchor="ctr"/>
          <a:lstStyle/>
          <a:p>
            <a:pPr marL="184150" indent="-184150"/>
            <a:r>
              <a:rPr lang="en-GB" sz="800"/>
              <a:t>Active Components (Objects):</a:t>
            </a:r>
          </a:p>
          <a:p>
            <a:pPr marL="184150" indent="-184150"/>
            <a:endParaRPr lang="en-GB" sz="800"/>
          </a:p>
          <a:p>
            <a:pPr marL="184150" indent="-184150">
              <a:buFontTx/>
              <a:buAutoNum type="arabicPeriod"/>
            </a:pPr>
            <a:r>
              <a:rPr lang="en-GB" sz="800"/>
              <a:t>Obligor object</a:t>
            </a:r>
          </a:p>
          <a:p>
            <a:pPr marL="184150" indent="-184150">
              <a:buFontTx/>
              <a:buAutoNum type="arabicPeriod"/>
            </a:pPr>
            <a:r>
              <a:rPr lang="en-GB" sz="800"/>
              <a:t>Model landscape object (collective scope set)</a:t>
            </a:r>
          </a:p>
          <a:p>
            <a:pPr marL="184150" indent="-184150">
              <a:buFontTx/>
              <a:buAutoNum type="arabicPeriod"/>
            </a:pPr>
            <a:r>
              <a:rPr lang="en-GB" sz="800"/>
              <a:t>Rating model selection (RMS)</a:t>
            </a:r>
          </a:p>
          <a:p>
            <a:pPr marL="184150" indent="-184150">
              <a:buFontTx/>
              <a:buAutoNum type="arabicPeriod"/>
            </a:pPr>
            <a:r>
              <a:rPr lang="en-GB" sz="800"/>
              <a:t>Parental Support Framework (PSF)</a:t>
            </a:r>
          </a:p>
          <a:p>
            <a:pPr marL="184150" indent="-184150">
              <a:buFontTx/>
              <a:buAutoNum type="arabicPeriod"/>
            </a:pPr>
            <a:r>
              <a:rPr lang="en-GB" sz="800"/>
              <a:t>Sovereign Ceiling (SC)</a:t>
            </a:r>
          </a:p>
          <a:p>
            <a:pPr marL="184150" indent="-184150">
              <a:buFontTx/>
              <a:buAutoNum type="arabicPeriod"/>
            </a:pPr>
            <a:r>
              <a:rPr lang="en-GB" sz="800"/>
              <a:t>Effective Risk Hierarchy / Network (ERH) object</a:t>
            </a:r>
          </a:p>
        </p:txBody>
      </p:sp>
      <p:cxnSp>
        <p:nvCxnSpPr>
          <p:cNvPr id="17440" name="AutoShape 32"/>
          <p:cNvCxnSpPr>
            <a:cxnSpLocks noChangeShapeType="1"/>
            <a:stCxn id="17414" idx="1"/>
            <a:endCxn id="17423" idx="3"/>
          </p:cNvCxnSpPr>
          <p:nvPr/>
        </p:nvCxnSpPr>
        <p:spPr bwMode="auto">
          <a:xfrm flipH="1">
            <a:off x="2667000" y="1600200"/>
            <a:ext cx="127158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3201" name="AutoShape 33"/>
          <p:cNvSpPr>
            <a:spLocks noChangeArrowheads="1"/>
          </p:cNvSpPr>
          <p:nvPr/>
        </p:nvSpPr>
        <p:spPr bwMode="auto">
          <a:xfrm>
            <a:off x="6096000" y="2251075"/>
            <a:ext cx="1460500" cy="641350"/>
          </a:xfrm>
          <a:prstGeom prst="wedgeRectCallout">
            <a:avLst>
              <a:gd name="adj1" fmla="val -109250"/>
              <a:gd name="adj2" fmla="val 15139"/>
            </a:avLst>
          </a:prstGeom>
          <a:solidFill>
            <a:schemeClr val="bg1"/>
          </a:solidFill>
          <a:ln w="15875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149" tIns="37074" rIns="74149" bIns="37074" anchor="ctr"/>
          <a:lstStyle/>
          <a:p>
            <a:pPr marL="184150" indent="-184150"/>
            <a:r>
              <a:rPr lang="en-GB" sz="800"/>
              <a:t>Key Results (per case):</a:t>
            </a:r>
          </a:p>
          <a:p>
            <a:pPr marL="184150" indent="-184150"/>
            <a:endParaRPr lang="en-GB" sz="800"/>
          </a:p>
          <a:p>
            <a:pPr marL="184150" indent="-184150">
              <a:buFontTx/>
              <a:buAutoNum type="arabicPeriod"/>
            </a:pPr>
            <a:r>
              <a:rPr lang="en-GB" sz="800"/>
              <a:t>CRRs</a:t>
            </a:r>
          </a:p>
          <a:p>
            <a:pPr marL="184150" indent="-184150">
              <a:buFontTx/>
              <a:buAutoNum type="arabicPeriod"/>
            </a:pPr>
            <a:r>
              <a:rPr lang="en-GB" sz="800"/>
              <a:t>Rating ‘path’</a:t>
            </a:r>
          </a:p>
          <a:p>
            <a:pPr marL="184150" indent="-184150">
              <a:buFontTx/>
              <a:buAutoNum type="arabicPeriod"/>
            </a:pPr>
            <a:r>
              <a:rPr lang="en-GB" sz="800"/>
              <a:t>Intermediate states</a:t>
            </a:r>
          </a:p>
        </p:txBody>
      </p:sp>
      <p:sp>
        <p:nvSpPr>
          <p:cNvPr id="17442" name="Rectangle 34"/>
          <p:cNvSpPr>
            <a:spLocks noChangeArrowheads="1"/>
          </p:cNvSpPr>
          <p:nvPr/>
        </p:nvSpPr>
        <p:spPr bwMode="auto">
          <a:xfrm>
            <a:off x="6288088" y="3332163"/>
            <a:ext cx="1268412" cy="1984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149" tIns="37074" rIns="74149" bIns="37074" anchor="ctr" anchorCtr="1">
            <a:spAutoFit/>
          </a:bodyPr>
          <a:lstStyle/>
          <a:p>
            <a:pPr algn="ctr"/>
            <a:r>
              <a:rPr lang="en-GB" sz="800"/>
              <a:t>Resolved Scenarios</a:t>
            </a:r>
          </a:p>
        </p:txBody>
      </p:sp>
      <p:sp>
        <p:nvSpPr>
          <p:cNvPr id="17443" name="Rectangle 35"/>
          <p:cNvSpPr>
            <a:spLocks noChangeArrowheads="1"/>
          </p:cNvSpPr>
          <p:nvPr/>
        </p:nvSpPr>
        <p:spPr bwMode="auto">
          <a:xfrm>
            <a:off x="6288088" y="4311650"/>
            <a:ext cx="1268412" cy="1984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149" tIns="37074" rIns="74149" bIns="37074" anchor="ctr" anchorCtr="1">
            <a:spAutoFit/>
          </a:bodyPr>
          <a:lstStyle/>
          <a:p>
            <a:pPr algn="ctr"/>
            <a:r>
              <a:rPr lang="en-GB" sz="800"/>
              <a:t>Policy Changes</a:t>
            </a:r>
          </a:p>
        </p:txBody>
      </p:sp>
      <p:cxnSp>
        <p:nvCxnSpPr>
          <p:cNvPr id="17444" name="AutoShape 36"/>
          <p:cNvCxnSpPr>
            <a:cxnSpLocks noChangeShapeType="1"/>
            <a:stCxn id="17419" idx="3"/>
            <a:endCxn id="17442" idx="1"/>
          </p:cNvCxnSpPr>
          <p:nvPr/>
        </p:nvCxnSpPr>
        <p:spPr bwMode="auto">
          <a:xfrm>
            <a:off x="5205413" y="3430588"/>
            <a:ext cx="1082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45" name="AutoShape 37"/>
          <p:cNvCxnSpPr>
            <a:cxnSpLocks noChangeShapeType="1"/>
            <a:stCxn id="17442" idx="2"/>
            <a:endCxn id="17443" idx="0"/>
          </p:cNvCxnSpPr>
          <p:nvPr/>
        </p:nvCxnSpPr>
        <p:spPr bwMode="auto">
          <a:xfrm>
            <a:off x="6923088" y="3530600"/>
            <a:ext cx="0" cy="781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3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03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0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0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3199" grpId="0" animBg="1"/>
      <p:bldP spid="90320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GB" smtClean="0"/>
              <a:t>PUBLIC</a:t>
            </a:r>
            <a:endParaRPr lang="en-GB"/>
          </a:p>
        </p:txBody>
      </p:sp>
      <p:sp>
        <p:nvSpPr>
          <p:cNvPr id="675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dirty="0" smtClean="0"/>
              <a:t>Simulator: </a:t>
            </a:r>
            <a:r>
              <a:rPr lang="en-GB" b="1" dirty="0" smtClean="0"/>
              <a:t>Operating Modes</a:t>
            </a:r>
          </a:p>
        </p:txBody>
      </p:sp>
      <p:sp>
        <p:nvSpPr>
          <p:cNvPr id="67587" name="Footer Placeholder 3"/>
          <p:cNvSpPr txBox="1">
            <a:spLocks noGrp="1"/>
          </p:cNvSpPr>
          <p:nvPr/>
        </p:nvSpPr>
        <p:spPr bwMode="auto">
          <a:xfrm>
            <a:off x="4533900" y="4683125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4149" tIns="37074" rIns="74149" bIns="37074"/>
          <a:lstStyle/>
          <a:p>
            <a:pPr algn="ctr" eaLnBrk="0" hangingPunct="0"/>
            <a:endParaRPr lang="en-US" sz="1100"/>
          </a:p>
        </p:txBody>
      </p:sp>
      <p:sp>
        <p:nvSpPr>
          <p:cNvPr id="5" name="Rectangle 4"/>
          <p:cNvSpPr/>
          <p:nvPr/>
        </p:nvSpPr>
        <p:spPr bwMode="auto">
          <a:xfrm>
            <a:off x="4081463" y="2144713"/>
            <a:ext cx="981075" cy="85407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 defTabSz="858838" eaLnBrk="0" hangingPunct="0">
              <a:spcBef>
                <a:spcPct val="50000"/>
              </a:spcBef>
              <a:defRPr/>
            </a:pPr>
            <a:r>
              <a:rPr lang="en-GB" sz="5000" dirty="0"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081213" y="1638300"/>
            <a:ext cx="936625" cy="425450"/>
          </a:xfrm>
          <a:prstGeom prst="rect">
            <a:avLst/>
          </a:prstGeom>
          <a:solidFill>
            <a:schemeClr val="accent2">
              <a:lumMod val="2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defTabSz="858838" eaLnBrk="0" hangingPunct="0">
              <a:spcBef>
                <a:spcPct val="50000"/>
              </a:spcBef>
              <a:defRPr/>
            </a:pPr>
            <a:r>
              <a:rPr lang="en-GB" sz="1200" dirty="0">
                <a:solidFill>
                  <a:schemeClr val="bg1"/>
                </a:solidFill>
              </a:rPr>
              <a:t>Script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081213" y="3076575"/>
            <a:ext cx="936625" cy="42545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defTabSz="858838" eaLnBrk="0" hangingPunct="0">
              <a:spcBef>
                <a:spcPct val="50000"/>
              </a:spcBef>
              <a:defRPr/>
            </a:pPr>
            <a:r>
              <a:rPr lang="en-GB" sz="1200" dirty="0">
                <a:solidFill>
                  <a:schemeClr val="bg1"/>
                </a:solidFill>
              </a:rPr>
              <a:t>GUI</a:t>
            </a:r>
          </a:p>
        </p:txBody>
      </p:sp>
      <p:cxnSp>
        <p:nvCxnSpPr>
          <p:cNvPr id="67591" name="Straight Arrow Connector 12"/>
          <p:cNvCxnSpPr>
            <a:cxnSpLocks noChangeShapeType="1"/>
            <a:stCxn id="7" idx="3"/>
            <a:endCxn id="5" idx="1"/>
          </p:cNvCxnSpPr>
          <p:nvPr/>
        </p:nvCxnSpPr>
        <p:spPr bwMode="auto">
          <a:xfrm flipV="1">
            <a:off x="3017838" y="2571750"/>
            <a:ext cx="1063625" cy="71755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7592" name="Straight Arrow Connector 14"/>
          <p:cNvCxnSpPr>
            <a:cxnSpLocks noChangeShapeType="1"/>
            <a:stCxn id="6" idx="3"/>
            <a:endCxn id="5" idx="1"/>
          </p:cNvCxnSpPr>
          <p:nvPr/>
        </p:nvCxnSpPr>
        <p:spPr bwMode="auto">
          <a:xfrm>
            <a:off x="3017838" y="1851025"/>
            <a:ext cx="1063625" cy="72072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7593" name="Rectangle 32"/>
          <p:cNvSpPr>
            <a:spLocks noChangeArrowheads="1"/>
          </p:cNvSpPr>
          <p:nvPr/>
        </p:nvSpPr>
        <p:spPr bwMode="auto">
          <a:xfrm>
            <a:off x="6119813" y="1638300"/>
            <a:ext cx="936625" cy="425450"/>
          </a:xfrm>
          <a:prstGeom prst="rect">
            <a:avLst/>
          </a:prstGeom>
          <a:solidFill>
            <a:srgbClr val="6CA62C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858838" eaLnBrk="0" hangingPunct="0">
              <a:spcBef>
                <a:spcPct val="50000"/>
              </a:spcBef>
            </a:pPr>
            <a:r>
              <a:rPr lang="en-GB" sz="1200"/>
              <a:t>Excel</a:t>
            </a:r>
          </a:p>
        </p:txBody>
      </p:sp>
      <p:cxnSp>
        <p:nvCxnSpPr>
          <p:cNvPr id="67594" name="Straight Arrow Connector 33"/>
          <p:cNvCxnSpPr>
            <a:cxnSpLocks noChangeShapeType="1"/>
            <a:stCxn id="5" idx="3"/>
            <a:endCxn id="67593" idx="1"/>
          </p:cNvCxnSpPr>
          <p:nvPr/>
        </p:nvCxnSpPr>
        <p:spPr bwMode="auto">
          <a:xfrm flipV="1">
            <a:off x="5062538" y="1851025"/>
            <a:ext cx="1057275" cy="72072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7595" name="Rectangle 36"/>
          <p:cNvSpPr>
            <a:spLocks noChangeArrowheads="1"/>
          </p:cNvSpPr>
          <p:nvPr/>
        </p:nvSpPr>
        <p:spPr bwMode="auto">
          <a:xfrm>
            <a:off x="6119813" y="3079750"/>
            <a:ext cx="936625" cy="425450"/>
          </a:xfrm>
          <a:prstGeom prst="rect">
            <a:avLst/>
          </a:prstGeom>
          <a:solidFill>
            <a:srgbClr val="7030A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858838" eaLnBrk="0" hangingPunct="0">
              <a:spcBef>
                <a:spcPct val="50000"/>
              </a:spcBef>
            </a:pPr>
            <a:r>
              <a:rPr lang="en-GB" sz="1200">
                <a:solidFill>
                  <a:schemeClr val="bg1"/>
                </a:solidFill>
              </a:rPr>
              <a:t>Dash</a:t>
            </a:r>
          </a:p>
        </p:txBody>
      </p:sp>
      <p:cxnSp>
        <p:nvCxnSpPr>
          <p:cNvPr id="67596" name="Straight Arrow Connector 37"/>
          <p:cNvCxnSpPr>
            <a:cxnSpLocks noChangeShapeType="1"/>
            <a:stCxn id="5" idx="3"/>
            <a:endCxn id="67595" idx="1"/>
          </p:cNvCxnSpPr>
          <p:nvPr/>
        </p:nvCxnSpPr>
        <p:spPr bwMode="auto">
          <a:xfrm>
            <a:off x="5062538" y="2571750"/>
            <a:ext cx="1057275" cy="72072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7597" name="Rectangle 40"/>
          <p:cNvSpPr>
            <a:spLocks noChangeArrowheads="1"/>
          </p:cNvSpPr>
          <p:nvPr/>
        </p:nvSpPr>
        <p:spPr bwMode="auto">
          <a:xfrm>
            <a:off x="384175" y="3076575"/>
            <a:ext cx="936625" cy="42545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defTabSz="858838" eaLnBrk="0" hangingPunct="0">
              <a:spcBef>
                <a:spcPct val="50000"/>
              </a:spcBef>
            </a:pPr>
            <a:r>
              <a:rPr lang="en-GB"/>
              <a:t>Single Cases</a:t>
            </a:r>
          </a:p>
        </p:txBody>
      </p:sp>
      <p:cxnSp>
        <p:nvCxnSpPr>
          <p:cNvPr id="67598" name="Straight Arrow Connector 41"/>
          <p:cNvCxnSpPr>
            <a:cxnSpLocks noChangeShapeType="1"/>
            <a:stCxn id="67597" idx="3"/>
            <a:endCxn id="7" idx="1"/>
          </p:cNvCxnSpPr>
          <p:nvPr/>
        </p:nvCxnSpPr>
        <p:spPr bwMode="auto">
          <a:xfrm>
            <a:off x="1320800" y="3289300"/>
            <a:ext cx="760413" cy="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5" name="Straight Arrow Connector 44"/>
          <p:cNvCxnSpPr>
            <a:stCxn id="67597" idx="3"/>
            <a:endCxn id="6" idx="1"/>
          </p:cNvCxnSpPr>
          <p:nvPr/>
        </p:nvCxnSpPr>
        <p:spPr bwMode="auto">
          <a:xfrm flipV="1">
            <a:off x="1320800" y="1851025"/>
            <a:ext cx="760413" cy="143827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67600" name="Rectangle 49"/>
          <p:cNvSpPr>
            <a:spLocks noChangeArrowheads="1"/>
          </p:cNvSpPr>
          <p:nvPr/>
        </p:nvSpPr>
        <p:spPr bwMode="auto">
          <a:xfrm>
            <a:off x="384175" y="1252538"/>
            <a:ext cx="936625" cy="427037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defTabSz="858838" eaLnBrk="0" hangingPunct="0">
              <a:spcBef>
                <a:spcPct val="50000"/>
              </a:spcBef>
            </a:pPr>
            <a:r>
              <a:rPr lang="en-GB"/>
              <a:t>‘DOE’</a:t>
            </a:r>
          </a:p>
        </p:txBody>
      </p:sp>
      <p:sp>
        <p:nvSpPr>
          <p:cNvPr id="67601" name="Rectangle 50"/>
          <p:cNvSpPr>
            <a:spLocks noChangeArrowheads="1"/>
          </p:cNvSpPr>
          <p:nvPr/>
        </p:nvSpPr>
        <p:spPr bwMode="auto">
          <a:xfrm>
            <a:off x="384175" y="1998663"/>
            <a:ext cx="936625" cy="42545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defTabSz="858838" eaLnBrk="0" hangingPunct="0">
              <a:spcBef>
                <a:spcPct val="50000"/>
              </a:spcBef>
            </a:pPr>
            <a:r>
              <a:rPr lang="en-GB"/>
              <a:t>Monte Carlo</a:t>
            </a:r>
          </a:p>
        </p:txBody>
      </p:sp>
      <p:cxnSp>
        <p:nvCxnSpPr>
          <p:cNvPr id="67602" name="Straight Arrow Connector 51"/>
          <p:cNvCxnSpPr>
            <a:cxnSpLocks noChangeShapeType="1"/>
            <a:stCxn id="67600" idx="3"/>
            <a:endCxn id="6" idx="1"/>
          </p:cNvCxnSpPr>
          <p:nvPr/>
        </p:nvCxnSpPr>
        <p:spPr bwMode="auto">
          <a:xfrm>
            <a:off x="1320800" y="1466850"/>
            <a:ext cx="760413" cy="3841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7603" name="Straight Arrow Connector 54"/>
          <p:cNvCxnSpPr>
            <a:cxnSpLocks noChangeShapeType="1"/>
            <a:stCxn id="67601" idx="3"/>
            <a:endCxn id="6" idx="1"/>
          </p:cNvCxnSpPr>
          <p:nvPr/>
        </p:nvCxnSpPr>
        <p:spPr bwMode="auto">
          <a:xfrm flipV="1">
            <a:off x="1320800" y="1851025"/>
            <a:ext cx="760413" cy="36036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7604" name="Straight Arrow Connector 57"/>
          <p:cNvCxnSpPr>
            <a:cxnSpLocks noChangeShapeType="1"/>
            <a:stCxn id="67601" idx="3"/>
            <a:endCxn id="7" idx="1"/>
          </p:cNvCxnSpPr>
          <p:nvPr/>
        </p:nvCxnSpPr>
        <p:spPr bwMode="auto">
          <a:xfrm>
            <a:off x="1320800" y="2211388"/>
            <a:ext cx="760413" cy="107791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61" name="Rectangular Callout 60"/>
          <p:cNvSpPr/>
          <p:nvPr/>
        </p:nvSpPr>
        <p:spPr bwMode="auto">
          <a:xfrm>
            <a:off x="3902075" y="1250950"/>
            <a:ext cx="1462088" cy="215900"/>
          </a:xfrm>
          <a:prstGeom prst="wedgeRectCallout">
            <a:avLst>
              <a:gd name="adj1" fmla="val -21702"/>
              <a:gd name="adj2" fmla="val 422083"/>
            </a:avLst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spAutoFit/>
          </a:bodyPr>
          <a:lstStyle/>
          <a:p>
            <a:pPr algn="ctr" defTabSz="858838" eaLnBrk="0" hangingPunct="0">
              <a:spcBef>
                <a:spcPct val="50000"/>
              </a:spcBef>
              <a:defRPr/>
            </a:pPr>
            <a:r>
              <a:rPr lang="en-GB" sz="800" dirty="0"/>
              <a:t>Object-based code library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4103688" y="3848100"/>
            <a:ext cx="936625" cy="4254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defTabSz="858838" eaLnBrk="0" hangingPunct="0">
              <a:spcBef>
                <a:spcPct val="50000"/>
              </a:spcBef>
              <a:defRPr/>
            </a:pPr>
            <a:r>
              <a:rPr lang="en-GB" dirty="0"/>
              <a:t>RWA Engine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2081213" y="3848100"/>
            <a:ext cx="936625" cy="4254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defTabSz="858838" eaLnBrk="0" hangingPunct="0">
              <a:spcBef>
                <a:spcPct val="50000"/>
              </a:spcBef>
              <a:defRPr/>
            </a:pPr>
            <a:r>
              <a:rPr lang="en-GB" dirty="0"/>
              <a:t>‘Q-Space’</a:t>
            </a:r>
          </a:p>
        </p:txBody>
      </p:sp>
      <p:cxnSp>
        <p:nvCxnSpPr>
          <p:cNvPr id="67" name="Straight Arrow Connector 66"/>
          <p:cNvCxnSpPr>
            <a:stCxn id="66" idx="0"/>
            <a:endCxn id="7" idx="2"/>
          </p:cNvCxnSpPr>
          <p:nvPr/>
        </p:nvCxnSpPr>
        <p:spPr bwMode="auto">
          <a:xfrm flipV="1">
            <a:off x="2549525" y="3502025"/>
            <a:ext cx="0" cy="34607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endCxn id="5" idx="2"/>
          </p:cNvCxnSpPr>
          <p:nvPr/>
        </p:nvCxnSpPr>
        <p:spPr bwMode="auto">
          <a:xfrm flipV="1">
            <a:off x="4572000" y="2998788"/>
            <a:ext cx="0" cy="84931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1" name="Curved Connector 80"/>
          <p:cNvCxnSpPr>
            <a:stCxn id="67597" idx="2"/>
            <a:endCxn id="66" idx="1"/>
          </p:cNvCxnSpPr>
          <p:nvPr/>
        </p:nvCxnSpPr>
        <p:spPr bwMode="auto">
          <a:xfrm rot="16200000" flipH="1">
            <a:off x="1187451" y="3167062"/>
            <a:ext cx="558800" cy="1228725"/>
          </a:xfrm>
          <a:prstGeom prst="curvedConnector2">
            <a:avLst/>
          </a:prstGeom>
          <a:solidFill>
            <a:schemeClr val="accent1"/>
          </a:solidFill>
          <a:ln w="254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3" name="Rectangle 82"/>
          <p:cNvSpPr/>
          <p:nvPr/>
        </p:nvSpPr>
        <p:spPr bwMode="auto">
          <a:xfrm>
            <a:off x="6119813" y="2359025"/>
            <a:ext cx="936625" cy="4254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defTabSz="858838" eaLnBrk="0" hangingPunct="0">
              <a:spcBef>
                <a:spcPct val="50000"/>
              </a:spcBef>
              <a:defRPr/>
            </a:pPr>
            <a:r>
              <a:rPr lang="el-GR" sz="1200" dirty="0"/>
              <a:t>Δ</a:t>
            </a:r>
            <a:r>
              <a:rPr lang="en-GB" sz="1200" dirty="0"/>
              <a:t>RWA%</a:t>
            </a:r>
          </a:p>
        </p:txBody>
      </p:sp>
      <p:cxnSp>
        <p:nvCxnSpPr>
          <p:cNvPr id="84" name="Straight Arrow Connector 83"/>
          <p:cNvCxnSpPr>
            <a:stCxn id="5" idx="3"/>
            <a:endCxn id="83" idx="1"/>
          </p:cNvCxnSpPr>
          <p:nvPr/>
        </p:nvCxnSpPr>
        <p:spPr bwMode="auto">
          <a:xfrm>
            <a:off x="5062538" y="2571750"/>
            <a:ext cx="1057275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7613" name="Rectangle 92"/>
          <p:cNvSpPr>
            <a:spLocks noChangeArrowheads="1"/>
          </p:cNvSpPr>
          <p:nvPr/>
        </p:nvSpPr>
        <p:spPr bwMode="auto">
          <a:xfrm>
            <a:off x="7791450" y="3076575"/>
            <a:ext cx="936625" cy="42545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defTabSz="858838" eaLnBrk="0" hangingPunct="0">
              <a:spcBef>
                <a:spcPct val="50000"/>
              </a:spcBef>
            </a:pPr>
            <a:r>
              <a:rPr lang="en-GB"/>
              <a:t>Case Review</a:t>
            </a:r>
          </a:p>
        </p:txBody>
      </p:sp>
      <p:sp>
        <p:nvSpPr>
          <p:cNvPr id="67614" name="Rectangle 93"/>
          <p:cNvSpPr>
            <a:spLocks noChangeArrowheads="1"/>
          </p:cNvSpPr>
          <p:nvPr/>
        </p:nvSpPr>
        <p:spPr bwMode="auto">
          <a:xfrm>
            <a:off x="7791450" y="1639888"/>
            <a:ext cx="936625" cy="42545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defTabSz="858838" eaLnBrk="0" hangingPunct="0">
              <a:spcBef>
                <a:spcPct val="50000"/>
              </a:spcBef>
            </a:pPr>
            <a:r>
              <a:rPr lang="en-GB"/>
              <a:t>Distribution Analysis</a:t>
            </a:r>
          </a:p>
        </p:txBody>
      </p:sp>
      <p:cxnSp>
        <p:nvCxnSpPr>
          <p:cNvPr id="67615" name="Straight Arrow Connector 95"/>
          <p:cNvCxnSpPr>
            <a:cxnSpLocks noChangeShapeType="1"/>
            <a:stCxn id="67593" idx="3"/>
            <a:endCxn id="67614" idx="1"/>
          </p:cNvCxnSpPr>
          <p:nvPr/>
        </p:nvCxnSpPr>
        <p:spPr bwMode="auto">
          <a:xfrm>
            <a:off x="7056438" y="1851025"/>
            <a:ext cx="735012" cy="1588"/>
          </a:xfrm>
          <a:prstGeom prst="straightConnector1">
            <a:avLst/>
          </a:prstGeom>
          <a:noFill/>
          <a:ln w="25400" algn="ctr">
            <a:solidFill>
              <a:srgbClr val="6CA62C"/>
            </a:solidFill>
            <a:round/>
            <a:headEnd/>
            <a:tailEnd type="arrow" w="med" len="med"/>
          </a:ln>
        </p:spPr>
      </p:cxnSp>
      <p:cxnSp>
        <p:nvCxnSpPr>
          <p:cNvPr id="67616" name="Straight Arrow Connector 98"/>
          <p:cNvCxnSpPr>
            <a:cxnSpLocks noChangeShapeType="1"/>
          </p:cNvCxnSpPr>
          <p:nvPr/>
        </p:nvCxnSpPr>
        <p:spPr bwMode="auto">
          <a:xfrm>
            <a:off x="7056438" y="3286125"/>
            <a:ext cx="735012" cy="0"/>
          </a:xfrm>
          <a:prstGeom prst="straightConnector1">
            <a:avLst/>
          </a:prstGeom>
          <a:noFill/>
          <a:ln w="25400" algn="ctr">
            <a:solidFill>
              <a:srgbClr val="7030A0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57156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100" smtClean="0"/>
              <a:t>PUBLIC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mtClean="0"/>
              <a:t>Class Library Overview</a:t>
            </a:r>
          </a:p>
        </p:txBody>
      </p:sp>
      <p:pic>
        <p:nvPicPr>
          <p:cNvPr id="1843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536575"/>
            <a:ext cx="7669213" cy="423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100" smtClean="0"/>
              <a:t>PUBLIC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mtClean="0"/>
              <a:t>Presentation Outline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Background and context to </a:t>
            </a:r>
            <a:r>
              <a:rPr lang="en-GB" b="1" dirty="0" smtClean="0"/>
              <a:t>Project Navigator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General project objectives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Project scope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Overall approach (and rationale)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Rapid prototyping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MATLAB-based policy simulator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Lessons learned (so far!)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100" smtClean="0"/>
              <a:t>PUBLIC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mtClean="0"/>
              <a:t>Navigator Class Library</a:t>
            </a:r>
          </a:p>
        </p:txBody>
      </p:sp>
      <p:sp>
        <p:nvSpPr>
          <p:cNvPr id="98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771525"/>
            <a:ext cx="8128000" cy="3730625"/>
          </a:xfrm>
        </p:spPr>
        <p:txBody>
          <a:bodyPr/>
          <a:lstStyle/>
          <a:p>
            <a:r>
              <a:rPr lang="en-GB" smtClean="0"/>
              <a:t>Relatively large number of classes given the number of sub-problems involved</a:t>
            </a:r>
          </a:p>
          <a:p>
            <a:endParaRPr lang="en-GB" smtClean="0"/>
          </a:p>
          <a:p>
            <a:r>
              <a:rPr lang="en-GB" smtClean="0"/>
              <a:t>High levels </a:t>
            </a:r>
            <a:r>
              <a:rPr lang="en-GB" b="1" smtClean="0"/>
              <a:t>encapsulation</a:t>
            </a:r>
            <a:r>
              <a:rPr lang="en-GB" smtClean="0"/>
              <a:t> of every functional aspect of the Navigator project</a:t>
            </a:r>
          </a:p>
          <a:p>
            <a:endParaRPr lang="en-GB" smtClean="0"/>
          </a:p>
          <a:p>
            <a:r>
              <a:rPr lang="en-GB" b="1" smtClean="0"/>
              <a:t>Namespaces</a:t>
            </a:r>
            <a:r>
              <a:rPr lang="en-GB" smtClean="0"/>
              <a:t> (packages) and class folders used to organise code</a:t>
            </a:r>
          </a:p>
          <a:p>
            <a:endParaRPr lang="en-GB" smtClean="0"/>
          </a:p>
          <a:p>
            <a:r>
              <a:rPr lang="en-GB" smtClean="0"/>
              <a:t>Methods written to keep the ‘</a:t>
            </a:r>
            <a:r>
              <a:rPr lang="en-GB" b="1" smtClean="0"/>
              <a:t>public interface</a:t>
            </a:r>
            <a:r>
              <a:rPr lang="en-GB" smtClean="0"/>
              <a:t>’ as clean / standard / logical as possible</a:t>
            </a:r>
          </a:p>
          <a:p>
            <a:endParaRPr lang="en-GB" smtClean="0"/>
          </a:p>
          <a:p>
            <a:r>
              <a:rPr lang="en-GB" smtClean="0"/>
              <a:t>Delegation principle followed to keep the classes as loosely coupled as possible</a:t>
            </a:r>
          </a:p>
          <a:p>
            <a:endParaRPr lang="en-GB" smtClean="0"/>
          </a:p>
          <a:p>
            <a:r>
              <a:rPr lang="en-GB" b="1" smtClean="0"/>
              <a:t>Collections of objects</a:t>
            </a:r>
            <a:r>
              <a:rPr lang="en-GB" smtClean="0"/>
              <a:t> used for managing the rating model selection problem</a:t>
            </a:r>
          </a:p>
          <a:p>
            <a:endParaRPr lang="en-GB" smtClean="0"/>
          </a:p>
          <a:p>
            <a:r>
              <a:rPr lang="en-GB" smtClean="0"/>
              <a:t>Classes become natural ‘locations’ or ‘hooks’ for key algorithms (e.g. classification, matching, etc)</a:t>
            </a:r>
          </a:p>
          <a:p>
            <a:endParaRPr lang="en-GB" smtClean="0"/>
          </a:p>
          <a:p>
            <a:r>
              <a:rPr lang="en-GB" smtClean="0"/>
              <a:t>‘Composition’ based relationships fairly common (very little ‘inheritance’ at this stage)</a:t>
            </a:r>
          </a:p>
          <a:p>
            <a:endParaRPr lang="en-GB" smtClean="0"/>
          </a:p>
          <a:p>
            <a:r>
              <a:rPr lang="en-GB" smtClean="0"/>
              <a:t>Boundary elements (classes) are mock objects for future interfaces, and points of integration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8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8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84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84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84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840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840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8406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06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100" smtClean="0"/>
              <a:t>PUBLIC</a:t>
            </a:r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Visual Scenario Template</a:t>
            </a:r>
          </a:p>
        </p:txBody>
      </p:sp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800" y="950913"/>
            <a:ext cx="5997575" cy="324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100" smtClean="0"/>
              <a:t>PUBLIC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/>
              <a:t>Test case 001 (example only)</a:t>
            </a:r>
          </a:p>
        </p:txBody>
      </p:sp>
      <p:sp>
        <p:nvSpPr>
          <p:cNvPr id="20484" name="Footer Placeholder 1"/>
          <p:cNvSpPr txBox="1">
            <a:spLocks noGrp="1"/>
          </p:cNvSpPr>
          <p:nvPr/>
        </p:nvSpPr>
        <p:spPr bwMode="auto">
          <a:xfrm>
            <a:off x="4533900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149" tIns="37074" rIns="74149" bIns="37074"/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1100"/>
          </a:p>
        </p:txBody>
      </p:sp>
      <p:pic>
        <p:nvPicPr>
          <p:cNvPr id="20485" name="Picture 5" descr="\\hbeu.adroot.hsbc\gb001\Redir GB Users GMO\43780302\Documents\VMDocs\Victor Navigator\testCasesWG_29Aug\resultsSlides\TestCase-001_CRRplo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849313"/>
            <a:ext cx="8794750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100" smtClean="0"/>
              <a:t>PUBLIC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mtClean="0"/>
              <a:t>Lessons Learned</a:t>
            </a:r>
          </a:p>
        </p:txBody>
      </p:sp>
      <p:sp>
        <p:nvSpPr>
          <p:cNvPr id="98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60000"/>
              </a:lnSpc>
            </a:pPr>
            <a:r>
              <a:rPr lang="en-GB" sz="1100" dirty="0" smtClean="0"/>
              <a:t>High level languages are brilliant prototyping environments – especially for non-programmers!</a:t>
            </a:r>
          </a:p>
          <a:p>
            <a:pPr>
              <a:lnSpc>
                <a:spcPct val="160000"/>
              </a:lnSpc>
            </a:pPr>
            <a:r>
              <a:rPr lang="en-GB" sz="1100" dirty="0" smtClean="0"/>
              <a:t>Scripting is seductive but the discipline of classes/objects is worth the effort</a:t>
            </a:r>
          </a:p>
          <a:p>
            <a:pPr>
              <a:lnSpc>
                <a:spcPct val="160000"/>
              </a:lnSpc>
            </a:pPr>
            <a:r>
              <a:rPr lang="en-GB" sz="1100" dirty="0" smtClean="0">
                <a:sym typeface="Wingdings" pitchFamily="2" charset="2"/>
              </a:rPr>
              <a:t>Class libraries are time-consuming to create in the first place but the modular structure has already shown benefits</a:t>
            </a:r>
          </a:p>
          <a:p>
            <a:pPr>
              <a:lnSpc>
                <a:spcPct val="160000"/>
              </a:lnSpc>
            </a:pPr>
            <a:r>
              <a:rPr lang="en-GB" sz="1100" dirty="0" smtClean="0"/>
              <a:t>MATLAB’s object-oriented syntax is clean, simple and easy to understand</a:t>
            </a:r>
          </a:p>
          <a:p>
            <a:pPr>
              <a:lnSpc>
                <a:spcPct val="160000"/>
              </a:lnSpc>
            </a:pPr>
            <a:r>
              <a:rPr lang="en-GB" sz="1100" dirty="0" smtClean="0"/>
              <a:t>We have found pure ‘test driven development’ (TDD) to be a challenging approach to maintain in the face of (very) high ambiguity and (rapidly) changing requirements</a:t>
            </a:r>
          </a:p>
          <a:p>
            <a:pPr>
              <a:lnSpc>
                <a:spcPct val="160000"/>
              </a:lnSpc>
            </a:pPr>
            <a:r>
              <a:rPr lang="en-GB" sz="1100" dirty="0" smtClean="0"/>
              <a:t>We prefer a sort of loose, informal prototyping that proceeds from idea </a:t>
            </a:r>
            <a:r>
              <a:rPr lang="en-GB" sz="1100" dirty="0" smtClean="0">
                <a:sym typeface="Wingdings" pitchFamily="2" charset="2"/>
              </a:rPr>
              <a:t> scripts &amp; functions  script-facilitated classes  classes wrapped in a GUI-managed session (a quasi-app)</a:t>
            </a:r>
          </a:p>
          <a:p>
            <a:pPr>
              <a:lnSpc>
                <a:spcPct val="160000"/>
              </a:lnSpc>
            </a:pPr>
            <a:r>
              <a:rPr lang="en-GB" sz="1100" dirty="0" smtClean="0">
                <a:sym typeface="Wingdings" pitchFamily="2" charset="2"/>
              </a:rPr>
              <a:t>We’ve learned through experience to integrate as continuously as possible</a:t>
            </a:r>
          </a:p>
          <a:p>
            <a:pPr>
              <a:lnSpc>
                <a:spcPct val="160000"/>
              </a:lnSpc>
            </a:pPr>
            <a:r>
              <a:rPr lang="en-GB" sz="1100" dirty="0" smtClean="0">
                <a:sym typeface="Wingdings" pitchFamily="2" charset="2"/>
              </a:rPr>
              <a:t>GUIs are extremely simple to code in MATLAB – we recommend building GUIs for any repetitive task (and make the decision early to build them)</a:t>
            </a:r>
          </a:p>
          <a:p>
            <a:pPr>
              <a:lnSpc>
                <a:spcPct val="160000"/>
              </a:lnSpc>
            </a:pPr>
            <a:r>
              <a:rPr lang="en-GB" sz="1100" dirty="0" smtClean="0">
                <a:sym typeface="Wingdings" pitchFamily="2" charset="2"/>
              </a:rPr>
              <a:t>Important to position the prototype correctly in people’s minds and to manage organisational dynamics that surround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8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8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8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80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80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80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80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80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099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Closing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RP is not just for engineering problems!</a:t>
            </a:r>
          </a:p>
          <a:p>
            <a:endParaRPr lang="en-GB" dirty="0" smtClean="0"/>
          </a:p>
          <a:p>
            <a:r>
              <a:rPr lang="en-GB" dirty="0" smtClean="0"/>
              <a:t>RP has broad utility for framing and solving problems, as well as facilitating decision making</a:t>
            </a:r>
          </a:p>
          <a:p>
            <a:endParaRPr lang="en-GB" dirty="0"/>
          </a:p>
          <a:p>
            <a:r>
              <a:rPr lang="en-GB" dirty="0" smtClean="0"/>
              <a:t>Be open to learning some of the formalisms that are more associated with mathematics (and modelling in general)</a:t>
            </a:r>
          </a:p>
          <a:p>
            <a:endParaRPr lang="en-GB" dirty="0"/>
          </a:p>
          <a:p>
            <a:r>
              <a:rPr lang="en-GB" dirty="0" smtClean="0"/>
              <a:t>Learn to code!</a:t>
            </a:r>
          </a:p>
          <a:p>
            <a:endParaRPr lang="en-GB" dirty="0"/>
          </a:p>
          <a:p>
            <a:r>
              <a:rPr lang="en-GB" dirty="0" smtClean="0"/>
              <a:t>Even small problems have a lot of hidden complexity – simulation / RP can uncover these</a:t>
            </a:r>
          </a:p>
          <a:p>
            <a:endParaRPr lang="en-GB" dirty="0"/>
          </a:p>
          <a:p>
            <a:r>
              <a:rPr lang="en-GB" dirty="0" smtClean="0"/>
              <a:t>Become familiar with patterns of risk inside projects, and conversant in the methods that have proven to manage these risks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PUBLIC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3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100" smtClean="0"/>
              <a:t>PUBLIC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mtClean="0"/>
              <a:t>Background / Context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2012 saw HSBC initiate a period of strategic consolidation from a commercial, operational and technical perspective</a:t>
            </a:r>
          </a:p>
          <a:p>
            <a:endParaRPr lang="en-GB" smtClean="0"/>
          </a:p>
          <a:p>
            <a:r>
              <a:rPr lang="en-GB" smtClean="0"/>
              <a:t>For the global risk function, </a:t>
            </a:r>
            <a:r>
              <a:rPr lang="en-GB" b="1" smtClean="0"/>
              <a:t>Regulatory Risk and Analytics</a:t>
            </a:r>
            <a:r>
              <a:rPr lang="en-GB" smtClean="0"/>
              <a:t>, this has meant:</a:t>
            </a:r>
          </a:p>
          <a:p>
            <a:pPr lvl="1"/>
            <a:r>
              <a:rPr lang="en-GB" smtClean="0"/>
              <a:t>a stronger focus at the centre of the organisation in London, coordinating risk-related projects in multiple countries and within multiple regulatory jurisdictions</a:t>
            </a:r>
          </a:p>
          <a:p>
            <a:pPr lvl="1"/>
            <a:r>
              <a:rPr lang="en-GB" smtClean="0"/>
              <a:t>Increasing the level of standardisation across risk methodologies, technologies, governance formats and data models</a:t>
            </a:r>
          </a:p>
          <a:p>
            <a:endParaRPr lang="en-GB" smtClean="0"/>
          </a:p>
          <a:p>
            <a:r>
              <a:rPr lang="en-GB" smtClean="0"/>
              <a:t>WCMR / RRA has an objective to </a:t>
            </a:r>
            <a:r>
              <a:rPr lang="en-GB" b="1" smtClean="0"/>
              <a:t>improve the ‘consistency’ of the global rating system</a:t>
            </a:r>
            <a:r>
              <a:rPr lang="en-GB" smtClean="0"/>
              <a:t> and has embarked on a programme of system-wide change to achieve this consistency</a:t>
            </a:r>
          </a:p>
          <a:p>
            <a:endParaRPr lang="en-GB" smtClean="0"/>
          </a:p>
          <a:p>
            <a:r>
              <a:rPr lang="en-GB" smtClean="0"/>
              <a:t>Several separate projects contribute to the Consistency Programme – </a:t>
            </a:r>
            <a:r>
              <a:rPr lang="en-GB" b="1" smtClean="0"/>
              <a:t>Project Navigator</a:t>
            </a:r>
            <a:r>
              <a:rPr lang="en-GB" smtClean="0"/>
              <a:t> is one such initiative</a:t>
            </a:r>
          </a:p>
          <a:p>
            <a:endParaRPr lang="en-GB" smtClean="0"/>
          </a:p>
          <a:p>
            <a:r>
              <a:rPr lang="en-GB" smtClean="0"/>
              <a:t>Project Navigator is focused on </a:t>
            </a:r>
            <a:r>
              <a:rPr lang="en-GB" b="1" smtClean="0"/>
              <a:t>improving </a:t>
            </a:r>
            <a:r>
              <a:rPr lang="en-GB" b="1" u="sng" smtClean="0"/>
              <a:t>rating assignment</a:t>
            </a:r>
            <a:r>
              <a:rPr lang="en-GB" smtClean="0"/>
              <a:t> – the process of selecting the appropriate ‘path’ for a rating to take through the various models and rating modifiers that comprise the overall rating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100" smtClean="0"/>
              <a:t>PUBLIC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Tactical Heat Map for </a:t>
            </a:r>
            <a:r>
              <a:rPr lang="en-GB" b="1" smtClean="0"/>
              <a:t>Project Navigator</a:t>
            </a:r>
          </a:p>
        </p:txBody>
      </p:sp>
      <p:grpSp>
        <p:nvGrpSpPr>
          <p:cNvPr id="10244" name="Group 3"/>
          <p:cNvGrpSpPr>
            <a:grpSpLocks/>
          </p:cNvGrpSpPr>
          <p:nvPr/>
        </p:nvGrpSpPr>
        <p:grpSpPr bwMode="auto">
          <a:xfrm>
            <a:off x="63500" y="808038"/>
            <a:ext cx="8890000" cy="3859212"/>
            <a:chOff x="45" y="717"/>
            <a:chExt cx="6351" cy="3426"/>
          </a:xfrm>
        </p:grpSpPr>
        <p:sp>
          <p:nvSpPr>
            <p:cNvPr id="10245" name="Rectangle 4"/>
            <p:cNvSpPr>
              <a:spLocks noChangeArrowheads="1"/>
            </p:cNvSpPr>
            <p:nvPr/>
          </p:nvSpPr>
          <p:spPr bwMode="auto">
            <a:xfrm>
              <a:off x="2268" y="1058"/>
              <a:ext cx="3221" cy="204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>
                  <a:solidFill>
                    <a:srgbClr val="969696"/>
                  </a:solidFill>
                </a:rPr>
                <a:t>RATING PLATFORM</a:t>
              </a:r>
            </a:p>
          </p:txBody>
        </p:sp>
        <p:sp>
          <p:nvSpPr>
            <p:cNvPr id="10246" name="Rectangle 5"/>
            <p:cNvSpPr>
              <a:spLocks noChangeArrowheads="1"/>
            </p:cNvSpPr>
            <p:nvPr/>
          </p:nvSpPr>
          <p:spPr bwMode="auto">
            <a:xfrm>
              <a:off x="2712" y="1602"/>
              <a:ext cx="816" cy="1043"/>
            </a:xfrm>
            <a:prstGeom prst="rect">
              <a:avLst/>
            </a:prstGeom>
            <a:solidFill>
              <a:srgbClr val="CC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sz="800"/>
                <a:t>Model Engine</a:t>
              </a:r>
            </a:p>
          </p:txBody>
        </p:sp>
        <p:sp>
          <p:nvSpPr>
            <p:cNvPr id="10247" name="Rectangle 6"/>
            <p:cNvSpPr>
              <a:spLocks noChangeArrowheads="1"/>
            </p:cNvSpPr>
            <p:nvPr/>
          </p:nvSpPr>
          <p:spPr bwMode="auto">
            <a:xfrm>
              <a:off x="772" y="2146"/>
              <a:ext cx="725" cy="409"/>
            </a:xfrm>
            <a:prstGeom prst="rect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sz="800"/>
                <a:t>Rating Process</a:t>
              </a:r>
            </a:p>
          </p:txBody>
        </p:sp>
        <p:sp>
          <p:nvSpPr>
            <p:cNvPr id="10248" name="Rectangle 7"/>
            <p:cNvSpPr>
              <a:spLocks noChangeArrowheads="1"/>
            </p:cNvSpPr>
            <p:nvPr/>
          </p:nvSpPr>
          <p:spPr bwMode="auto">
            <a:xfrm>
              <a:off x="1634" y="3716"/>
              <a:ext cx="1224" cy="185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sz="800">
                  <a:solidFill>
                    <a:srgbClr val="969696"/>
                  </a:solidFill>
                </a:rPr>
                <a:t>Development Process</a:t>
              </a:r>
            </a:p>
          </p:txBody>
        </p:sp>
        <p:sp>
          <p:nvSpPr>
            <p:cNvPr id="10249" name="Rectangle 8"/>
            <p:cNvSpPr>
              <a:spLocks noChangeArrowheads="1"/>
            </p:cNvSpPr>
            <p:nvPr/>
          </p:nvSpPr>
          <p:spPr bwMode="auto">
            <a:xfrm>
              <a:off x="3629" y="1602"/>
              <a:ext cx="816" cy="1043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sz="800">
                  <a:solidFill>
                    <a:srgbClr val="969696"/>
                  </a:solidFill>
                </a:rPr>
                <a:t>Calibration Engine</a:t>
              </a:r>
            </a:p>
          </p:txBody>
        </p:sp>
        <p:sp>
          <p:nvSpPr>
            <p:cNvPr id="10250" name="Rectangle 9"/>
            <p:cNvSpPr>
              <a:spLocks noChangeArrowheads="1"/>
            </p:cNvSpPr>
            <p:nvPr/>
          </p:nvSpPr>
          <p:spPr bwMode="auto">
            <a:xfrm>
              <a:off x="1633" y="3211"/>
              <a:ext cx="3856" cy="185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sz="800">
                  <a:solidFill>
                    <a:srgbClr val="969696"/>
                  </a:solidFill>
                </a:rPr>
                <a:t>Model Policies and Standards and Governance Processes</a:t>
              </a:r>
            </a:p>
          </p:txBody>
        </p:sp>
        <p:sp>
          <p:nvSpPr>
            <p:cNvPr id="10251" name="Rectangle 10"/>
            <p:cNvSpPr>
              <a:spLocks noChangeArrowheads="1"/>
            </p:cNvSpPr>
            <p:nvPr/>
          </p:nvSpPr>
          <p:spPr bwMode="auto">
            <a:xfrm>
              <a:off x="1633" y="1058"/>
              <a:ext cx="544" cy="2041"/>
            </a:xfrm>
            <a:prstGeom prst="rect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sz="800"/>
                <a:t>Credit Approval Workflow Engine</a:t>
              </a:r>
            </a:p>
          </p:txBody>
        </p:sp>
        <p:sp>
          <p:nvSpPr>
            <p:cNvPr id="10252" name="Rectangle 11"/>
            <p:cNvSpPr>
              <a:spLocks noChangeArrowheads="1"/>
            </p:cNvSpPr>
            <p:nvPr/>
          </p:nvSpPr>
          <p:spPr bwMode="auto">
            <a:xfrm>
              <a:off x="772" y="2690"/>
              <a:ext cx="725" cy="409"/>
            </a:xfrm>
            <a:prstGeom prst="rect">
              <a:avLst/>
            </a:prstGeom>
            <a:solidFill>
              <a:srgbClr val="CC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sz="800"/>
                <a:t>Credit Approval Processes</a:t>
              </a:r>
            </a:p>
          </p:txBody>
        </p:sp>
        <p:sp>
          <p:nvSpPr>
            <p:cNvPr id="10253" name="Rectangle 12"/>
            <p:cNvSpPr>
              <a:spLocks noChangeArrowheads="1"/>
            </p:cNvSpPr>
            <p:nvPr/>
          </p:nvSpPr>
          <p:spPr bwMode="auto">
            <a:xfrm>
              <a:off x="121" y="1603"/>
              <a:ext cx="589" cy="1496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sz="800">
                  <a:solidFill>
                    <a:srgbClr val="969696"/>
                  </a:solidFill>
                </a:rPr>
                <a:t>Obligor Data +</a:t>
              </a:r>
            </a:p>
            <a:p>
              <a:pPr algn="ctr"/>
              <a:r>
                <a:rPr lang="en-GB" sz="800">
                  <a:solidFill>
                    <a:srgbClr val="969696"/>
                  </a:solidFill>
                </a:rPr>
                <a:t>Capture</a:t>
              </a:r>
            </a:p>
          </p:txBody>
        </p:sp>
        <p:sp>
          <p:nvSpPr>
            <p:cNvPr id="10254" name="Rectangle 13"/>
            <p:cNvSpPr>
              <a:spLocks noChangeArrowheads="1"/>
            </p:cNvSpPr>
            <p:nvPr/>
          </p:nvSpPr>
          <p:spPr bwMode="auto">
            <a:xfrm>
              <a:off x="1781" y="1602"/>
              <a:ext cx="816" cy="318"/>
            </a:xfrm>
            <a:prstGeom prst="rect">
              <a:avLst/>
            </a:prstGeom>
            <a:solidFill>
              <a:srgbClr val="CC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sz="800"/>
                <a:t>Model Selection Process</a:t>
              </a:r>
            </a:p>
          </p:txBody>
        </p:sp>
        <p:sp>
          <p:nvSpPr>
            <p:cNvPr id="10255" name="Rectangle 14"/>
            <p:cNvSpPr>
              <a:spLocks noChangeArrowheads="1"/>
            </p:cNvSpPr>
            <p:nvPr/>
          </p:nvSpPr>
          <p:spPr bwMode="auto">
            <a:xfrm>
              <a:off x="3720" y="2162"/>
              <a:ext cx="635" cy="1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sz="800">
                  <a:solidFill>
                    <a:srgbClr val="969696"/>
                  </a:solidFill>
                </a:rPr>
                <a:t>HSBC MRS</a:t>
              </a:r>
            </a:p>
          </p:txBody>
        </p:sp>
        <p:sp>
          <p:nvSpPr>
            <p:cNvPr id="10256" name="Rectangle 15"/>
            <p:cNvSpPr>
              <a:spLocks noChangeArrowheads="1"/>
            </p:cNvSpPr>
            <p:nvPr/>
          </p:nvSpPr>
          <p:spPr bwMode="auto">
            <a:xfrm>
              <a:off x="4536" y="1966"/>
              <a:ext cx="816" cy="317"/>
            </a:xfrm>
            <a:prstGeom prst="rect">
              <a:avLst/>
            </a:prstGeom>
            <a:solidFill>
              <a:srgbClr val="CC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sz="800"/>
                <a:t>Sovereign Ceiling</a:t>
              </a:r>
            </a:p>
          </p:txBody>
        </p:sp>
        <p:sp>
          <p:nvSpPr>
            <p:cNvPr id="10257" name="Rectangle 16"/>
            <p:cNvSpPr>
              <a:spLocks noChangeArrowheads="1"/>
            </p:cNvSpPr>
            <p:nvPr/>
          </p:nvSpPr>
          <p:spPr bwMode="auto">
            <a:xfrm>
              <a:off x="3720" y="2389"/>
              <a:ext cx="635" cy="1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sz="800">
                  <a:solidFill>
                    <a:srgbClr val="969696"/>
                  </a:solidFill>
                </a:rPr>
                <a:t>Rating Phil.</a:t>
              </a:r>
            </a:p>
          </p:txBody>
        </p:sp>
        <p:sp>
          <p:nvSpPr>
            <p:cNvPr id="10258" name="Rectangle 17"/>
            <p:cNvSpPr>
              <a:spLocks noChangeArrowheads="1"/>
            </p:cNvSpPr>
            <p:nvPr/>
          </p:nvSpPr>
          <p:spPr bwMode="auto">
            <a:xfrm>
              <a:off x="772" y="1602"/>
              <a:ext cx="725" cy="409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sz="800">
                  <a:solidFill>
                    <a:srgbClr val="969696"/>
                  </a:solidFill>
                </a:rPr>
                <a:t>Relationship Management</a:t>
              </a:r>
            </a:p>
          </p:txBody>
        </p:sp>
        <p:sp>
          <p:nvSpPr>
            <p:cNvPr id="10259" name="Rectangle 18"/>
            <p:cNvSpPr>
              <a:spLocks noChangeArrowheads="1"/>
            </p:cNvSpPr>
            <p:nvPr/>
          </p:nvSpPr>
          <p:spPr bwMode="auto">
            <a:xfrm>
              <a:off x="4536" y="2329"/>
              <a:ext cx="816" cy="317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sz="800">
                  <a:solidFill>
                    <a:srgbClr val="969696"/>
                  </a:solidFill>
                </a:rPr>
                <a:t>Sovereign Support</a:t>
              </a:r>
            </a:p>
          </p:txBody>
        </p:sp>
        <p:sp>
          <p:nvSpPr>
            <p:cNvPr id="10260" name="Rectangle 19"/>
            <p:cNvSpPr>
              <a:spLocks noChangeArrowheads="1"/>
            </p:cNvSpPr>
            <p:nvPr/>
          </p:nvSpPr>
          <p:spPr bwMode="auto">
            <a:xfrm>
              <a:off x="3720" y="1935"/>
              <a:ext cx="635" cy="1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sz="800">
                  <a:solidFill>
                    <a:srgbClr val="969696"/>
                  </a:solidFill>
                </a:rPr>
                <a:t>CAL Solution</a:t>
              </a:r>
            </a:p>
          </p:txBody>
        </p:sp>
        <p:sp>
          <p:nvSpPr>
            <p:cNvPr id="10261" name="Rectangle 20"/>
            <p:cNvSpPr>
              <a:spLocks noChangeArrowheads="1"/>
            </p:cNvSpPr>
            <p:nvPr/>
          </p:nvSpPr>
          <p:spPr bwMode="auto">
            <a:xfrm>
              <a:off x="1634" y="3958"/>
              <a:ext cx="1224" cy="185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sz="800">
                  <a:solidFill>
                    <a:srgbClr val="969696"/>
                  </a:solidFill>
                </a:rPr>
                <a:t>Development Resources</a:t>
              </a:r>
            </a:p>
          </p:txBody>
        </p:sp>
        <p:sp>
          <p:nvSpPr>
            <p:cNvPr id="10262" name="Rectangle 21"/>
            <p:cNvSpPr>
              <a:spLocks noChangeArrowheads="1"/>
            </p:cNvSpPr>
            <p:nvPr/>
          </p:nvSpPr>
          <p:spPr bwMode="auto">
            <a:xfrm>
              <a:off x="4536" y="2692"/>
              <a:ext cx="816" cy="317"/>
            </a:xfrm>
            <a:prstGeom prst="rect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sz="800"/>
                <a:t>Override Process</a:t>
              </a:r>
            </a:p>
          </p:txBody>
        </p:sp>
        <p:sp>
          <p:nvSpPr>
            <p:cNvPr id="10263" name="Rectangle 22"/>
            <p:cNvSpPr>
              <a:spLocks noChangeArrowheads="1"/>
            </p:cNvSpPr>
            <p:nvPr/>
          </p:nvSpPr>
          <p:spPr bwMode="auto">
            <a:xfrm>
              <a:off x="2712" y="2691"/>
              <a:ext cx="1733" cy="317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sz="800">
                  <a:solidFill>
                    <a:srgbClr val="969696"/>
                  </a:solidFill>
                </a:rPr>
                <a:t>Monitoring / Model Management</a:t>
              </a:r>
            </a:p>
          </p:txBody>
        </p:sp>
        <p:sp>
          <p:nvSpPr>
            <p:cNvPr id="10264" name="Rectangle 23"/>
            <p:cNvSpPr>
              <a:spLocks noChangeArrowheads="1"/>
            </p:cNvSpPr>
            <p:nvPr/>
          </p:nvSpPr>
          <p:spPr bwMode="auto">
            <a:xfrm>
              <a:off x="1633" y="3468"/>
              <a:ext cx="2540" cy="185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sz="800">
                  <a:solidFill>
                    <a:srgbClr val="969696"/>
                  </a:solidFill>
                </a:rPr>
                <a:t>Development Planning and Management</a:t>
              </a:r>
            </a:p>
          </p:txBody>
        </p:sp>
        <p:sp>
          <p:nvSpPr>
            <p:cNvPr id="10265" name="Rectangle 24"/>
            <p:cNvSpPr>
              <a:spLocks noChangeArrowheads="1"/>
            </p:cNvSpPr>
            <p:nvPr/>
          </p:nvSpPr>
          <p:spPr bwMode="auto">
            <a:xfrm>
              <a:off x="2712" y="1239"/>
              <a:ext cx="1733" cy="31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sz="800">
                  <a:solidFill>
                    <a:srgbClr val="969696"/>
                  </a:solidFill>
                </a:rPr>
                <a:t>Systemic Risk Measurement</a:t>
              </a:r>
            </a:p>
          </p:txBody>
        </p:sp>
        <p:sp>
          <p:nvSpPr>
            <p:cNvPr id="10266" name="Rectangle 25"/>
            <p:cNvSpPr>
              <a:spLocks noChangeArrowheads="1"/>
            </p:cNvSpPr>
            <p:nvPr/>
          </p:nvSpPr>
          <p:spPr bwMode="auto">
            <a:xfrm>
              <a:off x="4536" y="1603"/>
              <a:ext cx="816" cy="317"/>
            </a:xfrm>
            <a:prstGeom prst="rect">
              <a:avLst/>
            </a:prstGeom>
            <a:solidFill>
              <a:srgbClr val="CC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sz="800"/>
                <a:t>Parental Support Framework</a:t>
              </a:r>
            </a:p>
          </p:txBody>
        </p:sp>
        <p:sp>
          <p:nvSpPr>
            <p:cNvPr id="10267" name="Rectangle 26"/>
            <p:cNvSpPr>
              <a:spLocks noChangeArrowheads="1"/>
            </p:cNvSpPr>
            <p:nvPr/>
          </p:nvSpPr>
          <p:spPr bwMode="auto">
            <a:xfrm>
              <a:off x="1781" y="2691"/>
              <a:ext cx="816" cy="317"/>
            </a:xfrm>
            <a:prstGeom prst="rect">
              <a:avLst/>
            </a:prstGeom>
            <a:solidFill>
              <a:srgbClr val="CC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sz="800"/>
                <a:t>Entity Identifiers</a:t>
              </a:r>
            </a:p>
          </p:txBody>
        </p:sp>
        <p:sp>
          <p:nvSpPr>
            <p:cNvPr id="10268" name="Rectangle 27"/>
            <p:cNvSpPr>
              <a:spLocks noChangeArrowheads="1"/>
            </p:cNvSpPr>
            <p:nvPr/>
          </p:nvSpPr>
          <p:spPr bwMode="auto">
            <a:xfrm>
              <a:off x="5580" y="1058"/>
              <a:ext cx="816" cy="204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>
                  <a:solidFill>
                    <a:srgbClr val="969696"/>
                  </a:solidFill>
                </a:rPr>
                <a:t>DATA</a:t>
              </a:r>
            </a:p>
          </p:txBody>
        </p:sp>
        <p:sp>
          <p:nvSpPr>
            <p:cNvPr id="10269" name="Rectangle 28"/>
            <p:cNvSpPr>
              <a:spLocks noChangeArrowheads="1"/>
            </p:cNvSpPr>
            <p:nvPr/>
          </p:nvSpPr>
          <p:spPr bwMode="auto">
            <a:xfrm>
              <a:off x="1633" y="717"/>
              <a:ext cx="4763" cy="250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/>
              <a:r>
                <a:rPr lang="en-GB">
                  <a:solidFill>
                    <a:srgbClr val="969696"/>
                  </a:solidFill>
                </a:rPr>
                <a:t>RRA ENTERPRISE ARCHITECTURE (Wholesale Credit)</a:t>
              </a:r>
            </a:p>
          </p:txBody>
        </p:sp>
        <p:sp>
          <p:nvSpPr>
            <p:cNvPr id="10270" name="Rectangle 29"/>
            <p:cNvSpPr>
              <a:spLocks noChangeArrowheads="1"/>
            </p:cNvSpPr>
            <p:nvPr/>
          </p:nvSpPr>
          <p:spPr bwMode="auto">
            <a:xfrm>
              <a:off x="4264" y="3462"/>
              <a:ext cx="1225" cy="185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sz="800">
                  <a:solidFill>
                    <a:srgbClr val="969696"/>
                  </a:solidFill>
                </a:rPr>
                <a:t>Validation Planning / Mgt</a:t>
              </a:r>
            </a:p>
          </p:txBody>
        </p:sp>
        <p:sp>
          <p:nvSpPr>
            <p:cNvPr id="10271" name="Rectangle 30"/>
            <p:cNvSpPr>
              <a:spLocks noChangeArrowheads="1"/>
            </p:cNvSpPr>
            <p:nvPr/>
          </p:nvSpPr>
          <p:spPr bwMode="auto">
            <a:xfrm>
              <a:off x="45" y="3716"/>
              <a:ext cx="1451" cy="185"/>
            </a:xfrm>
            <a:prstGeom prst="rect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sz="800"/>
                <a:t>Credit Risk Strategy</a:t>
              </a:r>
            </a:p>
          </p:txBody>
        </p:sp>
        <p:sp>
          <p:nvSpPr>
            <p:cNvPr id="10272" name="Rectangle 31"/>
            <p:cNvSpPr>
              <a:spLocks noChangeArrowheads="1"/>
            </p:cNvSpPr>
            <p:nvPr/>
          </p:nvSpPr>
          <p:spPr bwMode="auto">
            <a:xfrm>
              <a:off x="45" y="3958"/>
              <a:ext cx="1451" cy="185"/>
            </a:xfrm>
            <a:prstGeom prst="rect">
              <a:avLst/>
            </a:prstGeom>
            <a:solidFill>
              <a:srgbClr val="CC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sz="800"/>
                <a:t>Rating Process Design</a:t>
              </a:r>
            </a:p>
          </p:txBody>
        </p:sp>
        <p:sp>
          <p:nvSpPr>
            <p:cNvPr id="10273" name="Rectangle 32"/>
            <p:cNvSpPr>
              <a:spLocks noChangeArrowheads="1"/>
            </p:cNvSpPr>
            <p:nvPr/>
          </p:nvSpPr>
          <p:spPr bwMode="auto">
            <a:xfrm>
              <a:off x="45" y="3462"/>
              <a:ext cx="1451" cy="185"/>
            </a:xfrm>
            <a:prstGeom prst="rect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sz="800"/>
                <a:t>Credit Policy / FIM</a:t>
              </a:r>
            </a:p>
          </p:txBody>
        </p:sp>
        <p:sp>
          <p:nvSpPr>
            <p:cNvPr id="10274" name="Rectangle 33"/>
            <p:cNvSpPr>
              <a:spLocks noChangeArrowheads="1"/>
            </p:cNvSpPr>
            <p:nvPr/>
          </p:nvSpPr>
          <p:spPr bwMode="auto">
            <a:xfrm>
              <a:off x="5625" y="1603"/>
              <a:ext cx="726" cy="317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sz="800">
                  <a:solidFill>
                    <a:srgbClr val="969696"/>
                  </a:solidFill>
                </a:rPr>
                <a:t>Validation</a:t>
              </a:r>
            </a:p>
          </p:txBody>
        </p:sp>
        <p:sp>
          <p:nvSpPr>
            <p:cNvPr id="10275" name="Rectangle 34"/>
            <p:cNvSpPr>
              <a:spLocks noChangeArrowheads="1"/>
            </p:cNvSpPr>
            <p:nvPr/>
          </p:nvSpPr>
          <p:spPr bwMode="auto">
            <a:xfrm>
              <a:off x="5625" y="1965"/>
              <a:ext cx="726" cy="317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sz="800">
                  <a:solidFill>
                    <a:srgbClr val="969696"/>
                  </a:solidFill>
                </a:rPr>
                <a:t>CRR / PD Outputs</a:t>
              </a:r>
            </a:p>
          </p:txBody>
        </p:sp>
        <p:sp>
          <p:nvSpPr>
            <p:cNvPr id="10276" name="Rectangle 35"/>
            <p:cNvSpPr>
              <a:spLocks noChangeArrowheads="1"/>
            </p:cNvSpPr>
            <p:nvPr/>
          </p:nvSpPr>
          <p:spPr bwMode="auto">
            <a:xfrm>
              <a:off x="5625" y="2328"/>
              <a:ext cx="726" cy="317"/>
            </a:xfrm>
            <a:prstGeom prst="rect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sz="800"/>
                <a:t>Rating Meta-Data</a:t>
              </a:r>
            </a:p>
          </p:txBody>
        </p:sp>
        <p:sp>
          <p:nvSpPr>
            <p:cNvPr id="10277" name="Rectangle 36"/>
            <p:cNvSpPr>
              <a:spLocks noChangeArrowheads="1"/>
            </p:cNvSpPr>
            <p:nvPr/>
          </p:nvSpPr>
          <p:spPr bwMode="auto">
            <a:xfrm>
              <a:off x="5625" y="1240"/>
              <a:ext cx="726" cy="317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sz="800">
                  <a:solidFill>
                    <a:srgbClr val="969696"/>
                  </a:solidFill>
                </a:rPr>
                <a:t>Development</a:t>
              </a:r>
            </a:p>
          </p:txBody>
        </p:sp>
        <p:sp>
          <p:nvSpPr>
            <p:cNvPr id="10278" name="Rectangle 37"/>
            <p:cNvSpPr>
              <a:spLocks noChangeArrowheads="1"/>
            </p:cNvSpPr>
            <p:nvPr/>
          </p:nvSpPr>
          <p:spPr bwMode="auto">
            <a:xfrm>
              <a:off x="4536" y="1240"/>
              <a:ext cx="816" cy="317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sz="800">
                  <a:solidFill>
                    <a:srgbClr val="969696"/>
                  </a:solidFill>
                </a:rPr>
                <a:t>Stress Testing</a:t>
              </a:r>
            </a:p>
          </p:txBody>
        </p:sp>
        <p:sp>
          <p:nvSpPr>
            <p:cNvPr id="10279" name="Rectangle 38"/>
            <p:cNvSpPr>
              <a:spLocks noChangeArrowheads="1"/>
            </p:cNvSpPr>
            <p:nvPr/>
          </p:nvSpPr>
          <p:spPr bwMode="auto">
            <a:xfrm>
              <a:off x="2812" y="2162"/>
              <a:ext cx="635" cy="166"/>
            </a:xfrm>
            <a:prstGeom prst="rect">
              <a:avLst/>
            </a:prstGeom>
            <a:solidFill>
              <a:srgbClr val="CC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sz="800"/>
                <a:t>LGD Models</a:t>
              </a:r>
            </a:p>
          </p:txBody>
        </p:sp>
        <p:sp>
          <p:nvSpPr>
            <p:cNvPr id="10280" name="Rectangle 39"/>
            <p:cNvSpPr>
              <a:spLocks noChangeArrowheads="1"/>
            </p:cNvSpPr>
            <p:nvPr/>
          </p:nvSpPr>
          <p:spPr bwMode="auto">
            <a:xfrm>
              <a:off x="2812" y="2389"/>
              <a:ext cx="635" cy="166"/>
            </a:xfrm>
            <a:prstGeom prst="rect">
              <a:avLst/>
            </a:prstGeom>
            <a:solidFill>
              <a:srgbClr val="CC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sz="800"/>
                <a:t>EAD Models</a:t>
              </a:r>
            </a:p>
          </p:txBody>
        </p:sp>
        <p:sp>
          <p:nvSpPr>
            <p:cNvPr id="10281" name="Rectangle 40"/>
            <p:cNvSpPr>
              <a:spLocks noChangeArrowheads="1"/>
            </p:cNvSpPr>
            <p:nvPr/>
          </p:nvSpPr>
          <p:spPr bwMode="auto">
            <a:xfrm>
              <a:off x="2812" y="1935"/>
              <a:ext cx="635" cy="166"/>
            </a:xfrm>
            <a:prstGeom prst="rect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sz="800"/>
                <a:t>PD Models</a:t>
              </a:r>
            </a:p>
          </p:txBody>
        </p:sp>
        <p:sp>
          <p:nvSpPr>
            <p:cNvPr id="10282" name="Rectangle 41"/>
            <p:cNvSpPr>
              <a:spLocks noChangeArrowheads="1"/>
            </p:cNvSpPr>
            <p:nvPr/>
          </p:nvSpPr>
          <p:spPr bwMode="auto">
            <a:xfrm>
              <a:off x="2949" y="3716"/>
              <a:ext cx="1224" cy="185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sz="800">
                  <a:solidFill>
                    <a:srgbClr val="969696"/>
                  </a:solidFill>
                </a:rPr>
                <a:t>Calibration Process</a:t>
              </a:r>
            </a:p>
          </p:txBody>
        </p:sp>
        <p:sp>
          <p:nvSpPr>
            <p:cNvPr id="10283" name="Rectangle 42"/>
            <p:cNvSpPr>
              <a:spLocks noChangeArrowheads="1"/>
            </p:cNvSpPr>
            <p:nvPr/>
          </p:nvSpPr>
          <p:spPr bwMode="auto">
            <a:xfrm>
              <a:off x="2949" y="3958"/>
              <a:ext cx="1224" cy="185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sz="800">
                  <a:solidFill>
                    <a:srgbClr val="969696"/>
                  </a:solidFill>
                </a:rPr>
                <a:t>Calibration Resources</a:t>
              </a:r>
            </a:p>
          </p:txBody>
        </p:sp>
        <p:sp>
          <p:nvSpPr>
            <p:cNvPr id="10284" name="Rectangle 43"/>
            <p:cNvSpPr>
              <a:spLocks noChangeArrowheads="1"/>
            </p:cNvSpPr>
            <p:nvPr/>
          </p:nvSpPr>
          <p:spPr bwMode="auto">
            <a:xfrm>
              <a:off x="4264" y="3716"/>
              <a:ext cx="1224" cy="185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sz="800">
                  <a:solidFill>
                    <a:srgbClr val="969696"/>
                  </a:solidFill>
                </a:rPr>
                <a:t>Validation Process</a:t>
              </a:r>
            </a:p>
          </p:txBody>
        </p:sp>
        <p:sp>
          <p:nvSpPr>
            <p:cNvPr id="10285" name="Rectangle 44"/>
            <p:cNvSpPr>
              <a:spLocks noChangeArrowheads="1"/>
            </p:cNvSpPr>
            <p:nvPr/>
          </p:nvSpPr>
          <p:spPr bwMode="auto">
            <a:xfrm>
              <a:off x="4264" y="3958"/>
              <a:ext cx="1224" cy="185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sz="800">
                  <a:solidFill>
                    <a:srgbClr val="969696"/>
                  </a:solidFill>
                </a:rPr>
                <a:t>Validation Resources</a:t>
              </a:r>
            </a:p>
          </p:txBody>
        </p:sp>
        <p:sp>
          <p:nvSpPr>
            <p:cNvPr id="10286" name="Rectangle 45"/>
            <p:cNvSpPr>
              <a:spLocks noChangeArrowheads="1"/>
            </p:cNvSpPr>
            <p:nvPr/>
          </p:nvSpPr>
          <p:spPr bwMode="auto">
            <a:xfrm>
              <a:off x="5625" y="2691"/>
              <a:ext cx="726" cy="317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sz="800">
                  <a:solidFill>
                    <a:srgbClr val="969696"/>
                  </a:solidFill>
                </a:rPr>
                <a:t>Account Data</a:t>
              </a:r>
            </a:p>
          </p:txBody>
        </p:sp>
        <p:sp>
          <p:nvSpPr>
            <p:cNvPr id="10287" name="Rectangle 46"/>
            <p:cNvSpPr>
              <a:spLocks noChangeArrowheads="1"/>
            </p:cNvSpPr>
            <p:nvPr/>
          </p:nvSpPr>
          <p:spPr bwMode="auto">
            <a:xfrm>
              <a:off x="5579" y="3211"/>
              <a:ext cx="817" cy="185"/>
            </a:xfrm>
            <a:prstGeom prst="rect">
              <a:avLst/>
            </a:prstGeom>
            <a:solidFill>
              <a:srgbClr val="CC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sz="800"/>
                <a:t>Data Policy</a:t>
              </a:r>
            </a:p>
          </p:txBody>
        </p:sp>
        <p:sp>
          <p:nvSpPr>
            <p:cNvPr id="10288" name="Rectangle 47"/>
            <p:cNvSpPr>
              <a:spLocks noChangeArrowheads="1"/>
            </p:cNvSpPr>
            <p:nvPr/>
          </p:nvSpPr>
          <p:spPr bwMode="auto">
            <a:xfrm>
              <a:off x="5579" y="3462"/>
              <a:ext cx="817" cy="185"/>
            </a:xfrm>
            <a:prstGeom prst="rect">
              <a:avLst/>
            </a:prstGeom>
            <a:solidFill>
              <a:srgbClr val="CC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sz="800"/>
                <a:t>Data Models</a:t>
              </a:r>
            </a:p>
          </p:txBody>
        </p:sp>
        <p:sp>
          <p:nvSpPr>
            <p:cNvPr id="10289" name="Rectangle 48"/>
            <p:cNvSpPr>
              <a:spLocks noChangeArrowheads="1"/>
            </p:cNvSpPr>
            <p:nvPr/>
          </p:nvSpPr>
          <p:spPr bwMode="auto">
            <a:xfrm>
              <a:off x="1781" y="2327"/>
              <a:ext cx="816" cy="317"/>
            </a:xfrm>
            <a:prstGeom prst="rect">
              <a:avLst/>
            </a:prstGeom>
            <a:solidFill>
              <a:srgbClr val="CC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sz="800"/>
                <a:t>Legal and Risk Hierarchies</a:t>
              </a:r>
            </a:p>
          </p:txBody>
        </p:sp>
        <p:sp>
          <p:nvSpPr>
            <p:cNvPr id="10290" name="Rectangle 49"/>
            <p:cNvSpPr>
              <a:spLocks noChangeArrowheads="1"/>
            </p:cNvSpPr>
            <p:nvPr/>
          </p:nvSpPr>
          <p:spPr bwMode="auto">
            <a:xfrm>
              <a:off x="1781" y="1966"/>
              <a:ext cx="816" cy="317"/>
            </a:xfrm>
            <a:prstGeom prst="rect">
              <a:avLst/>
            </a:prstGeom>
            <a:solidFill>
              <a:srgbClr val="CC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sz="800"/>
                <a:t>Model Landscape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100" smtClean="0"/>
              <a:t>PUBLIC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mtClean="0"/>
              <a:t>Project Objectives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46063" indent="-246063"/>
            <a:r>
              <a:rPr lang="en-GB" smtClean="0"/>
              <a:t>The project’s high level objectives are:</a:t>
            </a:r>
          </a:p>
          <a:p>
            <a:pPr marL="246063" indent="-246063"/>
            <a:endParaRPr lang="en-GB" smtClean="0"/>
          </a:p>
          <a:p>
            <a:pPr marL="246063" indent="-246063">
              <a:buFont typeface="Symbol" pitchFamily="18" charset="2"/>
              <a:buAutoNum type="arabicParenBoth"/>
            </a:pPr>
            <a:r>
              <a:rPr lang="en-GB" smtClean="0"/>
              <a:t>To </a:t>
            </a:r>
            <a:r>
              <a:rPr lang="en-GB" smtClean="0">
                <a:solidFill>
                  <a:srgbClr val="FF0000"/>
                </a:solidFill>
              </a:rPr>
              <a:t>formalise and improve the logic</a:t>
            </a:r>
            <a:r>
              <a:rPr lang="en-GB" smtClean="0"/>
              <a:t> used in determining a given wholesale rating’s </a:t>
            </a:r>
            <a:r>
              <a:rPr lang="en-GB" b="1" i="1" smtClean="0"/>
              <a:t>assignment strategy</a:t>
            </a:r>
            <a:r>
              <a:rPr lang="en-GB" smtClean="0"/>
              <a:t>, including the effects of any </a:t>
            </a:r>
            <a:r>
              <a:rPr lang="en-GB" b="1" i="1" smtClean="0"/>
              <a:t>rating modifiers</a:t>
            </a:r>
            <a:r>
              <a:rPr lang="en-GB" smtClean="0"/>
              <a:t>, towards the final rating;</a:t>
            </a:r>
          </a:p>
          <a:p>
            <a:pPr marL="246063" indent="-246063">
              <a:buFont typeface="Symbol" pitchFamily="18" charset="2"/>
              <a:buAutoNum type="arabicParenBoth"/>
            </a:pPr>
            <a:endParaRPr lang="en-GB" smtClean="0"/>
          </a:p>
          <a:p>
            <a:pPr marL="246063" indent="-246063">
              <a:buFont typeface="Symbol" pitchFamily="18" charset="2"/>
              <a:buAutoNum type="arabicParenBoth"/>
            </a:pPr>
            <a:r>
              <a:rPr lang="en-GB" smtClean="0"/>
              <a:t>To </a:t>
            </a:r>
            <a:r>
              <a:rPr lang="en-GB" smtClean="0">
                <a:solidFill>
                  <a:srgbClr val="3366FF"/>
                </a:solidFill>
              </a:rPr>
              <a:t>automate this logic</a:t>
            </a:r>
            <a:r>
              <a:rPr lang="en-GB" smtClean="0"/>
              <a:t> via algorithms embedded in the banks primary rating systems</a:t>
            </a:r>
          </a:p>
          <a:p>
            <a:pPr marL="246063" indent="-246063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8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100" smtClean="0"/>
              <a:t>PUBLIC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mtClean="0"/>
              <a:t>Project Scope</a:t>
            </a:r>
            <a:endParaRPr lang="en-GB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The following aspects of the rating system are in scope:</a:t>
            </a:r>
          </a:p>
          <a:p>
            <a:pPr lvl="1">
              <a:lnSpc>
                <a:spcPct val="170000"/>
              </a:lnSpc>
              <a:buFont typeface="Symbol" pitchFamily="18" charset="2"/>
              <a:buAutoNum type="arabicPeriod"/>
            </a:pPr>
            <a:r>
              <a:rPr lang="en-GB" b="1" u="sng" smtClean="0"/>
              <a:t>Rating assignment strategy</a:t>
            </a:r>
            <a:r>
              <a:rPr lang="en-GB" smtClean="0"/>
              <a:t> – the overall strategy that determined the </a:t>
            </a:r>
            <a:r>
              <a:rPr lang="en-GB" i="1" smtClean="0"/>
              <a:t>basis </a:t>
            </a:r>
            <a:r>
              <a:rPr lang="en-GB" smtClean="0"/>
              <a:t>for a rating, including any models, modifiers, etc used in the determination of the rating</a:t>
            </a:r>
          </a:p>
          <a:p>
            <a:pPr lvl="1">
              <a:lnSpc>
                <a:spcPct val="170000"/>
              </a:lnSpc>
              <a:buFont typeface="Symbol" pitchFamily="18" charset="2"/>
              <a:buAutoNum type="arabicPeriod"/>
            </a:pPr>
            <a:r>
              <a:rPr lang="en-GB" b="1" u="sng" smtClean="0">
                <a:solidFill>
                  <a:srgbClr val="3366FF"/>
                </a:solidFill>
              </a:rPr>
              <a:t>Rating Model Selection</a:t>
            </a:r>
            <a:r>
              <a:rPr lang="en-GB" smtClean="0"/>
              <a:t> – the process of objectively selecting a model to rate an obligor based on (1) the borrower’s attributes and (2) the collective scope set of the current PD models</a:t>
            </a:r>
          </a:p>
          <a:p>
            <a:pPr lvl="1">
              <a:lnSpc>
                <a:spcPct val="170000"/>
              </a:lnSpc>
              <a:buFont typeface="Symbol" pitchFamily="18" charset="2"/>
              <a:buAutoNum type="arabicPeriod"/>
            </a:pPr>
            <a:r>
              <a:rPr lang="en-GB" b="1" u="sng" smtClean="0">
                <a:solidFill>
                  <a:srgbClr val="3366FF"/>
                </a:solidFill>
              </a:rPr>
              <a:t>Parental Support Framework</a:t>
            </a:r>
            <a:r>
              <a:rPr lang="en-GB" smtClean="0"/>
              <a:t> (the ‘PSF’) – the replacement of a stand-alone rating with a parent’s rating (or notched derivation)</a:t>
            </a:r>
          </a:p>
          <a:p>
            <a:pPr lvl="1">
              <a:lnSpc>
                <a:spcPct val="170000"/>
              </a:lnSpc>
              <a:buFont typeface="Symbol" pitchFamily="18" charset="2"/>
              <a:buAutoNum type="arabicPeriod"/>
            </a:pPr>
            <a:r>
              <a:rPr lang="en-GB" b="1" u="sng" smtClean="0">
                <a:solidFill>
                  <a:srgbClr val="3366FF"/>
                </a:solidFill>
              </a:rPr>
              <a:t>Sovereign Ceilings</a:t>
            </a:r>
            <a:r>
              <a:rPr lang="en-GB" smtClean="0"/>
              <a:t> – the application of a ceiling to obligor ratings due to (principally) transfer and convertibility risk (‘T&amp;C’ risk)</a:t>
            </a:r>
          </a:p>
          <a:p>
            <a:pPr lvl="1">
              <a:lnSpc>
                <a:spcPct val="170000"/>
              </a:lnSpc>
              <a:buFont typeface="Symbol" pitchFamily="18" charset="2"/>
              <a:buAutoNum type="arabicPeriod"/>
            </a:pPr>
            <a:r>
              <a:rPr lang="en-GB" b="1" u="sng" smtClean="0"/>
              <a:t>Risk Hierarchies/Networks</a:t>
            </a:r>
            <a:r>
              <a:rPr lang="en-GB" smtClean="0"/>
              <a:t> – recognising the effects of control, and economic interdependency, through networks of relationships</a:t>
            </a:r>
          </a:p>
          <a:p>
            <a:pPr lvl="1">
              <a:lnSpc>
                <a:spcPct val="170000"/>
              </a:lnSpc>
              <a:buFont typeface="Symbol" pitchFamily="18" charset="2"/>
              <a:buAutoNum type="arabicPeriod"/>
            </a:pPr>
            <a:r>
              <a:rPr lang="en-GB" b="1" u="sng" smtClean="0"/>
              <a:t>Rating event audit trails</a:t>
            </a:r>
            <a:r>
              <a:rPr lang="en-GB" smtClean="0"/>
              <a:t> – implementing an information rich body of meta-data that captures and accurately reflects all of the attributes, decisions and thresholds that led to the final rating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100" smtClean="0"/>
              <a:t>PUBLIC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mtClean="0"/>
              <a:t>Overall Project Approach</a:t>
            </a:r>
          </a:p>
        </p:txBody>
      </p:sp>
      <p:sp>
        <p:nvSpPr>
          <p:cNvPr id="97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Solve all related problems within the same cycle (= ‘anything to do with rating assignment’)</a:t>
            </a:r>
          </a:p>
          <a:p>
            <a:endParaRPr lang="en-GB" smtClean="0"/>
          </a:p>
          <a:p>
            <a:r>
              <a:rPr lang="en-GB" smtClean="0"/>
              <a:t>Form a cross-functional team from Credit Strategy, Policy, Analytics, Technology</a:t>
            </a:r>
          </a:p>
          <a:p>
            <a:endParaRPr lang="en-GB" smtClean="0"/>
          </a:p>
          <a:p>
            <a:r>
              <a:rPr lang="en-GB" smtClean="0"/>
              <a:t>Project attributes:</a:t>
            </a:r>
          </a:p>
          <a:p>
            <a:pPr lvl="1"/>
            <a:r>
              <a:rPr lang="en-GB" smtClean="0"/>
              <a:t>High complexity (especially in the interaction between components)</a:t>
            </a:r>
          </a:p>
          <a:p>
            <a:pPr lvl="1"/>
            <a:r>
              <a:rPr lang="en-GB" smtClean="0"/>
              <a:t>Unknown levels of regionally-based variation in requirements and regulatory constraints</a:t>
            </a:r>
          </a:p>
          <a:p>
            <a:pPr lvl="1"/>
            <a:r>
              <a:rPr lang="en-GB" smtClean="0"/>
              <a:t>Rapid changes anticipated throughout project</a:t>
            </a:r>
          </a:p>
          <a:p>
            <a:pPr lvl="1"/>
            <a:r>
              <a:rPr lang="en-GB" smtClean="0"/>
              <a:t>Aggressive timelines set by senior management</a:t>
            </a:r>
          </a:p>
          <a:p>
            <a:endParaRPr lang="en-GB" smtClean="0"/>
          </a:p>
          <a:p>
            <a:r>
              <a:rPr lang="en-GB" smtClean="0"/>
              <a:t>Our conclusion: use a simulator … a </a:t>
            </a:r>
            <a:r>
              <a:rPr lang="en-GB" b="1" u="sng" smtClean="0">
                <a:solidFill>
                  <a:srgbClr val="3366FF"/>
                </a:solidFill>
              </a:rPr>
              <a:t>policy</a:t>
            </a:r>
            <a:r>
              <a:rPr lang="en-GB" b="1" smtClean="0">
                <a:solidFill>
                  <a:srgbClr val="3366FF"/>
                </a:solidFill>
              </a:rPr>
              <a:t> simulator </a:t>
            </a:r>
            <a:r>
              <a:rPr lang="en-GB" smtClean="0"/>
              <a:t>… in a </a:t>
            </a:r>
            <a:r>
              <a:rPr lang="en-GB" b="1" smtClean="0">
                <a:solidFill>
                  <a:schemeClr val="tx2"/>
                </a:solidFill>
              </a:rPr>
              <a:t>rapid prototyping mode</a:t>
            </a:r>
          </a:p>
          <a:p>
            <a:endParaRPr lang="en-GB" smtClean="0"/>
          </a:p>
          <a:p>
            <a:r>
              <a:rPr lang="en-GB" smtClean="0">
                <a:sym typeface="Wingdings" pitchFamily="2" charset="2"/>
              </a:rPr>
              <a:t>A simulator implies coding … but what sort of code exactly?</a:t>
            </a:r>
          </a:p>
          <a:p>
            <a:pPr lvl="1"/>
            <a:r>
              <a:rPr lang="en-GB" smtClean="0">
                <a:sym typeface="Wingdings" pitchFamily="2" charset="2"/>
              </a:rPr>
              <a:t>In what language?</a:t>
            </a:r>
          </a:p>
          <a:p>
            <a:pPr lvl="1"/>
            <a:r>
              <a:rPr lang="en-GB" smtClean="0">
                <a:sym typeface="Wingdings" pitchFamily="2" charset="2"/>
              </a:rPr>
              <a:t>With what structure?</a:t>
            </a:r>
          </a:p>
          <a:p>
            <a:pPr lvl="1"/>
            <a:r>
              <a:rPr lang="en-GB" smtClean="0">
                <a:sym typeface="Wingdings" pitchFamily="2" charset="2"/>
              </a:rPr>
              <a:t>Developed in what environment?</a:t>
            </a:r>
          </a:p>
          <a:p>
            <a:endParaRPr lang="en-GB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7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79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79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79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9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79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79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799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799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799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799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99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‘Rapid Prototyping’ (RP)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Complementary to other conceptual frameworks (RAD, Lean, DES, Agile, TDD, CAD/CAE,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Most business problems are amenable to this family of techniques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Many ways to characterise RP (next slide)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Our approach: highly abstract, virtual prototype (in object-oriented code), for design + problem solving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All development characterised by fast, short, exploratory cycles</a:t>
            </a:r>
          </a:p>
          <a:p>
            <a:pPr>
              <a:lnSpc>
                <a:spcPct val="150000"/>
              </a:lnSpc>
            </a:pPr>
            <a:r>
              <a:rPr lang="en-GB" b="1" dirty="0" smtClean="0"/>
              <a:t>Abstraction</a:t>
            </a:r>
            <a:r>
              <a:rPr lang="en-GB" dirty="0" smtClean="0"/>
              <a:t> is key – strip away all extraneous content, find the ‘essential core’ of the problem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Use of </a:t>
            </a:r>
            <a:r>
              <a:rPr lang="en-GB" b="1" dirty="0" smtClean="0"/>
              <a:t>high level languages</a:t>
            </a:r>
            <a:r>
              <a:rPr lang="en-GB" dirty="0" smtClean="0"/>
              <a:t> is key</a:t>
            </a:r>
          </a:p>
          <a:p>
            <a:pPr>
              <a:lnSpc>
                <a:spcPct val="150000"/>
              </a:lnSpc>
            </a:pPr>
            <a:r>
              <a:rPr lang="en-GB" b="1" dirty="0" smtClean="0"/>
              <a:t>Rapid iteration</a:t>
            </a:r>
            <a:r>
              <a:rPr lang="en-GB" dirty="0" smtClean="0"/>
              <a:t> through solutions – short cycles are key for </a:t>
            </a:r>
            <a:r>
              <a:rPr lang="en-GB" b="1" i="1" dirty="0" smtClean="0"/>
              <a:t>some </a:t>
            </a:r>
            <a:r>
              <a:rPr lang="en-GB" dirty="0" smtClean="0"/>
              <a:t>modes of RP</a:t>
            </a:r>
          </a:p>
          <a:p>
            <a:pPr>
              <a:lnSpc>
                <a:spcPct val="150000"/>
              </a:lnSpc>
            </a:pPr>
            <a:r>
              <a:rPr lang="en-GB" b="1" dirty="0" smtClean="0"/>
              <a:t>Data</a:t>
            </a:r>
            <a:r>
              <a:rPr lang="en-GB" dirty="0" smtClean="0"/>
              <a:t>: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Empirical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Experimental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Synthetic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PUBLIC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99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Categorising / Characterising RP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Purpose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Exploring ideas</a:t>
            </a:r>
          </a:p>
          <a:p>
            <a:pPr lvl="1"/>
            <a:r>
              <a:rPr lang="en-GB" dirty="0" smtClean="0"/>
              <a:t>Design / design validation</a:t>
            </a:r>
          </a:p>
          <a:p>
            <a:pPr lvl="1"/>
            <a:r>
              <a:rPr lang="en-GB" dirty="0"/>
              <a:t>P</a:t>
            </a:r>
            <a:r>
              <a:rPr lang="en-GB" dirty="0" smtClean="0"/>
              <a:t>roblem-solving</a:t>
            </a:r>
          </a:p>
          <a:p>
            <a:pPr lvl="1"/>
            <a:r>
              <a:rPr lang="en-GB" dirty="0" smtClean="0"/>
              <a:t>Requirements-gathering / product specification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onsensus-building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ime/cost </a:t>
            </a:r>
            <a:r>
              <a:rPr lang="en-GB" dirty="0"/>
              <a:t>estimation, time/cost </a:t>
            </a:r>
            <a:r>
              <a:rPr lang="en-GB" dirty="0" smtClean="0"/>
              <a:t>reduction</a:t>
            </a:r>
          </a:p>
          <a:p>
            <a:pPr lvl="1"/>
            <a:r>
              <a:rPr lang="en-GB" dirty="0" smtClean="0"/>
              <a:t>Parameter-approximation</a:t>
            </a:r>
          </a:p>
          <a:p>
            <a:pPr lvl="1"/>
            <a:r>
              <a:rPr lang="en-GB" dirty="0" smtClean="0"/>
              <a:t>…</a:t>
            </a:r>
            <a:r>
              <a:rPr lang="en-GB" dirty="0" err="1" smtClean="0"/>
              <a:t>etc</a:t>
            </a:r>
            <a:r>
              <a:rPr lang="en-GB" dirty="0" smtClean="0"/>
              <a:t> </a:t>
            </a:r>
            <a:r>
              <a:rPr lang="en-GB" dirty="0" err="1" smtClean="0"/>
              <a:t>etc</a:t>
            </a:r>
            <a:endParaRPr lang="en-GB" dirty="0" smtClean="0"/>
          </a:p>
          <a:p>
            <a:pPr lvl="1"/>
            <a:endParaRPr lang="en-GB" b="1" dirty="0" smtClean="0"/>
          </a:p>
          <a:p>
            <a:r>
              <a:rPr lang="en-GB" b="1" dirty="0" smtClean="0"/>
              <a:t>Degree </a:t>
            </a:r>
            <a:r>
              <a:rPr lang="en-GB" b="1" dirty="0"/>
              <a:t>of abstraction</a:t>
            </a:r>
          </a:p>
          <a:p>
            <a:pPr lvl="1"/>
            <a:r>
              <a:rPr lang="en-GB" b="1" dirty="0" smtClean="0"/>
              <a:t>High abstraction</a:t>
            </a:r>
            <a:r>
              <a:rPr lang="en-GB" dirty="0" smtClean="0"/>
              <a:t>: reduction of detail and domain content, emphasis on mathematical aspects, increased use of symbolic formalisms, or selective subset simulation</a:t>
            </a:r>
          </a:p>
          <a:p>
            <a:pPr lvl="1"/>
            <a:r>
              <a:rPr lang="en-GB" b="1" dirty="0" smtClean="0"/>
              <a:t>Low abstraction</a:t>
            </a:r>
            <a:r>
              <a:rPr lang="en-GB" dirty="0" smtClean="0"/>
              <a:t>: = ‘high fidelity’, the prototype is highly representative of the final system or product, and/or covers a full system</a:t>
            </a:r>
          </a:p>
          <a:p>
            <a:pPr lvl="1"/>
            <a:endParaRPr lang="en-GB" b="1" dirty="0"/>
          </a:p>
          <a:p>
            <a:r>
              <a:rPr lang="en-GB" b="1" dirty="0" smtClean="0"/>
              <a:t>Form (/Medium)</a:t>
            </a:r>
            <a:r>
              <a:rPr lang="en-GB" dirty="0" smtClean="0"/>
              <a:t>:</a:t>
            </a:r>
          </a:p>
          <a:p>
            <a:pPr lvl="1"/>
            <a:r>
              <a:rPr lang="en-GB" dirty="0"/>
              <a:t>P</a:t>
            </a:r>
            <a:r>
              <a:rPr lang="en-GB" dirty="0" smtClean="0"/>
              <a:t>hysical prototypes</a:t>
            </a:r>
          </a:p>
          <a:p>
            <a:pPr lvl="1"/>
            <a:r>
              <a:rPr lang="en-GB" dirty="0" smtClean="0"/>
              <a:t>Virtual / soft prototypes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PUBLIC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67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A4 Message Driven HSBC">
  <a:themeElements>
    <a:clrScheme name="A4 Non-Message Driven HSBC 1">
      <a:dk1>
        <a:srgbClr val="000000"/>
      </a:dk1>
      <a:lt1>
        <a:srgbClr val="FFFFFF"/>
      </a:lt1>
      <a:dk2>
        <a:srgbClr val="FF0000"/>
      </a:dk2>
      <a:lt2>
        <a:srgbClr val="EAEAEA"/>
      </a:lt2>
      <a:accent1>
        <a:srgbClr val="194173"/>
      </a:accent1>
      <a:accent2>
        <a:srgbClr val="B9D3ED"/>
      </a:accent2>
      <a:accent3>
        <a:srgbClr val="FFFFFF"/>
      </a:accent3>
      <a:accent4>
        <a:srgbClr val="000000"/>
      </a:accent4>
      <a:accent5>
        <a:srgbClr val="ABB0BC"/>
      </a:accent5>
      <a:accent6>
        <a:srgbClr val="A7BFD7"/>
      </a:accent6>
      <a:hlink>
        <a:srgbClr val="559FD3"/>
      </a:hlink>
      <a:folHlink>
        <a:srgbClr val="FDB812"/>
      </a:folHlink>
    </a:clrScheme>
    <a:fontScheme name="A4 Message Driven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58838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6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58838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6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4 Message Driven HSBC 1">
        <a:dk1>
          <a:srgbClr val="000000"/>
        </a:dk1>
        <a:lt1>
          <a:srgbClr val="FFFFFF"/>
        </a:lt1>
        <a:dk2>
          <a:srgbClr val="FF0000"/>
        </a:dk2>
        <a:lt2>
          <a:srgbClr val="EAEAEA"/>
        </a:lt2>
        <a:accent1>
          <a:srgbClr val="194173"/>
        </a:accent1>
        <a:accent2>
          <a:srgbClr val="B9D3ED"/>
        </a:accent2>
        <a:accent3>
          <a:srgbClr val="FFFFFF"/>
        </a:accent3>
        <a:accent4>
          <a:srgbClr val="000000"/>
        </a:accent4>
        <a:accent5>
          <a:srgbClr val="ABB0BC"/>
        </a:accent5>
        <a:accent6>
          <a:srgbClr val="A7BFD7"/>
        </a:accent6>
        <a:hlink>
          <a:srgbClr val="559FD3"/>
        </a:hlink>
        <a:folHlink>
          <a:srgbClr val="FDB8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4 Non-Message Driven HSBC">
  <a:themeElements>
    <a:clrScheme name="HSBC Branded Charts (WCMR)">
      <a:dk1>
        <a:sysClr val="windowText" lastClr="000000"/>
      </a:dk1>
      <a:lt1>
        <a:sysClr val="window" lastClr="FFFFFF"/>
      </a:lt1>
      <a:dk2>
        <a:srgbClr val="FF0000"/>
      </a:dk2>
      <a:lt2>
        <a:srgbClr val="EAEAEA"/>
      </a:lt2>
      <a:accent1>
        <a:srgbClr val="559FD3"/>
      </a:accent1>
      <a:accent2>
        <a:srgbClr val="B9D3ED"/>
      </a:accent2>
      <a:accent3>
        <a:srgbClr val="A5A6A9"/>
      </a:accent3>
      <a:accent4>
        <a:srgbClr val="194173"/>
      </a:accent4>
      <a:accent5>
        <a:srgbClr val="626469"/>
      </a:accent5>
      <a:accent6>
        <a:srgbClr val="75C2BD"/>
      </a:accent6>
      <a:hlink>
        <a:srgbClr val="FDB812"/>
      </a:hlink>
      <a:folHlink>
        <a:srgbClr val="7878B2"/>
      </a:folHlink>
    </a:clrScheme>
    <a:fontScheme name="A4 Non-Message Drive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58838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6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58838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6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4 Non-Message Driven HSBC 1">
        <a:dk1>
          <a:srgbClr val="000000"/>
        </a:dk1>
        <a:lt1>
          <a:srgbClr val="FFFFFF"/>
        </a:lt1>
        <a:dk2>
          <a:srgbClr val="FF0000"/>
        </a:dk2>
        <a:lt2>
          <a:srgbClr val="EAEAEA"/>
        </a:lt2>
        <a:accent1>
          <a:srgbClr val="194173"/>
        </a:accent1>
        <a:accent2>
          <a:srgbClr val="B9D3ED"/>
        </a:accent2>
        <a:accent3>
          <a:srgbClr val="FFFFFF"/>
        </a:accent3>
        <a:accent4>
          <a:srgbClr val="000000"/>
        </a:accent4>
        <a:accent5>
          <a:srgbClr val="ABB0BC"/>
        </a:accent5>
        <a:accent6>
          <a:srgbClr val="A7BFD7"/>
        </a:accent6>
        <a:hlink>
          <a:srgbClr val="559FD3"/>
        </a:hlink>
        <a:folHlink>
          <a:srgbClr val="FDB8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A4 Message Driven HSBC">
  <a:themeElements>
    <a:clrScheme name="A4 Non-Message Driven HSBC 1">
      <a:dk1>
        <a:srgbClr val="000000"/>
      </a:dk1>
      <a:lt1>
        <a:srgbClr val="FFFFFF"/>
      </a:lt1>
      <a:dk2>
        <a:srgbClr val="FF0000"/>
      </a:dk2>
      <a:lt2>
        <a:srgbClr val="EAEAEA"/>
      </a:lt2>
      <a:accent1>
        <a:srgbClr val="194173"/>
      </a:accent1>
      <a:accent2>
        <a:srgbClr val="B9D3ED"/>
      </a:accent2>
      <a:accent3>
        <a:srgbClr val="FFFFFF"/>
      </a:accent3>
      <a:accent4>
        <a:srgbClr val="000000"/>
      </a:accent4>
      <a:accent5>
        <a:srgbClr val="ABB0BC"/>
      </a:accent5>
      <a:accent6>
        <a:srgbClr val="A7BFD7"/>
      </a:accent6>
      <a:hlink>
        <a:srgbClr val="559FD3"/>
      </a:hlink>
      <a:folHlink>
        <a:srgbClr val="FDB812"/>
      </a:folHlink>
    </a:clrScheme>
    <a:fontScheme name="1_A4 Message Driven HSBC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4 Message Driven HSBC 1">
        <a:dk1>
          <a:srgbClr val="000000"/>
        </a:dk1>
        <a:lt1>
          <a:srgbClr val="FFFFFF"/>
        </a:lt1>
        <a:dk2>
          <a:srgbClr val="FF0000"/>
        </a:dk2>
        <a:lt2>
          <a:srgbClr val="EAEAEA"/>
        </a:lt2>
        <a:accent1>
          <a:srgbClr val="194173"/>
        </a:accent1>
        <a:accent2>
          <a:srgbClr val="B9D3ED"/>
        </a:accent2>
        <a:accent3>
          <a:srgbClr val="FFFFFF"/>
        </a:accent3>
        <a:accent4>
          <a:srgbClr val="000000"/>
        </a:accent4>
        <a:accent5>
          <a:srgbClr val="ABB0BC"/>
        </a:accent5>
        <a:accent6>
          <a:srgbClr val="A7BFD7"/>
        </a:accent6>
        <a:hlink>
          <a:srgbClr val="559FD3"/>
        </a:hlink>
        <a:folHlink>
          <a:srgbClr val="FDB8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 A4 Landscape Template Rebranded ver5</Template>
  <TotalTime>31624</TotalTime>
  <Words>2156</Words>
  <Application>Microsoft Office PowerPoint</Application>
  <PresentationFormat>On-screen Show (16:9)</PresentationFormat>
  <Paragraphs>361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A4 Message Driven HSBC</vt:lpstr>
      <vt:lpstr>A4 Non-Message Driven HSBC</vt:lpstr>
      <vt:lpstr>1_A4 Message Driven HSBC</vt:lpstr>
      <vt:lpstr>Project Navigator</vt:lpstr>
      <vt:lpstr>Presentation Outline</vt:lpstr>
      <vt:lpstr>Background / Context</vt:lpstr>
      <vt:lpstr>Tactical Heat Map for Project Navigator</vt:lpstr>
      <vt:lpstr>Project Objectives</vt:lpstr>
      <vt:lpstr>Project Scope</vt:lpstr>
      <vt:lpstr>Overall Project Approach</vt:lpstr>
      <vt:lpstr>‘Rapid Prototyping’ (RP)</vt:lpstr>
      <vt:lpstr>Categorising / Characterising RP</vt:lpstr>
      <vt:lpstr>What is a ‘Prototype’?</vt:lpstr>
      <vt:lpstr>Advantages of the Rapid Prototyping approach</vt:lpstr>
      <vt:lpstr>Abstraction</vt:lpstr>
      <vt:lpstr>Data Required (General)</vt:lpstr>
      <vt:lpstr>Considerations Particular to Navigator</vt:lpstr>
      <vt:lpstr>De-romanticising the Development Process</vt:lpstr>
      <vt:lpstr>High-Level Structure of Problem Solving Process</vt:lpstr>
      <vt:lpstr>Central Work Cycle</vt:lpstr>
      <vt:lpstr>Simulator: Operating Modes</vt:lpstr>
      <vt:lpstr>Class Library Overview</vt:lpstr>
      <vt:lpstr>Navigator Class Library</vt:lpstr>
      <vt:lpstr>Visual Scenario Template</vt:lpstr>
      <vt:lpstr>Test case 001 (example only)</vt:lpstr>
      <vt:lpstr>Lessons Learned</vt:lpstr>
      <vt:lpstr>Closing Points</vt:lpstr>
    </vt:vector>
  </TitlesOfParts>
  <Company>HSBC Bank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Expert Panel 4</dc:title>
  <dc:creator>Seth Aslin</dc:creator>
  <cp:keywords>PUBLIC</cp:keywords>
  <dc:description>PUBLIC</dc:description>
  <cp:lastModifiedBy>Seth ASLIN</cp:lastModifiedBy>
  <cp:revision>2099</cp:revision>
  <cp:lastPrinted>2012-04-20T08:55:57Z</cp:lastPrinted>
  <dcterms:created xsi:type="dcterms:W3CDTF">2011-11-25T17:41:50Z</dcterms:created>
  <dcterms:modified xsi:type="dcterms:W3CDTF">2014-03-04T11:57:24Z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SBCBackground">
    <vt:lpwstr>False</vt:lpwstr>
  </property>
  <property fmtid="{D5CDD505-2E9C-101B-9397-08002B2CF9AE}" pid="3" name="ContentTypeId">
    <vt:lpwstr>0x0101006C5BC595C6D84244AB49D9F4681BD00C</vt:lpwstr>
  </property>
  <property fmtid="{D5CDD505-2E9C-101B-9397-08002B2CF9AE}" pid="4" name="ContentType">
    <vt:lpwstr>Document</vt:lpwstr>
  </property>
  <property fmtid="{D5CDD505-2E9C-101B-9397-08002B2CF9AE}" pid="5" name="Classification">
    <vt:lpwstr>PUBLIC</vt:lpwstr>
  </property>
  <property fmtid="{D5CDD505-2E9C-101B-9397-08002B2CF9AE}" pid="6" name="Source">
    <vt:lpwstr>Internal</vt:lpwstr>
  </property>
  <property fmtid="{D5CDD505-2E9C-101B-9397-08002B2CF9AE}" pid="7" name="Footers">
    <vt:lpwstr>Footers</vt:lpwstr>
  </property>
  <property fmtid="{D5CDD505-2E9C-101B-9397-08002B2CF9AE}" pid="8" name="DocClassification">
    <vt:lpwstr>CLAPUBLIC</vt:lpwstr>
  </property>
</Properties>
</file>