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4"/>
  </p:notesMasterIdLst>
  <p:handoutMasterIdLst>
    <p:handoutMasterId r:id="rId105"/>
  </p:handoutMasterIdLst>
  <p:sldIdLst>
    <p:sldId id="256" r:id="rId2"/>
    <p:sldId id="308" r:id="rId3"/>
    <p:sldId id="260" r:id="rId4"/>
    <p:sldId id="261" r:id="rId5"/>
    <p:sldId id="262" r:id="rId6"/>
    <p:sldId id="369" r:id="rId7"/>
    <p:sldId id="353" r:id="rId8"/>
    <p:sldId id="352" r:id="rId9"/>
    <p:sldId id="350" r:id="rId10"/>
    <p:sldId id="370" r:id="rId11"/>
    <p:sldId id="371" r:id="rId12"/>
    <p:sldId id="373" r:id="rId13"/>
    <p:sldId id="372" r:id="rId14"/>
    <p:sldId id="357" r:id="rId15"/>
    <p:sldId id="355" r:id="rId16"/>
    <p:sldId id="377" r:id="rId17"/>
    <p:sldId id="374" r:id="rId18"/>
    <p:sldId id="378" r:id="rId19"/>
    <p:sldId id="375" r:id="rId20"/>
    <p:sldId id="376" r:id="rId21"/>
    <p:sldId id="379" r:id="rId22"/>
    <p:sldId id="383" r:id="rId23"/>
    <p:sldId id="384" r:id="rId24"/>
    <p:sldId id="316" r:id="rId25"/>
    <p:sldId id="299" r:id="rId26"/>
    <p:sldId id="317" r:id="rId27"/>
    <p:sldId id="318" r:id="rId28"/>
    <p:sldId id="319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2" r:id="rId39"/>
    <p:sldId id="380" r:id="rId40"/>
    <p:sldId id="277" r:id="rId41"/>
    <p:sldId id="306" r:id="rId42"/>
    <p:sldId id="385" r:id="rId43"/>
    <p:sldId id="386" r:id="rId44"/>
    <p:sldId id="312" r:id="rId45"/>
    <p:sldId id="335" r:id="rId46"/>
    <p:sldId id="333" r:id="rId47"/>
    <p:sldId id="334" r:id="rId48"/>
    <p:sldId id="336" r:id="rId49"/>
    <p:sldId id="337" r:id="rId50"/>
    <p:sldId id="338" r:id="rId51"/>
    <p:sldId id="339" r:id="rId52"/>
    <p:sldId id="311" r:id="rId53"/>
    <p:sldId id="382" r:id="rId54"/>
    <p:sldId id="388" r:id="rId55"/>
    <p:sldId id="390" r:id="rId56"/>
    <p:sldId id="389" r:id="rId57"/>
    <p:sldId id="267" r:id="rId58"/>
    <p:sldId id="368" r:id="rId59"/>
    <p:sldId id="259" r:id="rId60"/>
    <p:sldId id="360" r:id="rId61"/>
    <p:sldId id="364" r:id="rId62"/>
    <p:sldId id="365" r:id="rId63"/>
    <p:sldId id="366" r:id="rId64"/>
    <p:sldId id="391" r:id="rId65"/>
    <p:sldId id="349" r:id="rId66"/>
    <p:sldId id="394" r:id="rId67"/>
    <p:sldId id="392" r:id="rId68"/>
    <p:sldId id="393" r:id="rId69"/>
    <p:sldId id="381" r:id="rId70"/>
    <p:sldId id="313" r:id="rId71"/>
    <p:sldId id="315" r:id="rId72"/>
    <p:sldId id="356" r:id="rId73"/>
    <p:sldId id="351" r:id="rId74"/>
    <p:sldId id="354" r:id="rId75"/>
    <p:sldId id="358" r:id="rId76"/>
    <p:sldId id="359" r:id="rId77"/>
    <p:sldId id="320" r:id="rId78"/>
    <p:sldId id="321" r:id="rId79"/>
    <p:sldId id="331" r:id="rId80"/>
    <p:sldId id="276" r:id="rId81"/>
    <p:sldId id="309" r:id="rId82"/>
    <p:sldId id="310" r:id="rId83"/>
    <p:sldId id="387" r:id="rId84"/>
    <p:sldId id="314" r:id="rId85"/>
    <p:sldId id="285" r:id="rId86"/>
    <p:sldId id="341" r:id="rId87"/>
    <p:sldId id="342" r:id="rId88"/>
    <p:sldId id="343" r:id="rId89"/>
    <p:sldId id="348" r:id="rId90"/>
    <p:sldId id="361" r:id="rId91"/>
    <p:sldId id="367" r:id="rId92"/>
    <p:sldId id="362" r:id="rId93"/>
    <p:sldId id="363" r:id="rId94"/>
    <p:sldId id="307" r:id="rId95"/>
    <p:sldId id="264" r:id="rId96"/>
    <p:sldId id="292" r:id="rId97"/>
    <p:sldId id="293" r:id="rId98"/>
    <p:sldId id="263" r:id="rId99"/>
    <p:sldId id="275" r:id="rId100"/>
    <p:sldId id="273" r:id="rId101"/>
    <p:sldId id="257" r:id="rId102"/>
    <p:sldId id="258" r:id="rId10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31966" autoAdjust="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42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notesMaster" Target="notesMasters/notesMaster1.xml"/><Relationship Id="rId105" Type="http://schemas.openxmlformats.org/officeDocument/2006/relationships/handoutMaster" Target="handoutMasters/handoutMaster1.xml"/><Relationship Id="rId106" Type="http://schemas.openxmlformats.org/officeDocument/2006/relationships/printerSettings" Target="printerSettings/printerSettings1.bin"/><Relationship Id="rId10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viewProps" Target="viewProps.xml"/><Relationship Id="rId109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tableStyles" Target="tableStyles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BF21F-7472-AE4D-921F-C52E342BAD94}" type="datetimeFigureOut">
              <a:rPr lang="en-US" smtClean="0"/>
              <a:t>3/4/14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5176F-C2A4-7049-A179-636C8D3DB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297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634-5FF1-904C-A509-41DCDA128EA8}" type="datetimeFigureOut">
              <a:rPr lang="en-US" smtClean="0"/>
              <a:t>3/4/14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9161E-DB17-0544-BB26-8527AB154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91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133583BC-B0C2-BA4D-A259-7F29F61A71CD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 hangingPunct="1"/>
              <a:t>26</a:t>
            </a:fld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873622" y="686405"/>
            <a:ext cx="511075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40964" name="Text Box 2"/>
          <p:cNvSpPr>
            <a:spLocks noGrp="1" noChangeArrowheads="1"/>
          </p:cNvSpPr>
          <p:nvPr>
            <p:ph type="body"/>
          </p:nvPr>
        </p:nvSpPr>
        <p:spPr>
          <a:xfrm>
            <a:off x="686100" y="4343703"/>
            <a:ext cx="5479851" cy="41123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lienbildplatzhalt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963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latin typeface="Times New Roman" charset="0"/>
                <a:ea typeface="ＭＳ Ｐゴシック" charset="0"/>
                <a:cs typeface="ＭＳ Ｐゴシック" charset="0"/>
              </a:rPr>
              <a:t>\Delta x_{cum}^*  &amp; = &amp;  \sum_{i=1}^n  | \Delta x_i^{*}  | \\&amp; = &amp; \left( \frac{{\Delta x}_{dc}}{C_{cum,*}} \right)^{E_{cum,*}}</a:t>
            </a:r>
          </a:p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9636" name="Foliennummernplatzhalt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ＭＳ Ｐゴシック" charset="0"/>
                <a:cs typeface="DejaVu Sans" charset="0"/>
              </a:defRPr>
            </a:lvl1pPr>
            <a:lvl2pPr marL="35879619" indent="-35447153" eaLnBrk="0" hangingPunct="0"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563B5616-5E8F-A34E-9A4B-3E33A57F836A}" type="slidenum">
              <a:rPr lang="en-US" sz="1300">
                <a:solidFill>
                  <a:srgbClr val="000000"/>
                </a:solidFill>
                <a:latin typeface="Times New Roman" charset="0"/>
              </a:rPr>
              <a:pPr eaLnBrk="1" hangingPunct="1"/>
              <a:t>50</a:t>
            </a:fld>
            <a:endParaRPr lang="en-US" sz="13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11BEA3F-4347-E14C-90B9-5E42A7124BC4}" type="slidenum">
              <a:rPr lang="en-US" sz="1200">
                <a:latin typeface="Arial" charset="0"/>
              </a:rPr>
              <a:pPr eaLnBrk="1" hangingPunct="1"/>
              <a:t>57</a:t>
            </a:fld>
            <a:endParaRPr lang="en-US" sz="120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ＭＳ Ｐゴシック" charset="0"/>
                <a:cs typeface="DejaVu Sans" charset="0"/>
              </a:defRPr>
            </a:lvl1pPr>
            <a:lvl2pPr marL="35879619" indent="-35447153" eaLnBrk="0" hangingPunct="0"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21B9248A-233B-6F43-9A99-9B61D8CB349C}" type="slidenum">
              <a:rPr lang="en-US" sz="1300">
                <a:solidFill>
                  <a:srgbClr val="000000"/>
                </a:solidFill>
                <a:latin typeface="Times New Roman" charset="0"/>
              </a:rPr>
              <a:pPr eaLnBrk="1" hangingPunct="1"/>
              <a:t>58</a:t>
            </a:fld>
            <a:endParaRPr lang="en-US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2947" name="Text Box 1"/>
          <p:cNvSpPr txBox="1">
            <a:spLocks noChangeArrowheads="1"/>
          </p:cNvSpPr>
          <p:nvPr/>
        </p:nvSpPr>
        <p:spPr bwMode="auto">
          <a:xfrm>
            <a:off x="873622" y="686405"/>
            <a:ext cx="511075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DejaVu Sans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endParaRPr lang="en-US" sz="1700">
              <a:latin typeface="Arial" charset="0"/>
            </a:endParaRPr>
          </a:p>
        </p:txBody>
      </p:sp>
      <p:sp>
        <p:nvSpPr>
          <p:cNvPr id="82948" name="Text Box 2"/>
          <p:cNvSpPr>
            <a:spLocks noGrp="1" noChangeArrowheads="1"/>
          </p:cNvSpPr>
          <p:nvPr>
            <p:ph type="body"/>
          </p:nvPr>
        </p:nvSpPr>
        <p:spPr>
          <a:xfrm>
            <a:off x="686098" y="4343703"/>
            <a:ext cx="5479852" cy="41123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E43819D0-9EA7-9D4C-B184-1C7C40765CD4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 hangingPunct="1"/>
              <a:t>59</a:t>
            </a:fld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873622" y="686405"/>
            <a:ext cx="511075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sp>
        <p:nvSpPr>
          <p:cNvPr id="28676" name="Text Box 2"/>
          <p:cNvSpPr>
            <a:spLocks noGrp="1" noChangeArrowheads="1"/>
          </p:cNvSpPr>
          <p:nvPr>
            <p:ph type="body"/>
          </p:nvPr>
        </p:nvSpPr>
        <p:spPr>
          <a:xfrm>
            <a:off x="686100" y="4343703"/>
            <a:ext cx="5479851" cy="41123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455BF75A-DE4E-4D49-B768-A15C891E1126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 hangingPunct="1"/>
              <a:t>70</a:t>
            </a:fld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873622" y="686405"/>
            <a:ext cx="511075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43012" name="Text Box 2"/>
          <p:cNvSpPr>
            <a:spLocks noGrp="1" noChangeArrowheads="1"/>
          </p:cNvSpPr>
          <p:nvPr>
            <p:ph type="body"/>
          </p:nvPr>
        </p:nvSpPr>
        <p:spPr>
          <a:xfrm>
            <a:off x="686100" y="4343703"/>
            <a:ext cx="5479851" cy="41123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455BF75A-DE4E-4D49-B768-A15C891E1126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 hangingPunct="1"/>
              <a:t>81</a:t>
            </a:fld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873622" y="686405"/>
            <a:ext cx="511075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43012" name="Text Box 2"/>
          <p:cNvSpPr>
            <a:spLocks noGrp="1" noChangeArrowheads="1"/>
          </p:cNvSpPr>
          <p:nvPr>
            <p:ph type="body"/>
          </p:nvPr>
        </p:nvSpPr>
        <p:spPr>
          <a:xfrm>
            <a:off x="686100" y="4343703"/>
            <a:ext cx="5479851" cy="41123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455BF75A-DE4E-4D49-B768-A15C891E1126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 hangingPunct="1"/>
              <a:t>82</a:t>
            </a:fld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873622" y="686405"/>
            <a:ext cx="511075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43012" name="Text Box 2"/>
          <p:cNvSpPr>
            <a:spLocks noGrp="1" noChangeArrowheads="1"/>
          </p:cNvSpPr>
          <p:nvPr>
            <p:ph type="body"/>
          </p:nvPr>
        </p:nvSpPr>
        <p:spPr>
          <a:xfrm>
            <a:off x="686100" y="4343703"/>
            <a:ext cx="5479851" cy="41123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 txBox="1">
            <a:spLocks noGrp="1" noChangeArrowheads="1"/>
          </p:cNvSpPr>
          <p:nvPr/>
        </p:nvSpPr>
        <p:spPr bwMode="auto">
          <a:xfrm>
            <a:off x="3881438" y="8687405"/>
            <a:ext cx="2973586" cy="45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DejaVu Sans" charset="0"/>
              </a:defRPr>
            </a:lvl1pPr>
            <a:lvl2pPr marL="37931725" indent="-37474525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r" eaLnBrk="1" hangingPunct="1">
              <a:lnSpc>
                <a:spcPct val="93000"/>
              </a:lnSpc>
              <a:buSzPct val="45000"/>
              <a:buFont typeface="Wingdings" charset="0"/>
              <a:buNone/>
            </a:pPr>
            <a:fld id="{DD528894-594E-9146-83A9-E8620827E3C8}" type="slidenum">
              <a:rPr lang="en-US" sz="1300">
                <a:solidFill>
                  <a:srgbClr val="000000"/>
                </a:solidFill>
                <a:latin typeface="Times New Roman" charset="0"/>
              </a:rPr>
              <a:pPr algn="r" eaLnBrk="1" hangingPunct="1">
                <a:lnSpc>
                  <a:spcPct val="93000"/>
                </a:lnSpc>
                <a:buSzPct val="45000"/>
                <a:buFont typeface="Wingdings" charset="0"/>
                <a:buNone/>
              </a:pPr>
              <a:t>85</a:t>
            </a:fld>
            <a:endParaRPr lang="en-US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873622" y="686405"/>
            <a:ext cx="511075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DejaVu Sans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endParaRPr lang="en-US" sz="1700">
              <a:latin typeface="Arial" charset="0"/>
            </a:endParaRPr>
          </a:p>
        </p:txBody>
      </p:sp>
      <p:sp>
        <p:nvSpPr>
          <p:cNvPr id="72708" name="Text Box 2"/>
          <p:cNvSpPr>
            <a:spLocks noGrp="1" noChangeArrowheads="1"/>
          </p:cNvSpPr>
          <p:nvPr>
            <p:ph type="body"/>
          </p:nvPr>
        </p:nvSpPr>
        <p:spPr>
          <a:xfrm>
            <a:off x="686098" y="4343703"/>
            <a:ext cx="5479852" cy="41123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Enhance picture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86C2159-0BE2-6646-BE8A-C55B1142AEDE}" type="slidenum">
              <a:rPr lang="en-US" sz="1400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 hangingPunct="1"/>
              <a:t>91</a:t>
            </a:fld>
            <a:endParaRPr lang="en-US" sz="1400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455BF75A-DE4E-4D49-B768-A15C891E1126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 hangingPunct="1"/>
              <a:t>96</a:t>
            </a:fld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873622" y="686405"/>
            <a:ext cx="511075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43012" name="Text Box 2"/>
          <p:cNvSpPr>
            <a:spLocks noGrp="1" noChangeArrowheads="1"/>
          </p:cNvSpPr>
          <p:nvPr>
            <p:ph type="body"/>
          </p:nvPr>
        </p:nvSpPr>
        <p:spPr>
          <a:xfrm>
            <a:off x="686100" y="4343703"/>
            <a:ext cx="5479851" cy="41123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CF7FF605-9FFA-F94C-AD7E-320CBE85D854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 hangingPunct="1"/>
              <a:t>36</a:t>
            </a:fld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873622" y="686405"/>
            <a:ext cx="511075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45060" name="Text Box 2"/>
          <p:cNvSpPr>
            <a:spLocks noGrp="1" noChangeArrowheads="1"/>
          </p:cNvSpPr>
          <p:nvPr>
            <p:ph type="body"/>
          </p:nvPr>
        </p:nvSpPr>
        <p:spPr>
          <a:xfrm>
            <a:off x="686098" y="4343703"/>
            <a:ext cx="5478363" cy="41123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 txBox="1">
            <a:spLocks noGrp="1" noChangeArrowheads="1"/>
          </p:cNvSpPr>
          <p:nvPr/>
        </p:nvSpPr>
        <p:spPr bwMode="auto">
          <a:xfrm>
            <a:off x="3881438" y="8687405"/>
            <a:ext cx="2973586" cy="45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DejaVu Sans" charset="0"/>
              </a:defRPr>
            </a:lvl1pPr>
            <a:lvl2pPr marL="37931725" indent="-37474525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r" eaLnBrk="1" hangingPunct="1">
              <a:lnSpc>
                <a:spcPct val="93000"/>
              </a:lnSpc>
              <a:buSzPct val="45000"/>
              <a:buFont typeface="Wingdings" charset="0"/>
              <a:buNone/>
            </a:pPr>
            <a:fld id="{DD528894-594E-9146-83A9-E8620827E3C8}" type="slidenum">
              <a:rPr lang="en-US" sz="1300">
                <a:solidFill>
                  <a:srgbClr val="000000"/>
                </a:solidFill>
                <a:latin typeface="Times New Roman" charset="0"/>
              </a:rPr>
              <a:pPr algn="r" eaLnBrk="1" hangingPunct="1">
                <a:lnSpc>
                  <a:spcPct val="93000"/>
                </a:lnSpc>
                <a:buSzPct val="45000"/>
                <a:buFont typeface="Wingdings" charset="0"/>
                <a:buNone/>
              </a:pPr>
              <a:t>97</a:t>
            </a:fld>
            <a:endParaRPr lang="en-US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873622" y="686405"/>
            <a:ext cx="511075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DejaVu Sans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endParaRPr lang="en-US" sz="1700">
              <a:latin typeface="Arial" charset="0"/>
            </a:endParaRPr>
          </a:p>
        </p:txBody>
      </p:sp>
      <p:sp>
        <p:nvSpPr>
          <p:cNvPr id="72708" name="Text Box 2"/>
          <p:cNvSpPr>
            <a:spLocks noGrp="1" noChangeArrowheads="1"/>
          </p:cNvSpPr>
          <p:nvPr>
            <p:ph type="body"/>
          </p:nvPr>
        </p:nvSpPr>
        <p:spPr>
          <a:xfrm>
            <a:off x="686098" y="4343703"/>
            <a:ext cx="5479852" cy="41123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455BF75A-DE4E-4D49-B768-A15C891E1126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 hangingPunct="1"/>
              <a:t>40</a:t>
            </a:fld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873622" y="686405"/>
            <a:ext cx="511075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43012" name="Text Box 2"/>
          <p:cNvSpPr>
            <a:spLocks noGrp="1" noChangeArrowheads="1"/>
          </p:cNvSpPr>
          <p:nvPr>
            <p:ph type="body"/>
          </p:nvPr>
        </p:nvSpPr>
        <p:spPr>
          <a:xfrm>
            <a:off x="686100" y="4343703"/>
            <a:ext cx="5479851" cy="41123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455BF75A-DE4E-4D49-B768-A15C891E1126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 hangingPunct="1"/>
              <a:t>41</a:t>
            </a:fld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873622" y="686405"/>
            <a:ext cx="511075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43012" name="Text Box 2"/>
          <p:cNvSpPr>
            <a:spLocks noGrp="1" noChangeArrowheads="1"/>
          </p:cNvSpPr>
          <p:nvPr>
            <p:ph type="body"/>
          </p:nvPr>
        </p:nvSpPr>
        <p:spPr>
          <a:xfrm>
            <a:off x="686100" y="4343703"/>
            <a:ext cx="5479851" cy="41123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34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latin typeface="Times New Roman" charset="0"/>
                <a:ea typeface="ＭＳ Ｐゴシック" charset="0"/>
                <a:cs typeface="ＭＳ Ｐゴシック" charset="0"/>
              </a:rPr>
              <a:t>\langle \textsf{N} (\Delta x_{tck}) \rangle  = \left( \frac{\Delta x}   {C_{\textsf{\tiny N},tck}} \right)^{E_{\textsf{\tiny N},tck}} \quad\textrm{where} \, \Delta x_{tck}=0.02\%</a:t>
            </a:r>
          </a:p>
        </p:txBody>
      </p:sp>
      <p:sp>
        <p:nvSpPr>
          <p:cNvPr id="63492" name="Foliennummernplatzhalt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ＭＳ Ｐゴシック" charset="0"/>
                <a:cs typeface="DejaVu Sans" charset="0"/>
              </a:defRPr>
            </a:lvl1pPr>
            <a:lvl2pPr marL="35879619" indent="-35447153" eaLnBrk="0" hangingPunct="0"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F3E1F3A1-AB9A-AB44-84DD-9A598F97BB4A}" type="slidenum">
              <a:rPr lang="en-US" sz="1300">
                <a:solidFill>
                  <a:srgbClr val="000000"/>
                </a:solidFill>
                <a:latin typeface="Times New Roman" charset="0"/>
              </a:rPr>
              <a:pPr eaLnBrk="1" hangingPunct="1"/>
              <a:t>45</a:t>
            </a:fld>
            <a:endParaRPr lang="en-US" sz="13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lienbildplatzhalt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55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latin typeface="Times New Roman" charset="0"/>
                <a:ea typeface="ＭＳ Ｐゴシック" charset="0"/>
                <a:cs typeface="ＭＳ Ｐゴシック" charset="0"/>
              </a:rPr>
              <a:t>\textsf{N} (\Delta x) = \left( \frac{ \Delta x}    { C_{\textsf{\tiny N},x} } \right)^{E_{\textsf{\tiny N},x}}</a:t>
            </a:r>
          </a:p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de-DE">
                <a:latin typeface="Times New Roman" charset="0"/>
                <a:ea typeface="ＭＳ Ｐゴシック" charset="0"/>
                <a:cs typeface="ＭＳ Ｐゴシック" charset="0"/>
              </a:rPr>
              <a:t>\langle \Delta x_{m} \rangle_p  = \left( \frac{\Delta t}{C_{m}(p)}         \right)^{E_{m}(p)}</a:t>
            </a:r>
          </a:p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de-DE">
                <a:latin typeface="Times New Roman" charset="0"/>
                <a:ea typeface="ＭＳ Ｐゴシック" charset="0"/>
                <a:cs typeface="ＭＳ Ｐゴシック" charset="0"/>
              </a:rPr>
              <a:t>\langle \Delta t_x \rangle = \left( \frac{\Delta x}{C_{t,x}} \right)^{E_{t,x}}</a:t>
            </a:r>
          </a:p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de-DE">
                <a:latin typeface="Times New Roman" charset="0"/>
                <a:ea typeface="ＭＳ Ｐゴシック" charset="0"/>
                <a:cs typeface="ＭＳ Ｐゴシック" charset="0"/>
              </a:rPr>
              <a:t>\langle \Delta t_{dc} \rangle = \left( \frac{\Delta x_{dc}}{C_{t,dc}}\right)^{E_{t,dc}}</a:t>
            </a:r>
          </a:p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5540" name="Foliennummernplatzhalt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ＭＳ Ｐゴシック" charset="0"/>
                <a:cs typeface="DejaVu Sans" charset="0"/>
              </a:defRPr>
            </a:lvl1pPr>
            <a:lvl2pPr marL="35879619" indent="-35447153" eaLnBrk="0" hangingPunct="0"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E8360617-7B1B-2C42-8418-1CC4D8026BBC}" type="slidenum">
              <a:rPr lang="en-US" sz="1300">
                <a:solidFill>
                  <a:srgbClr val="000000"/>
                </a:solidFill>
                <a:latin typeface="Times New Roman" charset="0"/>
              </a:rPr>
              <a:pPr eaLnBrk="1" hangingPunct="1"/>
              <a:t>46</a:t>
            </a:fld>
            <a:endParaRPr lang="en-US" sz="13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lienbildplatzhalt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latin typeface="Times New Roman" charset="0"/>
                <a:ea typeface="ＭＳ Ｐゴシック" charset="0"/>
                <a:cs typeface="ＭＳ Ｐゴシック" charset="0"/>
              </a:rPr>
              <a:t>\langle |\Delta x | \rangle_p = \left( \frac{ \Delta t }    { C_x  (p)} \right)^{E_x (p)} \;  \textrm{where} \; \langle x \rangle_p = \left( 1/n \sum_{j=1}^n x_{j}^p \right)^{1/p} \, p=\{1;2\}  24</a:t>
            </a:r>
          </a:p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de-DE">
                <a:latin typeface="Times New Roman" charset="0"/>
                <a:ea typeface="ＭＳ Ｐゴシック" charset="0"/>
                <a:cs typeface="ＭＳ Ｐゴシック" charset="0"/>
              </a:rPr>
              <a:t>\textsf{N} (\Delta x_{dc}) = \left( \frac{ \Delta x_{dc}}{ C_{\textsf{\tiny N},dc} } \right)^{E_{\textsf{\tiny N},dc}}</a:t>
            </a:r>
          </a:p>
        </p:txBody>
      </p:sp>
      <p:sp>
        <p:nvSpPr>
          <p:cNvPr id="60420" name="Foliennummernplatzhalt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ＭＳ Ｐゴシック" charset="0"/>
                <a:cs typeface="DejaVu Sans" charset="0"/>
              </a:defRPr>
            </a:lvl1pPr>
            <a:lvl2pPr marL="35879619" indent="-35447153" eaLnBrk="0" hangingPunct="0"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7BC54DBE-4A2B-DC40-8980-EC5D43CE5204}" type="slidenum">
              <a:rPr lang="en-US" sz="1300">
                <a:solidFill>
                  <a:srgbClr val="000000"/>
                </a:solidFill>
                <a:latin typeface="Times New Roman" charset="0"/>
              </a:rPr>
              <a:pPr eaLnBrk="1" hangingPunct="1"/>
              <a:t>47</a:t>
            </a:fld>
            <a:endParaRPr lang="en-US" sz="13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lienbildplatzhalt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55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latin typeface="Times New Roman" charset="0"/>
                <a:ea typeface="ＭＳ Ｐゴシック" charset="0"/>
                <a:cs typeface="ＭＳ Ｐゴシック" charset="0"/>
              </a:rPr>
              <a:t>\textsf{N} (\Delta x) = \left( \frac{ \Delta x}    { C_{\textsf{\tiny N},x} } \right)^{E_{\textsf{\tiny N},x}}</a:t>
            </a:r>
          </a:p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de-DE">
                <a:latin typeface="Times New Roman" charset="0"/>
                <a:ea typeface="ＭＳ Ｐゴシック" charset="0"/>
                <a:cs typeface="ＭＳ Ｐゴシック" charset="0"/>
              </a:rPr>
              <a:t>\langle \Delta x_{m} \rangle_p  = \left( \frac{\Delta t}{C_{m}(p)}         \right)^{E_{m}(p)}</a:t>
            </a:r>
          </a:p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de-DE">
                <a:latin typeface="Times New Roman" charset="0"/>
                <a:ea typeface="ＭＳ Ｐゴシック" charset="0"/>
                <a:cs typeface="ＭＳ Ｐゴシック" charset="0"/>
              </a:rPr>
              <a:t>\langle \Delta t_x \rangle = \left( \frac{\Delta x}{C_{t,x}} \right)^{E_{t,x}}</a:t>
            </a:r>
          </a:p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de-DE">
                <a:latin typeface="Times New Roman" charset="0"/>
                <a:ea typeface="ＭＳ Ｐゴシック" charset="0"/>
                <a:cs typeface="ＭＳ Ｐゴシック" charset="0"/>
              </a:rPr>
              <a:t>\langle \Delta t_{dc} \rangle = \left( \frac{\Delta x_{dc}}{C_{t,dc}}\right)^{E_{t,dc}}</a:t>
            </a:r>
          </a:p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5540" name="Foliennummernplatzhalt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ＭＳ Ｐゴシック" charset="0"/>
                <a:cs typeface="DejaVu Sans" charset="0"/>
              </a:defRPr>
            </a:lvl1pPr>
            <a:lvl2pPr marL="35879619" indent="-35447153" eaLnBrk="0" hangingPunct="0"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E8360617-7B1B-2C42-8418-1CC4D8026BBC}" type="slidenum">
              <a:rPr lang="en-US" sz="1300">
                <a:solidFill>
                  <a:srgbClr val="000000"/>
                </a:solidFill>
                <a:latin typeface="Times New Roman" charset="0"/>
              </a:rPr>
              <a:pPr eaLnBrk="1" hangingPunct="1"/>
              <a:t>48</a:t>
            </a:fld>
            <a:endParaRPr lang="en-US" sz="13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lienbildplatzhalt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758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latin typeface="Times New Roman" charset="0"/>
                <a:ea typeface="ＭＳ Ｐゴシック" charset="0"/>
                <a:cs typeface="ＭＳ Ｐゴシック" charset="0"/>
              </a:rPr>
              <a:t>\langle | \Delta x^{tm} |\rangle  &amp;=&amp; \langle | \Delta x^{dc} |\rangle + \langle | \Delta x^{os} |\rangle , \\\langle \Delta t^{tm} \rangle  &amp;=&amp; \langle  \Delta t^{dc} \rangle + \langle \Delta t^{os} \rangle,  \\\langle  \textsf{N}( \Delta x^{tm}_{tck}) \rangle &amp; =&amp; \langle  \textsf{N}( \Delta x^{dc}_{tck})  \rangle + \langle   \textsf{N} (\Delta x^{os}_{tck})\rangle</a:t>
            </a:r>
          </a:p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de-DE">
                <a:latin typeface="Times New Roman" charset="0"/>
                <a:ea typeface="ＭＳ Ｐゴシック" charset="0"/>
                <a:cs typeface="ＭＳ Ｐゴシック" charset="0"/>
              </a:rPr>
              <a:t>\label{slcondx1}\langle | \Delta x^*  |\rangle &amp;=&amp; \left( \frac{{\Delta x}_{dc}}{C_{x,*}} \right)^{E_{x,*}} \\\label{slcondx2}\langle  \Delta t^*  \rangle  &amp;=&amp; \left( \frac{{\Delta x}_{dc}}{C_{t,*}} \right)^{E_{t,*}} \\\label{slcondx3}\langle \textsf{N}( \Delta x^{*}_{tck}) \rangle &amp;=&amp; \left( \frac{{\Delta x}_{dc}}{C_{\textsf{\tiny N},*}} \right)^{E_{\textsf{\tiny N},*}}</a:t>
            </a:r>
          </a:p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7588" name="Foliennummernplatzhalt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ＭＳ Ｐゴシック" charset="0"/>
                <a:cs typeface="DejaVu Sans" charset="0"/>
              </a:defRPr>
            </a:lvl1pPr>
            <a:lvl2pPr marL="35879619" indent="-35447153" eaLnBrk="0" hangingPunct="0"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tabLst>
                <a:tab pos="684737" algn="l"/>
                <a:tab pos="1369474" algn="l"/>
                <a:tab pos="2054211" algn="l"/>
              </a:tabLst>
              <a:defRPr sz="23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9A156BBF-CFD6-EB49-A205-8512FCDDB5F0}" type="slidenum">
              <a:rPr lang="en-US" sz="1300">
                <a:solidFill>
                  <a:srgbClr val="000000"/>
                </a:solidFill>
                <a:latin typeface="Times New Roman" charset="0"/>
              </a:rPr>
              <a:pPr eaLnBrk="1" hangingPunct="1"/>
              <a:t>49</a:t>
            </a:fld>
            <a:endParaRPr lang="en-US" sz="13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1813-256F-8F42-A5E9-479D7B82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14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1813-256F-8F42-A5E9-479D7B82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4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1813-256F-8F42-A5E9-479D7B82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96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0" y="-1342"/>
            <a:ext cx="9144000" cy="433142"/>
          </a:xfrm>
          <a:prstGeom prst="rect">
            <a:avLst/>
          </a:prstGeom>
        </p:spPr>
        <p:txBody>
          <a:bodyPr vert="horz" lIns="91440" tIns="45720" rIns="180000" bIns="46800" rtlCol="0" anchor="ctr" anchorCtr="0">
            <a:normAutofit/>
          </a:bodyPr>
          <a:lstStyle>
            <a:lvl1pPr>
              <a:defRPr sz="16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0891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0" y="-1342"/>
            <a:ext cx="9144000" cy="433142"/>
          </a:xfrm>
          <a:prstGeom prst="rect">
            <a:avLst/>
          </a:prstGeom>
        </p:spPr>
        <p:txBody>
          <a:bodyPr vert="horz" lIns="91440" tIns="45720" rIns="180000" bIns="46800" rtlCol="0" anchor="ctr" anchorCtr="0">
            <a:normAutofit/>
          </a:bodyPr>
          <a:lstStyle>
            <a:lvl1pPr>
              <a:defRPr sz="16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5787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204790"/>
            <a:ext cx="7118350" cy="452437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5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0" y="-1342"/>
            <a:ext cx="9144000" cy="433142"/>
          </a:xfrm>
          <a:prstGeom prst="rect">
            <a:avLst/>
          </a:prstGeom>
        </p:spPr>
        <p:txBody>
          <a:bodyPr vert="horz" lIns="91440" tIns="45720" rIns="180000" bIns="46800" rtlCol="0" anchor="ctr" anchorCtr="0">
            <a:normAutofit/>
          </a:bodyPr>
          <a:lstStyle>
            <a:lvl1pPr>
              <a:defRPr sz="16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8373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 userDrawn="1"/>
        </p:nvSpPr>
        <p:spPr bwMode="auto">
          <a:xfrm>
            <a:off x="351692" y="914400"/>
            <a:ext cx="8510954" cy="0"/>
          </a:xfrm>
          <a:prstGeom prst="line">
            <a:avLst/>
          </a:prstGeom>
          <a:noFill/>
          <a:ln w="38100" cap="rnd">
            <a:solidFill>
              <a:srgbClr val="1D4E7E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itelplatzhalter 79"/>
          <p:cNvSpPr>
            <a:spLocks noGrp="1"/>
          </p:cNvSpPr>
          <p:nvPr>
            <p:ph type="title"/>
          </p:nvPr>
        </p:nvSpPr>
        <p:spPr bwMode="auto">
          <a:xfrm>
            <a:off x="351692" y="381000"/>
            <a:ext cx="8510954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3051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010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 userDrawn="1"/>
        </p:nvSpPr>
        <p:spPr bwMode="auto">
          <a:xfrm>
            <a:off x="351692" y="914400"/>
            <a:ext cx="8510954" cy="0"/>
          </a:xfrm>
          <a:prstGeom prst="line">
            <a:avLst/>
          </a:prstGeom>
          <a:noFill/>
          <a:ln w="38100" cap="rnd">
            <a:solidFill>
              <a:srgbClr val="1D4E7E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itelplatzhalter 79"/>
          <p:cNvSpPr>
            <a:spLocks noGrp="1"/>
          </p:cNvSpPr>
          <p:nvPr>
            <p:ph type="title"/>
          </p:nvPr>
        </p:nvSpPr>
        <p:spPr bwMode="auto">
          <a:xfrm>
            <a:off x="351692" y="381000"/>
            <a:ext cx="8510954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3051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 userDrawn="1"/>
        </p:nvSpPr>
        <p:spPr bwMode="auto">
          <a:xfrm>
            <a:off x="351692" y="914400"/>
            <a:ext cx="8510954" cy="0"/>
          </a:xfrm>
          <a:prstGeom prst="line">
            <a:avLst/>
          </a:prstGeom>
          <a:noFill/>
          <a:ln w="38100" cap="rnd">
            <a:solidFill>
              <a:srgbClr val="1D4E7E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itelplatzhalter 79"/>
          <p:cNvSpPr>
            <a:spLocks noGrp="1"/>
          </p:cNvSpPr>
          <p:nvPr>
            <p:ph type="title"/>
          </p:nvPr>
        </p:nvSpPr>
        <p:spPr bwMode="auto">
          <a:xfrm>
            <a:off x="351692" y="381000"/>
            <a:ext cx="8510954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30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1813-256F-8F42-A5E9-479D7B82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71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 userDrawn="1"/>
        </p:nvSpPr>
        <p:spPr bwMode="auto">
          <a:xfrm>
            <a:off x="351692" y="914400"/>
            <a:ext cx="8510954" cy="0"/>
          </a:xfrm>
          <a:prstGeom prst="line">
            <a:avLst/>
          </a:prstGeom>
          <a:noFill/>
          <a:ln w="38100" cap="rnd">
            <a:solidFill>
              <a:srgbClr val="1D4E7E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itelplatzhalter 79"/>
          <p:cNvSpPr>
            <a:spLocks noGrp="1"/>
          </p:cNvSpPr>
          <p:nvPr>
            <p:ph type="title"/>
          </p:nvPr>
        </p:nvSpPr>
        <p:spPr bwMode="auto">
          <a:xfrm>
            <a:off x="351692" y="381000"/>
            <a:ext cx="8510954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3051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 userDrawn="1"/>
        </p:nvSpPr>
        <p:spPr bwMode="auto">
          <a:xfrm>
            <a:off x="351692" y="914400"/>
            <a:ext cx="8510954" cy="0"/>
          </a:xfrm>
          <a:prstGeom prst="line">
            <a:avLst/>
          </a:prstGeom>
          <a:noFill/>
          <a:ln w="38100" cap="rnd">
            <a:solidFill>
              <a:srgbClr val="1D4E7E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itelplatzhalter 79"/>
          <p:cNvSpPr>
            <a:spLocks noGrp="1"/>
          </p:cNvSpPr>
          <p:nvPr>
            <p:ph type="title"/>
          </p:nvPr>
        </p:nvSpPr>
        <p:spPr bwMode="auto">
          <a:xfrm>
            <a:off x="351692" y="381000"/>
            <a:ext cx="8510954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3051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 userDrawn="1"/>
        </p:nvSpPr>
        <p:spPr bwMode="auto">
          <a:xfrm>
            <a:off x="351693" y="6502401"/>
            <a:ext cx="1761392" cy="239713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>
                <a:solidFill>
                  <a:srgbClr val="000000"/>
                </a:solidFill>
                <a:latin typeface="Verdana" charset="0"/>
              </a:rPr>
              <a:t>March 2012 – p.</a:t>
            </a:r>
            <a:r>
              <a:rPr lang="en-US" sz="1000"/>
              <a:t> </a:t>
            </a:r>
            <a:fld id="{E2692BD8-54C3-2C4D-B29A-B735F559C843}" type="slidenum">
              <a:rPr lang="en-US" sz="1200">
                <a:solidFill>
                  <a:schemeClr val="tx1"/>
                </a:solidFill>
                <a:latin typeface="Calibri" charset="0"/>
              </a:rPr>
              <a:pPr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t>‹#›</a:t>
            </a:fld>
            <a:endParaRPr lang="en-US" sz="1200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4" name="Picture 3" descr="OLSENINVES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031" y="6408739"/>
            <a:ext cx="1711569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351692" y="914400"/>
            <a:ext cx="8510954" cy="0"/>
          </a:xfrm>
          <a:prstGeom prst="line">
            <a:avLst/>
          </a:prstGeom>
          <a:noFill/>
          <a:ln w="38100" cap="rnd">
            <a:solidFill>
              <a:srgbClr val="1D4E7E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Titelplatzhalter 79"/>
          <p:cNvSpPr>
            <a:spLocks noGrp="1"/>
          </p:cNvSpPr>
          <p:nvPr>
            <p:ph type="title"/>
          </p:nvPr>
        </p:nvSpPr>
        <p:spPr bwMode="auto">
          <a:xfrm>
            <a:off x="351692" y="381000"/>
            <a:ext cx="8510954" cy="5032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02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1813-256F-8F42-A5E9-479D7B82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78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1813-256F-8F42-A5E9-479D7B82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2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1813-256F-8F42-A5E9-479D7B82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6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1813-256F-8F42-A5E9-479D7B82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8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1813-256F-8F42-A5E9-479D7B82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36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1813-256F-8F42-A5E9-479D7B82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9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1813-256F-8F42-A5E9-479D7B82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0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59A11813-256F-8F42-A5E9-479D7B8207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Box 1"/>
          <p:cNvSpPr txBox="1">
            <a:spLocks noChangeArrowheads="1"/>
          </p:cNvSpPr>
          <p:nvPr userDrawn="1"/>
        </p:nvSpPr>
        <p:spPr bwMode="auto">
          <a:xfrm>
            <a:off x="7752535" y="6342062"/>
            <a:ext cx="11017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365F91"/>
                </a:solidFill>
                <a:effectLst/>
                <a:latin typeface="Calibri" charset="0"/>
                <a:ea typeface="Times New Roman" charset="0"/>
              </a:rPr>
              <a:t>Olsen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68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xiv.org/abs/0809.1040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8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9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4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9.emf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3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119" y="2130425"/>
            <a:ext cx="8177907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The Big Challenge:</a:t>
            </a:r>
            <a:br>
              <a:rPr lang="en-US" dirty="0" smtClean="0"/>
            </a:br>
            <a:r>
              <a:rPr lang="en-US" dirty="0" smtClean="0"/>
              <a:t>Trading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11480"/>
            <a:ext cx="6400800" cy="1752600"/>
          </a:xfrm>
        </p:spPr>
        <p:txBody>
          <a:bodyPr/>
          <a:lstStyle/>
          <a:p>
            <a:r>
              <a:rPr lang="en-US" dirty="0" smtClean="0"/>
              <a:t>Richard Olsen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417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Trading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8496" y="1600201"/>
            <a:ext cx="5958106" cy="45955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Overall trend</a:t>
            </a:r>
          </a:p>
          <a:p>
            <a:r>
              <a:rPr lang="en-US" dirty="0" smtClean="0"/>
              <a:t>Support</a:t>
            </a:r>
          </a:p>
          <a:p>
            <a:r>
              <a:rPr lang="en-US" dirty="0" smtClean="0"/>
              <a:t>Resistance</a:t>
            </a:r>
          </a:p>
          <a:p>
            <a:r>
              <a:rPr lang="en-US" dirty="0" smtClean="0"/>
              <a:t>Momentum</a:t>
            </a:r>
          </a:p>
          <a:p>
            <a:r>
              <a:rPr lang="en-US" dirty="0" smtClean="0"/>
              <a:t>Buying/Selling pressure</a:t>
            </a:r>
          </a:p>
          <a:p>
            <a:r>
              <a:rPr lang="en-US" dirty="0" smtClean="0"/>
              <a:t>Relative Strength</a:t>
            </a:r>
          </a:p>
          <a:p>
            <a:pPr lvl="1"/>
            <a:r>
              <a:rPr lang="en-US" dirty="0" smtClean="0"/>
              <a:t>Strength of the current trend</a:t>
            </a:r>
          </a:p>
          <a:p>
            <a:pPr lvl="1"/>
            <a:r>
              <a:rPr lang="en-US" dirty="0" smtClean="0"/>
              <a:t>Maturity or stage of current trend</a:t>
            </a:r>
          </a:p>
          <a:p>
            <a:pPr lvl="1"/>
            <a:r>
              <a:rPr lang="en-US" dirty="0" smtClean="0"/>
              <a:t>Reward to risk ratio of a new position</a:t>
            </a:r>
          </a:p>
          <a:p>
            <a:pPr lvl="1"/>
            <a:r>
              <a:rPr lang="en-US" dirty="0" smtClean="0"/>
              <a:t>Potential entry levels for new long position</a:t>
            </a:r>
          </a:p>
          <a:p>
            <a:pPr lvl="1"/>
            <a:r>
              <a:rPr lang="en-US" dirty="0" smtClean="0"/>
              <a:t>Fundamental systems</a:t>
            </a:r>
          </a:p>
        </p:txBody>
      </p:sp>
    </p:spTree>
    <p:extLst>
      <p:ext uri="{BB962C8B-B14F-4D97-AF65-F5344CB8AC3E}">
        <p14:creationId xmlns:p14="http://schemas.microsoft.com/office/powerpoint/2010/main" val="14422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 descr="pri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867" y="1075255"/>
            <a:ext cx="6245593" cy="4302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Directional Change and Overshoots: </a:t>
            </a:r>
            <a:r>
              <a:rPr lang="en-US" dirty="0" smtClean="0"/>
              <a:t>Endogenous Time Grid</a:t>
            </a:r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284669" y="1150937"/>
            <a:ext cx="1311421" cy="1270529"/>
          </a:xfrm>
          <a:prstGeom prst="line">
            <a:avLst/>
          </a:prstGeom>
          <a:solidFill>
            <a:srgbClr val="B2CAF2"/>
          </a:solidFill>
          <a:ln w="38100" cap="flat" cmpd="sng" algn="ctr">
            <a:solidFill>
              <a:srgbClr val="762813"/>
            </a:solidFill>
            <a:prstDash val="solid"/>
          </a:ln>
          <a:effectLst/>
        </p:spPr>
      </p:cxnSp>
      <p:cxnSp>
        <p:nvCxnSpPr>
          <p:cNvPr id="26" name="Straight Arrow Connector 25"/>
          <p:cNvCxnSpPr/>
          <p:nvPr/>
        </p:nvCxnSpPr>
        <p:spPr>
          <a:xfrm flipV="1">
            <a:off x="1136114" y="6200042"/>
            <a:ext cx="6847945" cy="0"/>
          </a:xfrm>
          <a:prstGeom prst="straightConnector1">
            <a:avLst/>
          </a:prstGeom>
          <a:noFill/>
          <a:ln>
            <a:solidFill>
              <a:srgbClr val="737D99"/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136114" y="5734046"/>
            <a:ext cx="6847945" cy="0"/>
          </a:xfrm>
          <a:prstGeom prst="straightConnector1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34"/>
          <p:cNvSpPr txBox="1">
            <a:spLocks noChangeArrowheads="1"/>
          </p:cNvSpPr>
          <p:nvPr/>
        </p:nvSpPr>
        <p:spPr bwMode="auto">
          <a:xfrm>
            <a:off x="1120238" y="5892267"/>
            <a:ext cx="17256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E9D9CF"/>
                </a:solidFill>
                <a:cs typeface="Calibri" charset="0"/>
              </a:rPr>
              <a:t>Physical Time</a:t>
            </a:r>
          </a:p>
        </p:txBody>
      </p:sp>
      <p:sp>
        <p:nvSpPr>
          <p:cNvPr id="29" name="Textfeld 34"/>
          <p:cNvSpPr txBox="1">
            <a:spLocks noChangeArrowheads="1"/>
          </p:cNvSpPr>
          <p:nvPr/>
        </p:nvSpPr>
        <p:spPr bwMode="auto">
          <a:xfrm>
            <a:off x="1136113" y="5396972"/>
            <a:ext cx="17256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chemeClr val="bg1"/>
                </a:solidFill>
                <a:cs typeface="Calibri" charset="0"/>
              </a:rPr>
              <a:t>Event Time</a:t>
            </a:r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3570802" y="2476497"/>
            <a:ext cx="3458" cy="3166532"/>
          </a:xfrm>
          <a:prstGeom prst="line">
            <a:avLst/>
          </a:prstGeom>
          <a:solidFill>
            <a:srgbClr val="B2CAF2"/>
          </a:solidFill>
          <a:ln w="12700" cap="flat" cmpd="sng" algn="ctr">
            <a:solidFill>
              <a:srgbClr val="A16148"/>
            </a:solidFill>
            <a:prstDash val="dot"/>
          </a:ln>
          <a:effectLst/>
        </p:spPr>
      </p:cxnSp>
      <p:cxnSp>
        <p:nvCxnSpPr>
          <p:cNvPr id="61" name="Straight Connector 60"/>
          <p:cNvCxnSpPr/>
          <p:nvPr/>
        </p:nvCxnSpPr>
        <p:spPr>
          <a:xfrm>
            <a:off x="6841058" y="4089399"/>
            <a:ext cx="0" cy="1552037"/>
          </a:xfrm>
          <a:prstGeom prst="line">
            <a:avLst/>
          </a:prstGeom>
          <a:solidFill>
            <a:srgbClr val="B2CAF2"/>
          </a:solidFill>
          <a:ln w="12700" cap="flat" cmpd="sng" algn="ctr">
            <a:solidFill>
              <a:srgbClr val="A16148"/>
            </a:solidFill>
            <a:prstDash val="dot"/>
          </a:ln>
          <a:effectLst/>
        </p:spPr>
      </p:cxnSp>
      <p:cxnSp>
        <p:nvCxnSpPr>
          <p:cNvPr id="65" name="Straight Connector 64"/>
          <p:cNvCxnSpPr/>
          <p:nvPr/>
        </p:nvCxnSpPr>
        <p:spPr>
          <a:xfrm flipV="1">
            <a:off x="3574259" y="5643031"/>
            <a:ext cx="0" cy="182033"/>
          </a:xfrm>
          <a:prstGeom prst="line">
            <a:avLst/>
          </a:prstGeom>
          <a:noFill/>
          <a:ln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1707611" y="668679"/>
            <a:ext cx="1154114" cy="26536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Open Sans"/>
                <a:cs typeface="Open Sans"/>
              </a:rPr>
              <a:t>Extremum</a:t>
            </a:r>
            <a:endParaRPr lang="en-US" sz="1200" baseline="-25000">
              <a:latin typeface="Open Sans"/>
              <a:cs typeface="Open Sans"/>
            </a:endParaRPr>
          </a:p>
        </p:txBody>
      </p:sp>
      <p:sp>
        <p:nvSpPr>
          <p:cNvPr id="66" name="Right Triangle 65"/>
          <p:cNvSpPr/>
          <p:nvPr/>
        </p:nvSpPr>
        <p:spPr>
          <a:xfrm rot="18900000">
            <a:off x="2205685" y="825107"/>
            <a:ext cx="160706" cy="160706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Open Sans"/>
              <a:cs typeface="Open Sans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6841058" y="5641436"/>
            <a:ext cx="0" cy="182033"/>
          </a:xfrm>
          <a:prstGeom prst="line">
            <a:avLst/>
          </a:prstGeom>
          <a:noFill/>
          <a:ln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2663834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2850285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036736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3223187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3409638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3596089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3782540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3968991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4155442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4341893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4528344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4714795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4901246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5087697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5274148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5460599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5647050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5833501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6019952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6206403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6392854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6579305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6765756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6952201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cxnSpLocks noChangeShapeType="1"/>
          </p:cNvCxnSpPr>
          <p:nvPr/>
        </p:nvCxnSpPr>
        <p:spPr bwMode="auto">
          <a:xfrm>
            <a:off x="3596090" y="2421464"/>
            <a:ext cx="2050961" cy="2955914"/>
          </a:xfrm>
          <a:prstGeom prst="line">
            <a:avLst/>
          </a:prstGeom>
          <a:solidFill>
            <a:srgbClr val="B2CAF2"/>
          </a:solidFill>
          <a:ln w="38100" cap="flat" cmpd="sng" algn="ctr">
            <a:solidFill>
              <a:srgbClr val="A16148"/>
            </a:solidFill>
            <a:prstDash val="solid"/>
          </a:ln>
          <a:effectLst/>
        </p:spPr>
      </p:cxnSp>
      <p:cxnSp>
        <p:nvCxnSpPr>
          <p:cNvPr id="106" name="Straight Connector 105"/>
          <p:cNvCxnSpPr>
            <a:cxnSpLocks noChangeShapeType="1"/>
          </p:cNvCxnSpPr>
          <p:nvPr/>
        </p:nvCxnSpPr>
        <p:spPr bwMode="auto">
          <a:xfrm flipV="1">
            <a:off x="5647050" y="4089399"/>
            <a:ext cx="1194008" cy="1287981"/>
          </a:xfrm>
          <a:prstGeom prst="line">
            <a:avLst/>
          </a:prstGeom>
          <a:solidFill>
            <a:srgbClr val="B2CAF2"/>
          </a:solidFill>
          <a:ln w="38100" cap="flat" cmpd="sng" algn="ctr">
            <a:solidFill>
              <a:srgbClr val="762813"/>
            </a:solidFill>
            <a:prstDash val="solid"/>
          </a:ln>
          <a:effectLst/>
        </p:spPr>
      </p:cxnSp>
      <p:cxnSp>
        <p:nvCxnSpPr>
          <p:cNvPr id="109" name="Straight Connector 108"/>
          <p:cNvCxnSpPr>
            <a:cxnSpLocks noChangeShapeType="1"/>
          </p:cNvCxnSpPr>
          <p:nvPr/>
        </p:nvCxnSpPr>
        <p:spPr bwMode="auto">
          <a:xfrm flipV="1">
            <a:off x="6841059" y="2765942"/>
            <a:ext cx="753005" cy="1323456"/>
          </a:xfrm>
          <a:prstGeom prst="line">
            <a:avLst/>
          </a:prstGeom>
          <a:solidFill>
            <a:srgbClr val="B2CAF2"/>
          </a:solidFill>
          <a:ln w="38100" cap="flat" cmpd="sng" algn="ctr">
            <a:solidFill>
              <a:srgbClr val="A16148"/>
            </a:solidFill>
            <a:prstDash val="solid"/>
          </a:ln>
          <a:effectLst/>
        </p:spPr>
      </p:cxnSp>
      <p:cxnSp>
        <p:nvCxnSpPr>
          <p:cNvPr id="113" name="Straight Connector 112"/>
          <p:cNvCxnSpPr>
            <a:cxnSpLocks noChangeShapeType="1"/>
          </p:cNvCxnSpPr>
          <p:nvPr/>
        </p:nvCxnSpPr>
        <p:spPr bwMode="auto">
          <a:xfrm flipV="1">
            <a:off x="1015992" y="1150935"/>
            <a:ext cx="1268676" cy="567796"/>
          </a:xfrm>
          <a:prstGeom prst="line">
            <a:avLst/>
          </a:prstGeom>
          <a:solidFill>
            <a:srgbClr val="B2CAF2"/>
          </a:solidFill>
          <a:ln w="38100" cap="flat" cmpd="sng" algn="ctr">
            <a:solidFill>
              <a:srgbClr val="A16148"/>
            </a:solidFill>
            <a:prstDash val="solid"/>
          </a:ln>
          <a:effectLst/>
        </p:spPr>
      </p:cxnSp>
      <p:sp>
        <p:nvSpPr>
          <p:cNvPr id="130" name="Rounded Rectangle 129"/>
          <p:cNvSpPr/>
          <p:nvPr/>
        </p:nvSpPr>
        <p:spPr>
          <a:xfrm>
            <a:off x="3418282" y="1921740"/>
            <a:ext cx="1627080" cy="26536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Open Sans"/>
                <a:cs typeface="Open Sans"/>
              </a:rPr>
              <a:t>Directional Change</a:t>
            </a:r>
            <a:endParaRPr lang="en-US" sz="1200" baseline="-25000">
              <a:latin typeface="Open Sans"/>
              <a:cs typeface="Open Sans"/>
            </a:endParaRPr>
          </a:p>
        </p:txBody>
      </p:sp>
      <p:sp>
        <p:nvSpPr>
          <p:cNvPr id="131" name="Right Triangle 130"/>
          <p:cNvSpPr/>
          <p:nvPr/>
        </p:nvSpPr>
        <p:spPr>
          <a:xfrm rot="18900000">
            <a:off x="3509940" y="2078168"/>
            <a:ext cx="160706" cy="160706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Open Sans"/>
              <a:cs typeface="Open Sans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2221169" y="1100652"/>
            <a:ext cx="127000" cy="127000"/>
          </a:xfrm>
          <a:prstGeom prst="ellipse">
            <a:avLst/>
          </a:prstGeom>
          <a:solidFill>
            <a:schemeClr val="tx1"/>
          </a:solidFill>
          <a:ln>
            <a:solidFill>
              <a:srgbClr val="76281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3518991" y="2349497"/>
            <a:ext cx="127000" cy="127000"/>
          </a:xfrm>
          <a:prstGeom prst="ellipse">
            <a:avLst/>
          </a:prstGeom>
          <a:solidFill>
            <a:schemeClr val="tx1"/>
          </a:solidFill>
          <a:ln>
            <a:solidFill>
              <a:srgbClr val="76281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ounded Rectangle 133"/>
          <p:cNvSpPr/>
          <p:nvPr/>
        </p:nvSpPr>
        <p:spPr>
          <a:xfrm>
            <a:off x="4460608" y="3260453"/>
            <a:ext cx="1627080" cy="26536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Open Sans"/>
                <a:cs typeface="Open Sans"/>
              </a:rPr>
              <a:t>Overshoot</a:t>
            </a:r>
            <a:endParaRPr lang="en-US" sz="1200" baseline="-25000">
              <a:latin typeface="Open Sans"/>
              <a:cs typeface="Open Sans"/>
            </a:endParaRPr>
          </a:p>
        </p:txBody>
      </p:sp>
      <p:sp>
        <p:nvSpPr>
          <p:cNvPr id="135" name="Right Triangle 134"/>
          <p:cNvSpPr/>
          <p:nvPr/>
        </p:nvSpPr>
        <p:spPr>
          <a:xfrm rot="2700000">
            <a:off x="4416794" y="3315277"/>
            <a:ext cx="160706" cy="160706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Open Sans"/>
              <a:cs typeface="Open Sans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7036871" y="3956716"/>
            <a:ext cx="1627080" cy="26536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/>
                <a:cs typeface="Open Sans"/>
              </a:rPr>
              <a:t>Directional Change</a:t>
            </a:r>
            <a:endParaRPr lang="en-US" sz="1200" baseline="-25000" dirty="0">
              <a:latin typeface="Open Sans"/>
              <a:cs typeface="Open Sans"/>
            </a:endParaRPr>
          </a:p>
        </p:txBody>
      </p:sp>
      <p:sp>
        <p:nvSpPr>
          <p:cNvPr id="137" name="Right Triangle 136"/>
          <p:cNvSpPr/>
          <p:nvPr/>
        </p:nvSpPr>
        <p:spPr>
          <a:xfrm rot="2700000">
            <a:off x="6993057" y="4011540"/>
            <a:ext cx="160706" cy="160706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Open Sans"/>
              <a:cs typeface="Open Sans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5583550" y="5302571"/>
            <a:ext cx="127000" cy="127000"/>
          </a:xfrm>
          <a:prstGeom prst="ellipse">
            <a:avLst/>
          </a:prstGeom>
          <a:solidFill>
            <a:schemeClr val="tx1"/>
          </a:solidFill>
          <a:ln>
            <a:solidFill>
              <a:srgbClr val="76281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6781946" y="4025898"/>
            <a:ext cx="127000" cy="127000"/>
          </a:xfrm>
          <a:prstGeom prst="ellipse">
            <a:avLst/>
          </a:prstGeom>
          <a:solidFill>
            <a:schemeClr val="tx1"/>
          </a:solidFill>
          <a:ln>
            <a:solidFill>
              <a:srgbClr val="76281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24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 descr="pri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624" y="1103269"/>
            <a:ext cx="6245593" cy="4302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43"/>
            <a:ext cx="9144000" cy="1104611"/>
          </a:xfrm>
        </p:spPr>
        <p:txBody>
          <a:bodyPr/>
          <a:lstStyle/>
          <a:p>
            <a:r>
              <a:rPr lang="en-US" dirty="0"/>
              <a:t>Physical Time: Imposing Artificial Time Scale on Time Series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9361" y="4863720"/>
            <a:ext cx="5339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analyze time series: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Every tick?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Every second, minute, hour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Assumptions: data are equally spaced, homogenous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341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 descr="pri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867" y="1075255"/>
            <a:ext cx="6245593" cy="4302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Time: Imposing Artificial Time Scale on Time Series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136114" y="6200042"/>
            <a:ext cx="6847945" cy="0"/>
          </a:xfrm>
          <a:prstGeom prst="straightConnector1">
            <a:avLst/>
          </a:prstGeom>
          <a:noFill/>
          <a:ln>
            <a:solidFill>
              <a:srgbClr val="737D99"/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34"/>
          <p:cNvSpPr txBox="1">
            <a:spLocks noChangeArrowheads="1"/>
          </p:cNvSpPr>
          <p:nvPr/>
        </p:nvSpPr>
        <p:spPr bwMode="auto">
          <a:xfrm>
            <a:off x="1120238" y="5892267"/>
            <a:ext cx="17256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E9D9CF"/>
                </a:solidFill>
                <a:cs typeface="Calibri" charset="0"/>
              </a:rPr>
              <a:t>Physical Time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2667292" y="876300"/>
            <a:ext cx="0" cy="5323742"/>
          </a:xfrm>
          <a:prstGeom prst="line">
            <a:avLst/>
          </a:prstGeom>
          <a:solidFill>
            <a:srgbClr val="B2CAF2"/>
          </a:solidFill>
          <a:ln w="12700" cap="flat" cmpd="sng" algn="ctr">
            <a:solidFill>
              <a:srgbClr val="A16148"/>
            </a:solidFill>
            <a:prstDash val="dot"/>
          </a:ln>
          <a:effectLst/>
        </p:spPr>
      </p:cxnSp>
      <p:cxnSp>
        <p:nvCxnSpPr>
          <p:cNvPr id="68" name="Straight Connector 67"/>
          <p:cNvCxnSpPr/>
          <p:nvPr/>
        </p:nvCxnSpPr>
        <p:spPr>
          <a:xfrm flipV="1">
            <a:off x="2663834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2850285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036736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3223187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3409638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3596089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3782540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3968991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4155442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4341893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4528344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4714795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4901246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5087697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5274148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5460599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5647050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5833501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6019952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6206403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6392854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6579305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6765756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6952201" y="6119610"/>
            <a:ext cx="0" cy="182033"/>
          </a:xfrm>
          <a:prstGeom prst="line">
            <a:avLst/>
          </a:prstGeom>
          <a:noFill/>
          <a:ln w="12700" cmpd="sng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853592" y="876300"/>
            <a:ext cx="0" cy="5323742"/>
          </a:xfrm>
          <a:prstGeom prst="line">
            <a:avLst/>
          </a:prstGeom>
          <a:solidFill>
            <a:srgbClr val="B2CAF2"/>
          </a:solidFill>
          <a:ln w="12700" cap="flat" cmpd="sng" algn="ctr">
            <a:solidFill>
              <a:srgbClr val="A16148"/>
            </a:solidFill>
            <a:prstDash val="dot"/>
          </a:ln>
          <a:effectLst/>
        </p:spPr>
      </p:cxnSp>
      <p:cxnSp>
        <p:nvCxnSpPr>
          <p:cNvPr id="55" name="Straight Connector 54"/>
          <p:cNvCxnSpPr/>
          <p:nvPr/>
        </p:nvCxnSpPr>
        <p:spPr>
          <a:xfrm>
            <a:off x="3039892" y="876300"/>
            <a:ext cx="0" cy="5323742"/>
          </a:xfrm>
          <a:prstGeom prst="line">
            <a:avLst/>
          </a:prstGeom>
          <a:solidFill>
            <a:srgbClr val="B2CAF2"/>
          </a:solidFill>
          <a:ln w="12700" cap="flat" cmpd="sng" algn="ctr">
            <a:solidFill>
              <a:srgbClr val="A16148"/>
            </a:solidFill>
            <a:prstDash val="dot"/>
          </a:ln>
          <a:effectLst/>
        </p:spPr>
      </p:cxnSp>
      <p:cxnSp>
        <p:nvCxnSpPr>
          <p:cNvPr id="56" name="Straight Connector 55"/>
          <p:cNvCxnSpPr/>
          <p:nvPr/>
        </p:nvCxnSpPr>
        <p:spPr>
          <a:xfrm>
            <a:off x="3226192" y="876300"/>
            <a:ext cx="0" cy="5323742"/>
          </a:xfrm>
          <a:prstGeom prst="line">
            <a:avLst/>
          </a:prstGeom>
          <a:solidFill>
            <a:srgbClr val="B2CAF2"/>
          </a:solidFill>
          <a:ln w="12700" cap="flat" cmpd="sng" algn="ctr">
            <a:solidFill>
              <a:srgbClr val="A16148"/>
            </a:solidFill>
            <a:prstDash val="dot"/>
          </a:ln>
          <a:effectLst/>
        </p:spPr>
      </p:cxnSp>
      <p:cxnSp>
        <p:nvCxnSpPr>
          <p:cNvPr id="57" name="Straight Connector 56"/>
          <p:cNvCxnSpPr/>
          <p:nvPr/>
        </p:nvCxnSpPr>
        <p:spPr>
          <a:xfrm>
            <a:off x="3412492" y="876300"/>
            <a:ext cx="0" cy="5323742"/>
          </a:xfrm>
          <a:prstGeom prst="line">
            <a:avLst/>
          </a:prstGeom>
          <a:solidFill>
            <a:srgbClr val="B2CAF2"/>
          </a:solidFill>
          <a:ln w="12700" cap="flat" cmpd="sng" algn="ctr">
            <a:solidFill>
              <a:srgbClr val="A16148"/>
            </a:solidFill>
            <a:prstDash val="dot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3598792" y="876300"/>
            <a:ext cx="0" cy="5323742"/>
          </a:xfrm>
          <a:prstGeom prst="line">
            <a:avLst/>
          </a:prstGeom>
          <a:solidFill>
            <a:srgbClr val="B2CAF2"/>
          </a:solidFill>
          <a:ln w="12700" cap="flat" cmpd="sng" algn="ctr">
            <a:solidFill>
              <a:srgbClr val="A16148"/>
            </a:solidFill>
            <a:prstDash val="dot"/>
          </a:ln>
          <a:effectLst/>
        </p:spPr>
      </p:cxnSp>
      <p:cxnSp>
        <p:nvCxnSpPr>
          <p:cNvPr id="59" name="Straight Connector 58"/>
          <p:cNvCxnSpPr/>
          <p:nvPr/>
        </p:nvCxnSpPr>
        <p:spPr>
          <a:xfrm>
            <a:off x="3785092" y="876300"/>
            <a:ext cx="0" cy="5323742"/>
          </a:xfrm>
          <a:prstGeom prst="line">
            <a:avLst/>
          </a:prstGeom>
          <a:solidFill>
            <a:srgbClr val="B2CAF2"/>
          </a:solidFill>
          <a:ln w="12700" cap="flat" cmpd="sng" algn="ctr">
            <a:solidFill>
              <a:srgbClr val="A16148"/>
            </a:solidFill>
            <a:prstDash val="dot"/>
          </a:ln>
          <a:effectLst/>
        </p:spPr>
      </p:cxnSp>
      <p:cxnSp>
        <p:nvCxnSpPr>
          <p:cNvPr id="62" name="Straight Connector 61"/>
          <p:cNvCxnSpPr/>
          <p:nvPr/>
        </p:nvCxnSpPr>
        <p:spPr>
          <a:xfrm>
            <a:off x="3971392" y="876300"/>
            <a:ext cx="0" cy="5323742"/>
          </a:xfrm>
          <a:prstGeom prst="line">
            <a:avLst/>
          </a:prstGeom>
          <a:solidFill>
            <a:srgbClr val="B2CAF2"/>
          </a:solidFill>
          <a:ln w="12700" cap="flat" cmpd="sng" algn="ctr">
            <a:solidFill>
              <a:srgbClr val="A16148"/>
            </a:solidFill>
            <a:prstDash val="dot"/>
          </a:ln>
          <a:effectLst/>
        </p:spPr>
      </p:cxnSp>
      <p:cxnSp>
        <p:nvCxnSpPr>
          <p:cNvPr id="63" name="Straight Connector 62"/>
          <p:cNvCxnSpPr/>
          <p:nvPr/>
        </p:nvCxnSpPr>
        <p:spPr>
          <a:xfrm>
            <a:off x="4157692" y="876300"/>
            <a:ext cx="0" cy="5323742"/>
          </a:xfrm>
          <a:prstGeom prst="line">
            <a:avLst/>
          </a:prstGeom>
          <a:solidFill>
            <a:srgbClr val="B2CAF2"/>
          </a:solidFill>
          <a:ln w="12700" cap="flat" cmpd="sng" algn="ctr">
            <a:solidFill>
              <a:srgbClr val="A16148"/>
            </a:solidFill>
            <a:prstDash val="dot"/>
          </a:ln>
          <a:effectLst/>
        </p:spPr>
      </p:cxnSp>
      <p:cxnSp>
        <p:nvCxnSpPr>
          <p:cNvPr id="92" name="Straight Connector 91"/>
          <p:cNvCxnSpPr/>
          <p:nvPr/>
        </p:nvCxnSpPr>
        <p:spPr>
          <a:xfrm>
            <a:off x="4343992" y="876300"/>
            <a:ext cx="0" cy="5323742"/>
          </a:xfrm>
          <a:prstGeom prst="line">
            <a:avLst/>
          </a:prstGeom>
          <a:solidFill>
            <a:srgbClr val="B2CAF2"/>
          </a:solidFill>
          <a:ln w="12700" cap="flat" cmpd="sng" algn="ctr">
            <a:solidFill>
              <a:srgbClr val="A16148"/>
            </a:solidFill>
            <a:prstDash val="dot"/>
          </a:ln>
          <a:effectLst/>
        </p:spPr>
      </p:cxnSp>
      <p:cxnSp>
        <p:nvCxnSpPr>
          <p:cNvPr id="93" name="Straight Connector 92"/>
          <p:cNvCxnSpPr/>
          <p:nvPr/>
        </p:nvCxnSpPr>
        <p:spPr>
          <a:xfrm>
            <a:off x="4530292" y="876300"/>
            <a:ext cx="0" cy="5323742"/>
          </a:xfrm>
          <a:prstGeom prst="line">
            <a:avLst/>
          </a:prstGeom>
          <a:solidFill>
            <a:srgbClr val="B2CAF2"/>
          </a:solidFill>
          <a:ln w="12700" cap="flat" cmpd="sng" algn="ctr">
            <a:solidFill>
              <a:srgbClr val="A16148"/>
            </a:solidFill>
            <a:prstDash val="dot"/>
          </a:ln>
          <a:effectLst/>
        </p:spPr>
      </p:cxnSp>
      <p:cxnSp>
        <p:nvCxnSpPr>
          <p:cNvPr id="94" name="Straight Connector 93"/>
          <p:cNvCxnSpPr/>
          <p:nvPr/>
        </p:nvCxnSpPr>
        <p:spPr>
          <a:xfrm>
            <a:off x="4716592" y="876300"/>
            <a:ext cx="0" cy="5323742"/>
          </a:xfrm>
          <a:prstGeom prst="line">
            <a:avLst/>
          </a:prstGeom>
          <a:solidFill>
            <a:srgbClr val="B2CAF2"/>
          </a:solidFill>
          <a:ln w="12700" cap="flat" cmpd="sng" algn="ctr">
            <a:solidFill>
              <a:srgbClr val="A16148"/>
            </a:solidFill>
            <a:prstDash val="dot"/>
          </a:ln>
          <a:effectLst/>
        </p:spPr>
      </p:cxnSp>
      <p:cxnSp>
        <p:nvCxnSpPr>
          <p:cNvPr id="95" name="Straight Connector 94"/>
          <p:cNvCxnSpPr/>
          <p:nvPr/>
        </p:nvCxnSpPr>
        <p:spPr>
          <a:xfrm>
            <a:off x="4902892" y="876300"/>
            <a:ext cx="0" cy="5323742"/>
          </a:xfrm>
          <a:prstGeom prst="line">
            <a:avLst/>
          </a:prstGeom>
          <a:solidFill>
            <a:srgbClr val="B2CAF2"/>
          </a:solidFill>
          <a:ln w="12700" cap="flat" cmpd="sng" algn="ctr">
            <a:solidFill>
              <a:srgbClr val="A16148"/>
            </a:solidFill>
            <a:prstDash val="dot"/>
          </a:ln>
          <a:effectLst/>
        </p:spPr>
      </p:cxnSp>
      <p:cxnSp>
        <p:nvCxnSpPr>
          <p:cNvPr id="96" name="Straight Connector 95"/>
          <p:cNvCxnSpPr/>
          <p:nvPr/>
        </p:nvCxnSpPr>
        <p:spPr>
          <a:xfrm>
            <a:off x="5089192" y="876300"/>
            <a:ext cx="0" cy="5323742"/>
          </a:xfrm>
          <a:prstGeom prst="line">
            <a:avLst/>
          </a:prstGeom>
          <a:solidFill>
            <a:srgbClr val="B2CAF2"/>
          </a:solidFill>
          <a:ln w="12700" cap="flat" cmpd="sng" algn="ctr">
            <a:solidFill>
              <a:srgbClr val="A16148"/>
            </a:solidFill>
            <a:prstDash val="dot"/>
          </a:ln>
          <a:effectLst/>
        </p:spPr>
      </p:cxnSp>
      <p:cxnSp>
        <p:nvCxnSpPr>
          <p:cNvPr id="97" name="Straight Connector 96"/>
          <p:cNvCxnSpPr/>
          <p:nvPr/>
        </p:nvCxnSpPr>
        <p:spPr>
          <a:xfrm>
            <a:off x="5275492" y="876300"/>
            <a:ext cx="0" cy="5323742"/>
          </a:xfrm>
          <a:prstGeom prst="line">
            <a:avLst/>
          </a:prstGeom>
          <a:solidFill>
            <a:srgbClr val="B2CAF2"/>
          </a:solidFill>
          <a:ln w="12700" cap="flat" cmpd="sng" algn="ctr">
            <a:solidFill>
              <a:srgbClr val="A16148"/>
            </a:solidFill>
            <a:prstDash val="dot"/>
          </a:ln>
          <a:effectLst/>
        </p:spPr>
      </p:cxnSp>
      <p:cxnSp>
        <p:nvCxnSpPr>
          <p:cNvPr id="98" name="Straight Connector 97"/>
          <p:cNvCxnSpPr/>
          <p:nvPr/>
        </p:nvCxnSpPr>
        <p:spPr>
          <a:xfrm>
            <a:off x="5461792" y="876300"/>
            <a:ext cx="0" cy="5323742"/>
          </a:xfrm>
          <a:prstGeom prst="line">
            <a:avLst/>
          </a:prstGeom>
          <a:solidFill>
            <a:srgbClr val="B2CAF2"/>
          </a:solidFill>
          <a:ln w="12700" cap="flat" cmpd="sng" algn="ctr">
            <a:solidFill>
              <a:srgbClr val="A16148"/>
            </a:solidFill>
            <a:prstDash val="dot"/>
          </a:ln>
          <a:effectLst/>
        </p:spPr>
      </p:cxnSp>
      <p:cxnSp>
        <p:nvCxnSpPr>
          <p:cNvPr id="99" name="Straight Connector 98"/>
          <p:cNvCxnSpPr/>
          <p:nvPr/>
        </p:nvCxnSpPr>
        <p:spPr>
          <a:xfrm>
            <a:off x="5648092" y="876300"/>
            <a:ext cx="0" cy="5323742"/>
          </a:xfrm>
          <a:prstGeom prst="line">
            <a:avLst/>
          </a:prstGeom>
          <a:solidFill>
            <a:srgbClr val="B2CAF2"/>
          </a:solidFill>
          <a:ln w="12700" cap="flat" cmpd="sng" algn="ctr">
            <a:solidFill>
              <a:srgbClr val="A16148"/>
            </a:solidFill>
            <a:prstDash val="dot"/>
          </a:ln>
          <a:effectLst/>
        </p:spPr>
      </p:cxnSp>
      <p:cxnSp>
        <p:nvCxnSpPr>
          <p:cNvPr id="100" name="Straight Connector 99"/>
          <p:cNvCxnSpPr/>
          <p:nvPr/>
        </p:nvCxnSpPr>
        <p:spPr>
          <a:xfrm>
            <a:off x="5834392" y="876300"/>
            <a:ext cx="0" cy="5323742"/>
          </a:xfrm>
          <a:prstGeom prst="line">
            <a:avLst/>
          </a:prstGeom>
          <a:solidFill>
            <a:srgbClr val="B2CAF2"/>
          </a:solidFill>
          <a:ln w="12700" cap="flat" cmpd="sng" algn="ctr">
            <a:solidFill>
              <a:srgbClr val="A16148"/>
            </a:solidFill>
            <a:prstDash val="dot"/>
          </a:ln>
          <a:effectLst/>
        </p:spPr>
      </p:cxnSp>
      <p:cxnSp>
        <p:nvCxnSpPr>
          <p:cNvPr id="102" name="Straight Connector 101"/>
          <p:cNvCxnSpPr/>
          <p:nvPr/>
        </p:nvCxnSpPr>
        <p:spPr>
          <a:xfrm>
            <a:off x="6020692" y="876300"/>
            <a:ext cx="0" cy="5323742"/>
          </a:xfrm>
          <a:prstGeom prst="line">
            <a:avLst/>
          </a:prstGeom>
          <a:solidFill>
            <a:srgbClr val="B2CAF2"/>
          </a:solidFill>
          <a:ln w="12700" cap="flat" cmpd="sng" algn="ctr">
            <a:solidFill>
              <a:srgbClr val="A16148"/>
            </a:solidFill>
            <a:prstDash val="dot"/>
          </a:ln>
          <a:effectLst/>
        </p:spPr>
      </p:cxnSp>
      <p:cxnSp>
        <p:nvCxnSpPr>
          <p:cNvPr id="104" name="Straight Connector 103"/>
          <p:cNvCxnSpPr/>
          <p:nvPr/>
        </p:nvCxnSpPr>
        <p:spPr>
          <a:xfrm>
            <a:off x="6206992" y="876300"/>
            <a:ext cx="0" cy="5323742"/>
          </a:xfrm>
          <a:prstGeom prst="line">
            <a:avLst/>
          </a:prstGeom>
          <a:solidFill>
            <a:srgbClr val="B2CAF2"/>
          </a:solidFill>
          <a:ln w="12700" cap="flat" cmpd="sng" algn="ctr">
            <a:solidFill>
              <a:srgbClr val="A16148"/>
            </a:solidFill>
            <a:prstDash val="dot"/>
          </a:ln>
          <a:effectLst/>
        </p:spPr>
      </p:cxnSp>
      <p:cxnSp>
        <p:nvCxnSpPr>
          <p:cNvPr id="105" name="Straight Connector 104"/>
          <p:cNvCxnSpPr/>
          <p:nvPr/>
        </p:nvCxnSpPr>
        <p:spPr>
          <a:xfrm>
            <a:off x="6393292" y="876300"/>
            <a:ext cx="0" cy="5323742"/>
          </a:xfrm>
          <a:prstGeom prst="line">
            <a:avLst/>
          </a:prstGeom>
          <a:solidFill>
            <a:srgbClr val="B2CAF2"/>
          </a:solidFill>
          <a:ln w="12700" cap="flat" cmpd="sng" algn="ctr">
            <a:solidFill>
              <a:srgbClr val="A16148"/>
            </a:solidFill>
            <a:prstDash val="dot"/>
          </a:ln>
          <a:effectLst/>
        </p:spPr>
      </p:cxnSp>
      <p:cxnSp>
        <p:nvCxnSpPr>
          <p:cNvPr id="107" name="Straight Connector 106"/>
          <p:cNvCxnSpPr/>
          <p:nvPr/>
        </p:nvCxnSpPr>
        <p:spPr>
          <a:xfrm>
            <a:off x="6579592" y="876300"/>
            <a:ext cx="0" cy="5323742"/>
          </a:xfrm>
          <a:prstGeom prst="line">
            <a:avLst/>
          </a:prstGeom>
          <a:solidFill>
            <a:srgbClr val="B2CAF2"/>
          </a:solidFill>
          <a:ln w="12700" cap="flat" cmpd="sng" algn="ctr">
            <a:solidFill>
              <a:srgbClr val="A16148"/>
            </a:solidFill>
            <a:prstDash val="dot"/>
          </a:ln>
          <a:effectLst/>
        </p:spPr>
      </p:cxnSp>
      <p:cxnSp>
        <p:nvCxnSpPr>
          <p:cNvPr id="108" name="Straight Connector 107"/>
          <p:cNvCxnSpPr/>
          <p:nvPr/>
        </p:nvCxnSpPr>
        <p:spPr>
          <a:xfrm>
            <a:off x="6765892" y="876300"/>
            <a:ext cx="0" cy="5323742"/>
          </a:xfrm>
          <a:prstGeom prst="line">
            <a:avLst/>
          </a:prstGeom>
          <a:solidFill>
            <a:srgbClr val="B2CAF2"/>
          </a:solidFill>
          <a:ln w="12700" cap="flat" cmpd="sng" algn="ctr">
            <a:solidFill>
              <a:srgbClr val="A16148"/>
            </a:solidFill>
            <a:prstDash val="dot"/>
          </a:ln>
          <a:effectLst/>
        </p:spPr>
      </p:cxnSp>
      <p:cxnSp>
        <p:nvCxnSpPr>
          <p:cNvPr id="110" name="Straight Connector 109"/>
          <p:cNvCxnSpPr/>
          <p:nvPr/>
        </p:nvCxnSpPr>
        <p:spPr>
          <a:xfrm>
            <a:off x="6952201" y="876300"/>
            <a:ext cx="0" cy="5323742"/>
          </a:xfrm>
          <a:prstGeom prst="line">
            <a:avLst/>
          </a:prstGeom>
          <a:solidFill>
            <a:srgbClr val="B2CAF2"/>
          </a:solidFill>
          <a:ln w="12700" cap="flat" cmpd="sng" algn="ctr">
            <a:solidFill>
              <a:srgbClr val="A16148"/>
            </a:solidFill>
            <a:prstDash val="dot"/>
          </a:ln>
          <a:effectLst/>
        </p:spPr>
      </p:cxnSp>
      <p:sp>
        <p:nvSpPr>
          <p:cNvPr id="111" name="Oval 110"/>
          <p:cNvSpPr/>
          <p:nvPr/>
        </p:nvSpPr>
        <p:spPr>
          <a:xfrm>
            <a:off x="2603793" y="1619247"/>
            <a:ext cx="127000" cy="127000"/>
          </a:xfrm>
          <a:prstGeom prst="ellipse">
            <a:avLst/>
          </a:prstGeom>
          <a:solidFill>
            <a:schemeClr val="tx1"/>
          </a:solidFill>
          <a:ln>
            <a:solidFill>
              <a:srgbClr val="76281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2790093" y="1619247"/>
            <a:ext cx="127000" cy="127000"/>
          </a:xfrm>
          <a:prstGeom prst="ellipse">
            <a:avLst/>
          </a:prstGeom>
          <a:solidFill>
            <a:schemeClr val="tx1"/>
          </a:solidFill>
          <a:ln>
            <a:solidFill>
              <a:srgbClr val="76281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2976393" y="1619247"/>
            <a:ext cx="127000" cy="127000"/>
          </a:xfrm>
          <a:prstGeom prst="ellipse">
            <a:avLst/>
          </a:prstGeom>
          <a:solidFill>
            <a:schemeClr val="tx1"/>
          </a:solidFill>
          <a:ln>
            <a:solidFill>
              <a:srgbClr val="76281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3159687" y="1682747"/>
            <a:ext cx="127000" cy="127000"/>
          </a:xfrm>
          <a:prstGeom prst="ellipse">
            <a:avLst/>
          </a:prstGeom>
          <a:solidFill>
            <a:schemeClr val="tx1"/>
          </a:solidFill>
          <a:ln>
            <a:solidFill>
              <a:srgbClr val="76281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3346138" y="1746247"/>
            <a:ext cx="127000" cy="127000"/>
          </a:xfrm>
          <a:prstGeom prst="ellipse">
            <a:avLst/>
          </a:prstGeom>
          <a:solidFill>
            <a:schemeClr val="tx1"/>
          </a:solidFill>
          <a:ln>
            <a:solidFill>
              <a:srgbClr val="76281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3532590" y="2381247"/>
            <a:ext cx="127000" cy="127000"/>
          </a:xfrm>
          <a:prstGeom prst="ellipse">
            <a:avLst/>
          </a:prstGeom>
          <a:solidFill>
            <a:schemeClr val="tx1"/>
          </a:solidFill>
          <a:ln>
            <a:solidFill>
              <a:srgbClr val="76281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3719040" y="3384547"/>
            <a:ext cx="127000" cy="127000"/>
          </a:xfrm>
          <a:prstGeom prst="ellipse">
            <a:avLst/>
          </a:prstGeom>
          <a:solidFill>
            <a:schemeClr val="tx1"/>
          </a:solidFill>
          <a:ln>
            <a:solidFill>
              <a:srgbClr val="76281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3911892" y="3359147"/>
            <a:ext cx="127000" cy="127000"/>
          </a:xfrm>
          <a:prstGeom prst="ellipse">
            <a:avLst/>
          </a:prstGeom>
          <a:solidFill>
            <a:schemeClr val="tx1"/>
          </a:solidFill>
          <a:ln>
            <a:solidFill>
              <a:srgbClr val="76281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4094193" y="3752847"/>
            <a:ext cx="127000" cy="127000"/>
          </a:xfrm>
          <a:prstGeom prst="ellipse">
            <a:avLst/>
          </a:prstGeom>
          <a:solidFill>
            <a:schemeClr val="tx1"/>
          </a:solidFill>
          <a:ln>
            <a:solidFill>
              <a:srgbClr val="76281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274134" y="4273544"/>
            <a:ext cx="127000" cy="127000"/>
          </a:xfrm>
          <a:prstGeom prst="ellipse">
            <a:avLst/>
          </a:prstGeom>
          <a:solidFill>
            <a:schemeClr val="tx1"/>
          </a:solidFill>
          <a:ln>
            <a:solidFill>
              <a:srgbClr val="76281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4481834" y="4083047"/>
            <a:ext cx="127000" cy="127000"/>
          </a:xfrm>
          <a:prstGeom prst="ellipse">
            <a:avLst/>
          </a:prstGeom>
          <a:solidFill>
            <a:schemeClr val="tx1"/>
          </a:solidFill>
          <a:ln>
            <a:solidFill>
              <a:srgbClr val="76281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4653093" y="4070344"/>
            <a:ext cx="127000" cy="127000"/>
          </a:xfrm>
          <a:prstGeom prst="ellipse">
            <a:avLst/>
          </a:prstGeom>
          <a:solidFill>
            <a:schemeClr val="tx1"/>
          </a:solidFill>
          <a:ln>
            <a:solidFill>
              <a:srgbClr val="76281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4839393" y="4337047"/>
            <a:ext cx="127000" cy="127000"/>
          </a:xfrm>
          <a:prstGeom prst="ellipse">
            <a:avLst/>
          </a:prstGeom>
          <a:solidFill>
            <a:schemeClr val="tx1"/>
          </a:solidFill>
          <a:ln>
            <a:solidFill>
              <a:srgbClr val="76281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5584593" y="5016497"/>
            <a:ext cx="127000" cy="127000"/>
          </a:xfrm>
          <a:prstGeom prst="ellipse">
            <a:avLst/>
          </a:prstGeom>
          <a:solidFill>
            <a:schemeClr val="tx1"/>
          </a:solidFill>
          <a:ln>
            <a:solidFill>
              <a:srgbClr val="76281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5770893" y="4889497"/>
            <a:ext cx="127000" cy="127000"/>
          </a:xfrm>
          <a:prstGeom prst="ellipse">
            <a:avLst/>
          </a:prstGeom>
          <a:solidFill>
            <a:schemeClr val="tx1"/>
          </a:solidFill>
          <a:ln>
            <a:solidFill>
              <a:srgbClr val="76281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5957193" y="4889497"/>
            <a:ext cx="127000" cy="127000"/>
          </a:xfrm>
          <a:prstGeom prst="ellipse">
            <a:avLst/>
          </a:prstGeom>
          <a:solidFill>
            <a:schemeClr val="tx1"/>
          </a:solidFill>
          <a:ln>
            <a:solidFill>
              <a:srgbClr val="76281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6167097" y="4825997"/>
            <a:ext cx="127000" cy="127000"/>
          </a:xfrm>
          <a:prstGeom prst="ellipse">
            <a:avLst/>
          </a:prstGeom>
          <a:solidFill>
            <a:schemeClr val="tx1"/>
          </a:solidFill>
          <a:ln>
            <a:solidFill>
              <a:srgbClr val="76281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6329354" y="4952997"/>
            <a:ext cx="127000" cy="127000"/>
          </a:xfrm>
          <a:prstGeom prst="ellipse">
            <a:avLst/>
          </a:prstGeom>
          <a:solidFill>
            <a:schemeClr val="tx1"/>
          </a:solidFill>
          <a:ln>
            <a:solidFill>
              <a:srgbClr val="76281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516093" y="4495794"/>
            <a:ext cx="127000" cy="127000"/>
          </a:xfrm>
          <a:prstGeom prst="ellipse">
            <a:avLst/>
          </a:prstGeom>
          <a:solidFill>
            <a:schemeClr val="tx1"/>
          </a:solidFill>
          <a:ln>
            <a:solidFill>
              <a:srgbClr val="76281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702393" y="4121144"/>
            <a:ext cx="127000" cy="127000"/>
          </a:xfrm>
          <a:prstGeom prst="ellipse">
            <a:avLst/>
          </a:prstGeom>
          <a:solidFill>
            <a:schemeClr val="tx1"/>
          </a:solidFill>
          <a:ln>
            <a:solidFill>
              <a:srgbClr val="76281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888702" y="3625847"/>
            <a:ext cx="127000" cy="127000"/>
          </a:xfrm>
          <a:prstGeom prst="ellipse">
            <a:avLst/>
          </a:prstGeom>
          <a:solidFill>
            <a:schemeClr val="tx1"/>
          </a:solidFill>
          <a:ln>
            <a:solidFill>
              <a:srgbClr val="76281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5024197" y="4070344"/>
            <a:ext cx="127000" cy="127000"/>
          </a:xfrm>
          <a:prstGeom prst="ellipse">
            <a:avLst/>
          </a:prstGeom>
          <a:solidFill>
            <a:schemeClr val="tx1"/>
          </a:solidFill>
          <a:ln>
            <a:solidFill>
              <a:srgbClr val="76281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5210649" y="3689347"/>
            <a:ext cx="127000" cy="127000"/>
          </a:xfrm>
          <a:prstGeom prst="ellipse">
            <a:avLst/>
          </a:prstGeom>
          <a:solidFill>
            <a:schemeClr val="tx1"/>
          </a:solidFill>
          <a:ln>
            <a:solidFill>
              <a:srgbClr val="76281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5397099" y="4337044"/>
            <a:ext cx="127000" cy="127000"/>
          </a:xfrm>
          <a:prstGeom prst="ellipse">
            <a:avLst/>
          </a:prstGeom>
          <a:solidFill>
            <a:schemeClr val="tx1"/>
          </a:solidFill>
          <a:ln>
            <a:solidFill>
              <a:srgbClr val="76281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ounded Rectangle 147"/>
          <p:cNvSpPr/>
          <p:nvPr/>
        </p:nvSpPr>
        <p:spPr>
          <a:xfrm>
            <a:off x="7113969" y="1075253"/>
            <a:ext cx="1852232" cy="26536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Open Sans"/>
                <a:cs typeface="Open Sans"/>
              </a:rPr>
              <a:t>Exogenous </a:t>
            </a:r>
            <a:r>
              <a:rPr lang="en-US" sz="1200" dirty="0">
                <a:latin typeface="Open Sans"/>
                <a:cs typeface="Open Sans"/>
              </a:rPr>
              <a:t>Time Grid</a:t>
            </a:r>
            <a:endParaRPr lang="en-US" sz="1200" baseline="-25000" dirty="0">
              <a:latin typeface="Open Sans"/>
              <a:cs typeface="Open Sans"/>
            </a:endParaRPr>
          </a:p>
        </p:txBody>
      </p:sp>
      <p:sp>
        <p:nvSpPr>
          <p:cNvPr id="149" name="Right Triangle 148"/>
          <p:cNvSpPr/>
          <p:nvPr/>
        </p:nvSpPr>
        <p:spPr>
          <a:xfrm rot="2700000">
            <a:off x="7070154" y="1130077"/>
            <a:ext cx="160706" cy="160706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548381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 of Technical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8496" y="1600201"/>
            <a:ext cx="5958106" cy="4245246"/>
          </a:xfrm>
        </p:spPr>
        <p:txBody>
          <a:bodyPr>
            <a:normAutofit/>
          </a:bodyPr>
          <a:lstStyle/>
          <a:p>
            <a:r>
              <a:rPr lang="en-US" dirty="0" smtClean="0"/>
              <a:t>Analyst bias</a:t>
            </a:r>
          </a:p>
          <a:p>
            <a:r>
              <a:rPr lang="en-US" dirty="0" smtClean="0"/>
              <a:t>Open to interpretation</a:t>
            </a:r>
          </a:p>
          <a:p>
            <a:r>
              <a:rPr lang="en-US" dirty="0" smtClean="0"/>
              <a:t>Too late</a:t>
            </a:r>
          </a:p>
          <a:p>
            <a:r>
              <a:rPr lang="en-US" dirty="0" smtClean="0"/>
              <a:t>Always another level</a:t>
            </a:r>
          </a:p>
          <a:p>
            <a:r>
              <a:rPr lang="en-US" dirty="0" smtClean="0"/>
              <a:t>Trader’s remorse</a:t>
            </a:r>
          </a:p>
        </p:txBody>
      </p:sp>
    </p:spTree>
    <p:extLst>
      <p:ext uri="{BB962C8B-B14F-4D97-AF65-F5344CB8AC3E}">
        <p14:creationId xmlns:p14="http://schemas.microsoft.com/office/powerpoint/2010/main" val="1516692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8496" y="1600201"/>
            <a:ext cx="5958106" cy="4245246"/>
          </a:xfrm>
        </p:spPr>
        <p:txBody>
          <a:bodyPr>
            <a:normAutofit/>
          </a:bodyPr>
          <a:lstStyle/>
          <a:p>
            <a:r>
              <a:rPr lang="en-US" dirty="0" smtClean="0"/>
              <a:t>Economic analysis</a:t>
            </a:r>
          </a:p>
          <a:p>
            <a:r>
              <a:rPr lang="en-US" dirty="0" smtClean="0"/>
              <a:t>Industry analysis</a:t>
            </a:r>
          </a:p>
          <a:p>
            <a:r>
              <a:rPr lang="en-US" dirty="0" smtClean="0"/>
              <a:t>Company analysis</a:t>
            </a:r>
          </a:p>
          <a:p>
            <a:endParaRPr lang="en-US" dirty="0"/>
          </a:p>
          <a:p>
            <a:r>
              <a:rPr lang="en-US" dirty="0" smtClean="0"/>
              <a:t>Buy and  hold investors</a:t>
            </a:r>
          </a:p>
          <a:p>
            <a:r>
              <a:rPr lang="en-US" dirty="0" smtClean="0"/>
              <a:t>Contrarian investors</a:t>
            </a:r>
          </a:p>
          <a:p>
            <a:r>
              <a:rPr lang="en-US" dirty="0" smtClean="0"/>
              <a:t>Value investors</a:t>
            </a:r>
          </a:p>
        </p:txBody>
      </p:sp>
    </p:spTree>
    <p:extLst>
      <p:ext uri="{BB962C8B-B14F-4D97-AF65-F5344CB8AC3E}">
        <p14:creationId xmlns:p14="http://schemas.microsoft.com/office/powerpoint/2010/main" val="1191643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Fundamental Valuation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10" y="935991"/>
            <a:ext cx="7611783" cy="548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27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Practitioners Develop Models?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752" y="6181322"/>
            <a:ext cx="4885239" cy="4084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Thanks to Predictive Signals Corp.</a:t>
            </a:r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52" y="919508"/>
            <a:ext cx="8086395" cy="512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8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To Ask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1600% annual coastline after transaction cost per instrument – huge profit potential…</a:t>
            </a:r>
          </a:p>
          <a:p>
            <a:r>
              <a:rPr lang="en-US" dirty="0" smtClean="0"/>
              <a:t>Traders can offset and net risk…</a:t>
            </a:r>
          </a:p>
          <a:p>
            <a:r>
              <a:rPr lang="en-US" dirty="0" smtClean="0"/>
              <a:t>Markets are a part of real economy.</a:t>
            </a:r>
          </a:p>
          <a:p>
            <a:r>
              <a:rPr lang="en-US" dirty="0" smtClean="0"/>
              <a:t>Modern technology works, because methods are subtle?  </a:t>
            </a:r>
          </a:p>
          <a:p>
            <a:r>
              <a:rPr lang="en-US" dirty="0" smtClean="0"/>
              <a:t>Nature is subtle....</a:t>
            </a:r>
          </a:p>
          <a:p>
            <a:r>
              <a:rPr lang="en-US" dirty="0" smtClean="0"/>
              <a:t>Are financial models sufficiently subtle?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3942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Recipe Of Nature?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762" y="2802313"/>
            <a:ext cx="2671219" cy="8080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Structure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76877" y="2802313"/>
            <a:ext cx="2433839" cy="808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400" dirty="0" smtClean="0"/>
              <a:t>Variation</a:t>
            </a:r>
          </a:p>
        </p:txBody>
      </p:sp>
      <p:sp>
        <p:nvSpPr>
          <p:cNvPr id="5" name="Plus 4"/>
          <p:cNvSpPr/>
          <p:nvPr/>
        </p:nvSpPr>
        <p:spPr>
          <a:xfrm>
            <a:off x="4116305" y="2802313"/>
            <a:ext cx="914400" cy="9144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3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90"/>
            <a:ext cx="8229600" cy="1143000"/>
          </a:xfrm>
        </p:spPr>
        <p:txBody>
          <a:bodyPr/>
          <a:lstStyle/>
          <a:p>
            <a:r>
              <a:rPr lang="en-US" dirty="0" smtClean="0"/>
              <a:t>Chemical Table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53990"/>
            <a:ext cx="8489827" cy="4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2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824"/>
            <a:ext cx="9144000" cy="617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32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90"/>
            <a:ext cx="8229600" cy="1143000"/>
          </a:xfrm>
        </p:spPr>
        <p:txBody>
          <a:bodyPr/>
          <a:lstStyle/>
          <a:p>
            <a:r>
              <a:rPr lang="en-US" dirty="0" smtClean="0"/>
              <a:t>Complex Molecules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00302"/>
            <a:ext cx="8197002" cy="320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5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right approach to building trading models?</a:t>
            </a:r>
          </a:p>
          <a:p>
            <a:r>
              <a:rPr lang="en-US" dirty="0" smtClean="0"/>
              <a:t>Understanding the nature of time</a:t>
            </a:r>
          </a:p>
          <a:p>
            <a:r>
              <a:rPr lang="en-US" dirty="0" smtClean="0"/>
              <a:t>The power of scaling laws</a:t>
            </a:r>
          </a:p>
          <a:p>
            <a:r>
              <a:rPr lang="en-US" dirty="0" smtClean="0"/>
              <a:t>Lego building blocks for development of financial engines</a:t>
            </a:r>
          </a:p>
          <a:p>
            <a:r>
              <a:rPr lang="en-US" dirty="0" smtClean="0"/>
              <a:t>The vision: platform similar to </a:t>
            </a:r>
            <a:r>
              <a:rPr lang="en-US" dirty="0" err="1" smtClean="0"/>
              <a:t>Foldit</a:t>
            </a:r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hat needs to be done.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78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90"/>
            <a:ext cx="8229600" cy="1143000"/>
          </a:xfrm>
        </p:spPr>
        <p:txBody>
          <a:bodyPr/>
          <a:lstStyle/>
          <a:p>
            <a:r>
              <a:rPr lang="en-US" dirty="0" smtClean="0"/>
              <a:t>Structure and Variation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399" y="1281969"/>
            <a:ext cx="6041395" cy="467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007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Lets start…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70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Recipe  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45995"/>
            <a:ext cx="8254505" cy="4245246"/>
          </a:xfrm>
        </p:spPr>
        <p:txBody>
          <a:bodyPr>
            <a:normAutofit/>
          </a:bodyPr>
          <a:lstStyle/>
          <a:p>
            <a:r>
              <a:rPr lang="en-US" dirty="0" smtClean="0"/>
              <a:t>Introduce event based definition of time</a:t>
            </a:r>
          </a:p>
          <a:p>
            <a:r>
              <a:rPr lang="en-US" dirty="0" smtClean="0"/>
              <a:t>Grid of scaling laws as a frame of reference</a:t>
            </a:r>
          </a:p>
          <a:p>
            <a:r>
              <a:rPr lang="en-US" dirty="0" smtClean="0"/>
              <a:t>Create a development and simulation platform similar to ‘</a:t>
            </a:r>
            <a:r>
              <a:rPr lang="en-US" dirty="0" err="1" smtClean="0"/>
              <a:t>Foldit</a:t>
            </a:r>
            <a:r>
              <a:rPr lang="en-US" dirty="0" smtClean="0"/>
              <a:t>’ to discover large diversity of trading atoms that can be turned into a strong investment strategy.</a:t>
            </a:r>
          </a:p>
        </p:txBody>
      </p:sp>
    </p:spTree>
    <p:extLst>
      <p:ext uri="{BB962C8B-B14F-4D97-AF65-F5344CB8AC3E}">
        <p14:creationId xmlns:p14="http://schemas.microsoft.com/office/powerpoint/2010/main" val="2894042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007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90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 Series Analysis Involves Sampling</a:t>
            </a:r>
            <a:endParaRPr lang="en-US" dirty="0"/>
          </a:p>
        </p:txBody>
      </p:sp>
      <p:sp>
        <p:nvSpPr>
          <p:cNvPr id="4" name="Donut 3"/>
          <p:cNvSpPr/>
          <p:nvPr/>
        </p:nvSpPr>
        <p:spPr>
          <a:xfrm>
            <a:off x="2356786" y="1533790"/>
            <a:ext cx="4114800" cy="4114800"/>
          </a:xfrm>
          <a:prstGeom prst="donut">
            <a:avLst>
              <a:gd name="adj" fmla="val 2407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4263682" y="4600687"/>
            <a:ext cx="617220" cy="617220"/>
          </a:xfrm>
          <a:prstGeom prst="donut">
            <a:avLst>
              <a:gd name="adj" fmla="val 8771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3230" y="2445885"/>
            <a:ext cx="16560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accent1"/>
                </a:solidFill>
              </a:rPr>
              <a:t>Population</a:t>
            </a:r>
            <a:endParaRPr lang="en-US" sz="26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5630" y="3973158"/>
            <a:ext cx="11815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accent3"/>
                </a:solidFill>
              </a:rPr>
              <a:t>Sample</a:t>
            </a:r>
            <a:endParaRPr lang="en-US" sz="2600" dirty="0">
              <a:solidFill>
                <a:schemeClr val="accent3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316756" y="5953387"/>
            <a:ext cx="6494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Correct</a:t>
            </a:r>
            <a:r>
              <a:rPr lang="de-DE" sz="2400" dirty="0" smtClean="0"/>
              <a:t> </a:t>
            </a:r>
            <a:r>
              <a:rPr lang="de-DE" sz="2400" dirty="0" err="1" smtClean="0"/>
              <a:t>sampling</a:t>
            </a:r>
            <a:r>
              <a:rPr lang="de-DE" sz="2400" dirty="0" smtClean="0"/>
              <a:t> </a:t>
            </a:r>
            <a:r>
              <a:rPr lang="de-DE" sz="2400" dirty="0" err="1" smtClean="0"/>
              <a:t>method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important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success</a:t>
            </a:r>
            <a:r>
              <a:rPr lang="de-DE" sz="2400" dirty="0" smtClean="0"/>
              <a:t>!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948222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90"/>
            <a:ext cx="8229600" cy="1143000"/>
          </a:xfrm>
        </p:spPr>
        <p:txBody>
          <a:bodyPr/>
          <a:lstStyle/>
          <a:p>
            <a:r>
              <a:rPr lang="en-US" dirty="0" smtClean="0"/>
              <a:t>How To Sample A Time Series?</a:t>
            </a:r>
            <a:endParaRPr lang="en-US" dirty="0"/>
          </a:p>
        </p:txBody>
      </p:sp>
      <p:pic>
        <p:nvPicPr>
          <p:cNvPr id="22" name="Picture 21" descr="pri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200" y="1483568"/>
            <a:ext cx="4434897" cy="305487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448989" y="4699480"/>
            <a:ext cx="6211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Tick-by-tick?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Every second?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Every minute, hour, day, week, month…data?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H</a:t>
            </a:r>
            <a:r>
              <a:rPr lang="en-US" sz="2400" dirty="0" smtClean="0"/>
              <a:t>ow to interpolate, if no data is available? </a:t>
            </a:r>
          </a:p>
        </p:txBody>
      </p:sp>
    </p:spTree>
    <p:extLst>
      <p:ext uri="{BB962C8B-B14F-4D97-AF65-F5344CB8AC3E}">
        <p14:creationId xmlns:p14="http://schemas.microsoft.com/office/powerpoint/2010/main" val="393181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658814"/>
            <a:ext cx="8737268" cy="4540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22225" eaLnBrk="1" hangingPunct="1">
              <a:buFont typeface="Verdana" charset="0"/>
              <a:buNone/>
              <a:tabLst>
                <a:tab pos="22225" algn="l"/>
                <a:tab pos="479425" algn="l"/>
                <a:tab pos="936625" algn="l"/>
                <a:tab pos="1393825" algn="l"/>
                <a:tab pos="1851025" algn="l"/>
                <a:tab pos="2308225" algn="l"/>
                <a:tab pos="2765425" algn="l"/>
                <a:tab pos="3222625" algn="l"/>
                <a:tab pos="3679825" algn="l"/>
                <a:tab pos="4137025" algn="l"/>
                <a:tab pos="4594225" algn="l"/>
                <a:tab pos="5051425" algn="l"/>
                <a:tab pos="5508625" algn="l"/>
                <a:tab pos="5965825" algn="l"/>
                <a:tab pos="6423025" algn="l"/>
                <a:tab pos="6880225" algn="l"/>
                <a:tab pos="7337425" algn="l"/>
                <a:tab pos="7794625" algn="l"/>
                <a:tab pos="8251825" algn="l"/>
                <a:tab pos="8709025" algn="l"/>
                <a:tab pos="9166225" algn="l"/>
              </a:tabLst>
            </a:pPr>
            <a:r>
              <a:rPr lang="en-US" dirty="0" smtClean="0">
                <a:latin typeface="Verdana" charset="0"/>
              </a:rPr>
              <a:t> Sampling Data In Physical Time</a:t>
            </a:r>
            <a:endParaRPr lang="en-US" dirty="0">
              <a:latin typeface="Verdana" charset="0"/>
            </a:endParaRPr>
          </a:p>
        </p:txBody>
      </p:sp>
      <p:pic>
        <p:nvPicPr>
          <p:cNvPr id="39938" name="Bild 4" descr="EUR_USDFriNov21-2008_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7405" y="5708316"/>
            <a:ext cx="5046513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/>
              </a:rPr>
              <a:t>P</a:t>
            </a:r>
            <a:r>
              <a:rPr lang="en-US" dirty="0" smtClean="0">
                <a:solidFill>
                  <a:schemeClr val="bg1"/>
                </a:solidFill>
                <a:latin typeface="Verdana"/>
              </a:rPr>
              <a:t>hysical time is not dynamic and does not capture information of extremes.</a:t>
            </a:r>
            <a:endParaRPr lang="en-US" dirty="0">
              <a:solidFill>
                <a:schemeClr val="bg1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338526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83" y="0"/>
            <a:ext cx="847411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If We Increase Sampling Frequency?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688867" y="1001478"/>
            <a:ext cx="0" cy="25720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688867" y="3586487"/>
            <a:ext cx="587601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010123" y="2030454"/>
            <a:ext cx="828000" cy="828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666122" y="1178302"/>
            <a:ext cx="414000" cy="11657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016140" y="1178303"/>
            <a:ext cx="414000" cy="1165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" idx="2"/>
          </p:cNvCxnSpPr>
          <p:nvPr/>
        </p:nvCxnSpPr>
        <p:spPr>
          <a:xfrm>
            <a:off x="4462142" y="1143000"/>
            <a:ext cx="705205" cy="887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167347" y="2030278"/>
            <a:ext cx="799179" cy="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838123" y="1202454"/>
            <a:ext cx="828000" cy="828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010123" y="2858454"/>
            <a:ext cx="0" cy="71502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838123" y="2030454"/>
            <a:ext cx="0" cy="154302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659167" y="1202454"/>
            <a:ext cx="6957" cy="238403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2" idx="2"/>
          </p:cNvCxnSpPr>
          <p:nvPr/>
        </p:nvCxnSpPr>
        <p:spPr>
          <a:xfrm flipV="1">
            <a:off x="4430140" y="1143000"/>
            <a:ext cx="32002" cy="238656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167347" y="2009945"/>
            <a:ext cx="0" cy="154302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966526" y="2030102"/>
            <a:ext cx="799179" cy="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765705" y="2030454"/>
            <a:ext cx="799179" cy="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966526" y="2009945"/>
            <a:ext cx="0" cy="154302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765705" y="2030630"/>
            <a:ext cx="0" cy="154302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564884" y="2030630"/>
            <a:ext cx="0" cy="154302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688867" y="3826089"/>
            <a:ext cx="0" cy="25720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688867" y="6411098"/>
            <a:ext cx="587601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010123" y="4855065"/>
            <a:ext cx="828000" cy="828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666122" y="4130842"/>
            <a:ext cx="414000" cy="10378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016140" y="4002914"/>
            <a:ext cx="414000" cy="1165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368168" y="4026713"/>
            <a:ext cx="799179" cy="828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167347" y="4854889"/>
            <a:ext cx="799179" cy="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838123" y="4027065"/>
            <a:ext cx="828000" cy="828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966527" y="4854713"/>
            <a:ext cx="799178" cy="5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765705" y="4855065"/>
            <a:ext cx="799179" cy="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2019750" y="5696072"/>
            <a:ext cx="0" cy="715026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2408244" y="5328407"/>
            <a:ext cx="0" cy="1069684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2830104" y="4855241"/>
            <a:ext cx="8019" cy="1555858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3288555" y="4430012"/>
            <a:ext cx="0" cy="1980559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3666124" y="4027065"/>
            <a:ext cx="0" cy="2371027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4068399" y="5168664"/>
            <a:ext cx="0" cy="1242435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4430140" y="4027065"/>
            <a:ext cx="0" cy="2371029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4768401" y="4430012"/>
            <a:ext cx="0" cy="1981089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5162817" y="4855241"/>
            <a:ext cx="4530" cy="1555860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5560401" y="4842231"/>
            <a:ext cx="4530" cy="1555860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5961996" y="4855241"/>
            <a:ext cx="4530" cy="1555860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6321967" y="4854711"/>
            <a:ext cx="4530" cy="1555860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6761175" y="4854711"/>
            <a:ext cx="4530" cy="1555860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7142855" y="4855241"/>
            <a:ext cx="4530" cy="1555860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7560354" y="4855241"/>
            <a:ext cx="4530" cy="1555860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5167347" y="3858475"/>
            <a:ext cx="3536383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Verdana"/>
              </a:rPr>
              <a:t>Increasing frequency </a:t>
            </a:r>
            <a:r>
              <a:rPr lang="en-US" dirty="0">
                <a:solidFill>
                  <a:schemeClr val="bg1"/>
                </a:solidFill>
                <a:latin typeface="Verdana"/>
              </a:rPr>
              <a:t>o</a:t>
            </a:r>
            <a:r>
              <a:rPr lang="en-US" dirty="0" smtClean="0">
                <a:solidFill>
                  <a:schemeClr val="bg1"/>
                </a:solidFill>
                <a:latin typeface="Verdana"/>
              </a:rPr>
              <a:t>f </a:t>
            </a:r>
          </a:p>
          <a:p>
            <a:r>
              <a:rPr lang="de-DE" dirty="0">
                <a:solidFill>
                  <a:schemeClr val="bg1"/>
                </a:solidFill>
                <a:latin typeface="Verdana"/>
              </a:rPr>
              <a:t>s</a:t>
            </a:r>
            <a:r>
              <a:rPr lang="en-US" dirty="0" err="1" smtClean="0">
                <a:solidFill>
                  <a:schemeClr val="bg1"/>
                </a:solidFill>
                <a:latin typeface="Verdana"/>
              </a:rPr>
              <a:t>ampling</a:t>
            </a:r>
            <a:r>
              <a:rPr lang="en-US" dirty="0" smtClean="0">
                <a:solidFill>
                  <a:schemeClr val="bg1"/>
                </a:solidFill>
                <a:latin typeface="Verdana"/>
              </a:rPr>
              <a:t> </a:t>
            </a:r>
            <a:r>
              <a:rPr lang="en-US" dirty="0">
                <a:solidFill>
                  <a:schemeClr val="bg1"/>
                </a:solidFill>
                <a:latin typeface="Verdana"/>
              </a:rPr>
              <a:t>a</a:t>
            </a:r>
            <a:r>
              <a:rPr lang="en-US" dirty="0" smtClean="0">
                <a:solidFill>
                  <a:schemeClr val="bg1"/>
                </a:solidFill>
                <a:latin typeface="Verdana"/>
              </a:rPr>
              <a:t>dds noise.</a:t>
            </a:r>
            <a:endParaRPr lang="en-US" dirty="0">
              <a:solidFill>
                <a:schemeClr val="bg1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2862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9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Increased Sampling Reduces Signal Quality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938352" y="4699480"/>
            <a:ext cx="77484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Basic problem: information is in tails.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</a:t>
            </a:r>
            <a:r>
              <a:rPr lang="en-US" sz="2400" dirty="0" smtClean="0"/>
              <a:t>ignal to noise ratio deteriorates with increased sampling.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Issue: Signal is conditional to specific cutoff times.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This raises the question what is time?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1632191"/>
            <a:ext cx="4445000" cy="2705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39885" y="2865357"/>
            <a:ext cx="954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Signal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759" y="2397562"/>
            <a:ext cx="1026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Noise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359658" y="1276513"/>
            <a:ext cx="356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Data </a:t>
            </a:r>
            <a:r>
              <a:rPr lang="de-DE" b="1" dirty="0" err="1" smtClean="0"/>
              <a:t>collected</a:t>
            </a:r>
            <a:r>
              <a:rPr lang="de-DE" b="1" dirty="0" smtClean="0"/>
              <a:t> </a:t>
            </a:r>
            <a:r>
              <a:rPr lang="de-DE" b="1" dirty="0" err="1" smtClean="0"/>
              <a:t>within</a:t>
            </a:r>
            <a:r>
              <a:rPr lang="de-DE" b="1" dirty="0" smtClean="0"/>
              <a:t> time </a:t>
            </a:r>
            <a:r>
              <a:rPr lang="de-DE" b="1" dirty="0" err="1" smtClean="0"/>
              <a:t>interval</a:t>
            </a:r>
            <a:r>
              <a:rPr lang="de-DE" b="1" dirty="0" smtClean="0"/>
              <a:t>: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706023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90"/>
            <a:ext cx="8229600" cy="1143000"/>
          </a:xfrm>
        </p:spPr>
        <p:txBody>
          <a:bodyPr/>
          <a:lstStyle/>
          <a:p>
            <a:r>
              <a:rPr lang="en-US" dirty="0" smtClean="0"/>
              <a:t>Conjecture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812872"/>
            <a:ext cx="8393838" cy="20712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There is no abstract time.</a:t>
            </a:r>
          </a:p>
          <a:p>
            <a:endParaRPr lang="en-US" sz="3200" dirty="0"/>
          </a:p>
          <a:p>
            <a:r>
              <a:rPr lang="en-US" sz="3200" dirty="0" smtClean="0"/>
              <a:t>Time tracks the identity of a particular system and records the events of interaction with other systems.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62585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227"/>
            <a:ext cx="8229600" cy="1143000"/>
          </a:xfrm>
        </p:spPr>
        <p:txBody>
          <a:bodyPr/>
          <a:lstStyle/>
          <a:p>
            <a:r>
              <a:rPr lang="en-US" dirty="0" smtClean="0"/>
              <a:t>Personal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460"/>
            <a:ext cx="8229600" cy="4525963"/>
          </a:xfrm>
        </p:spPr>
        <p:txBody>
          <a:bodyPr>
            <a:noAutofit/>
          </a:bodyPr>
          <a:lstStyle/>
          <a:p>
            <a:r>
              <a:rPr lang="en-US" sz="2600" dirty="0" smtClean="0"/>
              <a:t>Studied law at University of Zurich, Economics at Oxford, PhD in law, Title: Interaction Between Law </a:t>
            </a:r>
            <a:r>
              <a:rPr lang="en-US" sz="2600" dirty="0"/>
              <a:t>A</a:t>
            </a:r>
            <a:r>
              <a:rPr lang="en-US" sz="2600" dirty="0" smtClean="0"/>
              <a:t>nd Society.</a:t>
            </a:r>
          </a:p>
          <a:p>
            <a:r>
              <a:rPr lang="en-US" sz="2600" dirty="0" smtClean="0"/>
              <a:t>Worked in a bank in research department and as a trader</a:t>
            </a:r>
          </a:p>
          <a:p>
            <a:r>
              <a:rPr lang="en-US" sz="2600" dirty="0" smtClean="0"/>
              <a:t>Founded Olsen &amp; Associates in 1985, collect tick-by-tick foreign exchange data as of 1986, develop a real-time. information system with forecasts of price and volatility, trading recommendations and other analytics.</a:t>
            </a:r>
          </a:p>
          <a:p>
            <a:r>
              <a:rPr lang="en-US" sz="2600" dirty="0" smtClean="0"/>
              <a:t>Discovery of scaling law of absolute price changes in 1989, first conference on high frequency finance in 1995, discovery of scaling law of number of directional changes in 1997.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39900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9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Physical Time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031838" y="3887203"/>
            <a:ext cx="78382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Physical time maps the rotation of the </a:t>
            </a:r>
            <a:r>
              <a:rPr lang="en-US" sz="2400" dirty="0"/>
              <a:t>earth. 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It is </a:t>
            </a:r>
            <a:r>
              <a:rPr lang="en-US" sz="2400" dirty="0"/>
              <a:t>a uniform </a:t>
            </a:r>
            <a:r>
              <a:rPr lang="en-US" sz="2400" dirty="0" smtClean="0"/>
              <a:t>scale: X = (X_1, X_2, X_3 …. 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Events have equal weights.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There are fixed </a:t>
            </a:r>
            <a:r>
              <a:rPr lang="en-US" sz="2400" dirty="0" err="1" smtClean="0"/>
              <a:t>equi</a:t>
            </a:r>
            <a:r>
              <a:rPr lang="en-US" sz="2400" dirty="0" smtClean="0"/>
              <a:t>-distant time intervals of 1 minute, 1 hour, 1 day, 1 week</a:t>
            </a:r>
            <a:r>
              <a:rPr lang="de-DE" sz="2400" dirty="0" smtClean="0"/>
              <a:t>….</a:t>
            </a: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516" y="1003300"/>
            <a:ext cx="28829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27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90"/>
            <a:ext cx="8229600" cy="1143000"/>
          </a:xfrm>
        </p:spPr>
        <p:txBody>
          <a:bodyPr/>
          <a:lstStyle/>
          <a:p>
            <a:r>
              <a:rPr lang="en-US" dirty="0" smtClean="0"/>
              <a:t>Pendulum 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34706" y="5476075"/>
            <a:ext cx="5923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Pendulum triggers time events in clock.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024" y="1409890"/>
            <a:ext cx="4987904" cy="390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25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90"/>
            <a:ext cx="8229600" cy="1143000"/>
          </a:xfrm>
        </p:spPr>
        <p:txBody>
          <a:bodyPr/>
          <a:lstStyle/>
          <a:p>
            <a:r>
              <a:rPr lang="en-US" dirty="0" smtClean="0"/>
              <a:t>Actual Time Series</a:t>
            </a:r>
            <a:endParaRPr lang="en-US" dirty="0"/>
          </a:p>
        </p:txBody>
      </p:sp>
      <p:pic>
        <p:nvPicPr>
          <p:cNvPr id="22" name="Picture 21" descr="pri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200" y="1483568"/>
            <a:ext cx="4434897" cy="305487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545200" y="4806427"/>
            <a:ext cx="457048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Discrete events, not continuous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Intervals are not equally spaced.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Volumes are spurious.</a:t>
            </a:r>
          </a:p>
        </p:txBody>
      </p:sp>
    </p:spTree>
    <p:extLst>
      <p:ext uri="{BB962C8B-B14F-4D97-AF65-F5344CB8AC3E}">
        <p14:creationId xmlns:p14="http://schemas.microsoft.com/office/powerpoint/2010/main" val="4051497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65"/>
            <a:ext cx="8229600" cy="1143000"/>
          </a:xfrm>
        </p:spPr>
        <p:txBody>
          <a:bodyPr/>
          <a:lstStyle/>
          <a:p>
            <a:r>
              <a:rPr lang="en-US" dirty="0" smtClean="0"/>
              <a:t>Definition Of Event Time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9783" y="2816331"/>
            <a:ext cx="8227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 event is a price reversal or excursion of x percent from a local price extreme as defined by the observer. </a:t>
            </a:r>
          </a:p>
        </p:txBody>
      </p:sp>
    </p:spTree>
    <p:extLst>
      <p:ext uri="{BB962C8B-B14F-4D97-AF65-F5344CB8AC3E}">
        <p14:creationId xmlns:p14="http://schemas.microsoft.com/office/powerpoint/2010/main" val="4243338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90"/>
            <a:ext cx="8229600" cy="1143000"/>
          </a:xfrm>
        </p:spPr>
        <p:txBody>
          <a:bodyPr/>
          <a:lstStyle/>
          <a:p>
            <a:r>
              <a:rPr lang="en-US" dirty="0" smtClean="0"/>
              <a:t>Illustration Of A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Event</a:t>
            </a:r>
            <a:endParaRPr lang="en-US" dirty="0"/>
          </a:p>
        </p:txBody>
      </p:sp>
      <p:sp>
        <p:nvSpPr>
          <p:cNvPr id="5" name="Curved Up Arrow 4"/>
          <p:cNvSpPr/>
          <p:nvPr/>
        </p:nvSpPr>
        <p:spPr>
          <a:xfrm>
            <a:off x="5410365" y="2989951"/>
            <a:ext cx="1334421" cy="731520"/>
          </a:xfrm>
          <a:prstGeom prst="curvedUpArrow">
            <a:avLst>
              <a:gd name="adj1" fmla="val 25000"/>
              <a:gd name="adj2" fmla="val 53763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5450225" y="1341383"/>
            <a:ext cx="1334420" cy="731413"/>
          </a:xfrm>
          <a:prstGeom prst="curvedDownArrow">
            <a:avLst>
              <a:gd name="adj1" fmla="val 20672"/>
              <a:gd name="adj2" fmla="val 50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3755" y="2051574"/>
            <a:ext cx="4359194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Verdana"/>
              </a:rPr>
              <a:t>A t-event is defined as a price reversal from local extreme by x %.</a:t>
            </a:r>
            <a:endParaRPr lang="en-US" dirty="0">
              <a:solidFill>
                <a:schemeClr val="bg1"/>
              </a:solidFill>
              <a:latin typeface="Verdana"/>
            </a:endParaRPr>
          </a:p>
        </p:txBody>
      </p:sp>
      <p:sp>
        <p:nvSpPr>
          <p:cNvPr id="8" name="Minus 7"/>
          <p:cNvSpPr/>
          <p:nvPr/>
        </p:nvSpPr>
        <p:spPr>
          <a:xfrm>
            <a:off x="6278208" y="1944196"/>
            <a:ext cx="659172" cy="450100"/>
          </a:xfrm>
          <a:prstGeom prst="mathMinus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pri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635" y="3155368"/>
            <a:ext cx="4434897" cy="3054871"/>
          </a:xfrm>
          <a:prstGeom prst="rect">
            <a:avLst/>
          </a:prstGeom>
        </p:spPr>
      </p:pic>
      <p:sp>
        <p:nvSpPr>
          <p:cNvPr id="14" name="Minus 13"/>
          <p:cNvSpPr/>
          <p:nvPr/>
        </p:nvSpPr>
        <p:spPr>
          <a:xfrm>
            <a:off x="6278208" y="2700601"/>
            <a:ext cx="659172" cy="450100"/>
          </a:xfrm>
          <a:prstGeom prst="mathMinus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rved Up Arrow 14"/>
          <p:cNvSpPr/>
          <p:nvPr/>
        </p:nvSpPr>
        <p:spPr>
          <a:xfrm>
            <a:off x="3353353" y="5478719"/>
            <a:ext cx="1463042" cy="731520"/>
          </a:xfrm>
          <a:prstGeom prst="curvedUpArrow">
            <a:avLst>
              <a:gd name="adj1" fmla="val 25000"/>
              <a:gd name="adj2" fmla="val 10123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Minus 15"/>
          <p:cNvSpPr/>
          <p:nvPr/>
        </p:nvSpPr>
        <p:spPr>
          <a:xfrm>
            <a:off x="4486809" y="5366194"/>
            <a:ext cx="659172" cy="225050"/>
          </a:xfrm>
          <a:prstGeom prst="mathMinus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88000" y="4904529"/>
            <a:ext cx="3102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</a:rPr>
              <a:t>In our papers we call a price reversal a directional change.</a:t>
            </a:r>
            <a:endParaRPr lang="en-US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52386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90"/>
            <a:ext cx="8229600" cy="1143000"/>
          </a:xfrm>
        </p:spPr>
        <p:txBody>
          <a:bodyPr/>
          <a:lstStyle/>
          <a:p>
            <a:r>
              <a:rPr lang="en-US" dirty="0" smtClean="0"/>
              <a:t> Price Overshoot</a:t>
            </a:r>
            <a:endParaRPr lang="en-US" dirty="0"/>
          </a:p>
        </p:txBody>
      </p:sp>
      <p:sp>
        <p:nvSpPr>
          <p:cNvPr id="5" name="Curved Up Arrow 4"/>
          <p:cNvSpPr/>
          <p:nvPr/>
        </p:nvSpPr>
        <p:spPr>
          <a:xfrm>
            <a:off x="2234846" y="4445240"/>
            <a:ext cx="1334421" cy="73152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4284662" y="1520196"/>
            <a:ext cx="1334420" cy="731413"/>
          </a:xfrm>
          <a:prstGeom prst="curvedDownArrow">
            <a:avLst>
              <a:gd name="adj1" fmla="val 20672"/>
              <a:gd name="adj2" fmla="val 50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1900" y="3154721"/>
            <a:ext cx="3826459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Verdana"/>
              </a:rPr>
              <a:t>Size of overshoot between events.</a:t>
            </a:r>
            <a:endParaRPr lang="en-US" dirty="0">
              <a:solidFill>
                <a:schemeClr val="bg1"/>
              </a:solidFill>
              <a:latin typeface="Verdana"/>
            </a:endParaRPr>
          </a:p>
        </p:txBody>
      </p:sp>
      <p:sp>
        <p:nvSpPr>
          <p:cNvPr id="8" name="Minus 7"/>
          <p:cNvSpPr/>
          <p:nvPr/>
        </p:nvSpPr>
        <p:spPr>
          <a:xfrm>
            <a:off x="5112645" y="2123009"/>
            <a:ext cx="659172" cy="4501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3102689" y="4155890"/>
            <a:ext cx="659172" cy="4501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14" idx="3"/>
          </p:cNvCxnSpPr>
          <p:nvPr/>
        </p:nvCxnSpPr>
        <p:spPr>
          <a:xfrm flipV="1">
            <a:off x="3432275" y="1644224"/>
            <a:ext cx="1519599" cy="2683784"/>
          </a:xfrm>
          <a:prstGeom prst="straightConnector1">
            <a:avLst/>
          </a:prstGeom>
          <a:ln w="85725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17265" y="5566462"/>
            <a:ext cx="7470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Verdana"/>
              </a:rPr>
              <a:t>E</a:t>
            </a:r>
            <a:r>
              <a:rPr lang="en-US" sz="2400" dirty="0" smtClean="0">
                <a:latin typeface="Verdana"/>
              </a:rPr>
              <a:t>vents </a:t>
            </a:r>
            <a:r>
              <a:rPr lang="en-US" sz="2400" dirty="0" smtClean="0">
                <a:latin typeface="Verdana"/>
              </a:rPr>
              <a:t>are separated by so-called ‘overshoots’.</a:t>
            </a:r>
            <a:endParaRPr lang="en-US" sz="240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81091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219200"/>
            <a:ext cx="5567363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403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42236" y="431802"/>
            <a:ext cx="7599851" cy="4540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22225" eaLnBrk="1" hangingPunct="1">
              <a:buFont typeface="Verdana" charset="0"/>
              <a:buNone/>
              <a:tabLst>
                <a:tab pos="22225" algn="l"/>
                <a:tab pos="479425" algn="l"/>
                <a:tab pos="936625" algn="l"/>
                <a:tab pos="1393825" algn="l"/>
                <a:tab pos="1851025" algn="l"/>
                <a:tab pos="2308225" algn="l"/>
                <a:tab pos="2765425" algn="l"/>
                <a:tab pos="3222625" algn="l"/>
                <a:tab pos="3679825" algn="l"/>
                <a:tab pos="4137025" algn="l"/>
                <a:tab pos="4594225" algn="l"/>
                <a:tab pos="5051425" algn="l"/>
                <a:tab pos="5508625" algn="l"/>
                <a:tab pos="5965825" algn="l"/>
                <a:tab pos="6423025" algn="l"/>
                <a:tab pos="6880225" algn="l"/>
                <a:tab pos="7337425" algn="l"/>
                <a:tab pos="7794625" algn="l"/>
                <a:tab pos="8251825" algn="l"/>
                <a:tab pos="8709025" algn="l"/>
                <a:tab pos="9166225" algn="l"/>
              </a:tabLst>
            </a:pPr>
            <a:r>
              <a:rPr lang="en-US" dirty="0" smtClean="0">
                <a:latin typeface="Verdana" charset="0"/>
              </a:rPr>
              <a:t>Schemata Of </a:t>
            </a:r>
            <a:r>
              <a:rPr lang="en-US" dirty="0" smtClean="0">
                <a:latin typeface="Verdana" charset="0"/>
              </a:rPr>
              <a:t>D-</a:t>
            </a:r>
            <a:r>
              <a:rPr lang="en-US" dirty="0" smtClean="0">
                <a:latin typeface="Verdana" charset="0"/>
              </a:rPr>
              <a:t>Event Time</a:t>
            </a:r>
            <a:endParaRPr lang="en-US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830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How Big Is An Overshoot On Average?</a:t>
            </a:r>
            <a:endParaRPr lang="en-US" dirty="0"/>
          </a:p>
        </p:txBody>
      </p:sp>
      <p:sp>
        <p:nvSpPr>
          <p:cNvPr id="5" name="Curved Up Arrow 4"/>
          <p:cNvSpPr/>
          <p:nvPr/>
        </p:nvSpPr>
        <p:spPr>
          <a:xfrm>
            <a:off x="2234846" y="4445240"/>
            <a:ext cx="1334421" cy="73152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4284662" y="1520196"/>
            <a:ext cx="1334420" cy="731413"/>
          </a:xfrm>
          <a:prstGeom prst="curvedDownArrow">
            <a:avLst>
              <a:gd name="adj1" fmla="val 20672"/>
              <a:gd name="adj2" fmla="val 50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Minus 7"/>
          <p:cNvSpPr/>
          <p:nvPr/>
        </p:nvSpPr>
        <p:spPr>
          <a:xfrm>
            <a:off x="5112645" y="2123009"/>
            <a:ext cx="659172" cy="4501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3102689" y="4155890"/>
            <a:ext cx="659172" cy="4501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14" idx="3"/>
          </p:cNvCxnSpPr>
          <p:nvPr/>
        </p:nvCxnSpPr>
        <p:spPr>
          <a:xfrm flipV="1">
            <a:off x="3432275" y="1644224"/>
            <a:ext cx="1519599" cy="2683784"/>
          </a:xfrm>
          <a:prstGeom prst="straightConnector1">
            <a:avLst/>
          </a:prstGeom>
          <a:ln w="85725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11486" y="2662022"/>
            <a:ext cx="70759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?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09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9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Empirical Evidence </a:t>
            </a:r>
            <a:endParaRPr lang="en-US" dirty="0"/>
          </a:p>
        </p:txBody>
      </p:sp>
      <p:sp>
        <p:nvSpPr>
          <p:cNvPr id="5" name="Curved Up Arrow 4"/>
          <p:cNvSpPr/>
          <p:nvPr/>
        </p:nvSpPr>
        <p:spPr>
          <a:xfrm>
            <a:off x="2234846" y="4445240"/>
            <a:ext cx="1334421" cy="73152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4284662" y="1520196"/>
            <a:ext cx="1334420" cy="731413"/>
          </a:xfrm>
          <a:prstGeom prst="curvedDownArrow">
            <a:avLst>
              <a:gd name="adj1" fmla="val 20672"/>
              <a:gd name="adj2" fmla="val 50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Minus 7"/>
          <p:cNvSpPr/>
          <p:nvPr/>
        </p:nvSpPr>
        <p:spPr>
          <a:xfrm>
            <a:off x="5112645" y="2123009"/>
            <a:ext cx="659172" cy="4501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3102689" y="4155890"/>
            <a:ext cx="659172" cy="4501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14" idx="3"/>
          </p:cNvCxnSpPr>
          <p:nvPr/>
        </p:nvCxnSpPr>
        <p:spPr>
          <a:xfrm flipV="1">
            <a:off x="3432275" y="1644224"/>
            <a:ext cx="1519599" cy="2683784"/>
          </a:xfrm>
          <a:prstGeom prst="straightConnector1">
            <a:avLst/>
          </a:prstGeom>
          <a:ln w="85725">
            <a:solidFill>
              <a:schemeClr val="accent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17265" y="5566462"/>
            <a:ext cx="7428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Verdana"/>
              </a:rPr>
              <a:t>Overshoots are on average equal to threshold; </a:t>
            </a:r>
          </a:p>
          <a:p>
            <a:r>
              <a:rPr lang="en-US" sz="2400" dirty="0" smtClean="0">
                <a:latin typeface="Verdana"/>
              </a:rPr>
              <a:t>this is true for all observed thresholds.</a:t>
            </a:r>
            <a:endParaRPr lang="en-US" sz="2400" dirty="0">
              <a:latin typeface="Verdana"/>
            </a:endParaRPr>
          </a:p>
        </p:txBody>
      </p:sp>
      <p:sp>
        <p:nvSpPr>
          <p:cNvPr id="10" name="Minus 9"/>
          <p:cNvSpPr/>
          <p:nvPr/>
        </p:nvSpPr>
        <p:spPr>
          <a:xfrm>
            <a:off x="3625490" y="3392579"/>
            <a:ext cx="659172" cy="450100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569359" y="4445240"/>
            <a:ext cx="0" cy="73152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721759" y="3665478"/>
            <a:ext cx="0" cy="73152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19493" y="3438683"/>
            <a:ext cx="350530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/>
              </a:rPr>
              <a:t>V</a:t>
            </a:r>
            <a:r>
              <a:rPr lang="en-US" dirty="0" smtClean="0">
                <a:solidFill>
                  <a:schemeClr val="bg1"/>
                </a:solidFill>
                <a:latin typeface="Verdana"/>
              </a:rPr>
              <a:t>aluable ex ante information</a:t>
            </a:r>
          </a:p>
        </p:txBody>
      </p:sp>
    </p:spTree>
    <p:extLst>
      <p:ext uri="{BB962C8B-B14F-4D97-AF65-F5344CB8AC3E}">
        <p14:creationId xmlns:p14="http://schemas.microsoft.com/office/powerpoint/2010/main" val="3403484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65"/>
            <a:ext cx="8229600" cy="1143000"/>
          </a:xfrm>
        </p:spPr>
        <p:txBody>
          <a:bodyPr/>
          <a:lstStyle/>
          <a:p>
            <a:r>
              <a:rPr lang="en-US" dirty="0" smtClean="0"/>
              <a:t>Benefit Of Event Time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23230" y="4538439"/>
            <a:ext cx="82553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calendar time the outcome of an analysis depends on the exact starting time;  in event time extremes are the pointers and bring event time into sync whatever the exact starting point.</a:t>
            </a:r>
          </a:p>
        </p:txBody>
      </p:sp>
      <p:pic>
        <p:nvPicPr>
          <p:cNvPr id="4" name="Picture 3" descr="pri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352" y="1483568"/>
            <a:ext cx="4434897" cy="305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1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46123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Co-founded OANDA in 1996, introduced currency converter, launched a trading platform in 2001 with second-by-second interest rate payments, leading FX market maker</a:t>
            </a:r>
          </a:p>
          <a:p>
            <a:r>
              <a:rPr lang="en-US" sz="2600" dirty="0" smtClean="0"/>
              <a:t>Essex University Visiting Professor from 2008</a:t>
            </a:r>
          </a:p>
          <a:p>
            <a:r>
              <a:rPr lang="en-US" sz="2600" dirty="0" smtClean="0"/>
              <a:t>Discovery of 12 new scaling laws in 2008, published in journal of quantitative finance, see also </a:t>
            </a:r>
            <a:r>
              <a:rPr lang="en-US" sz="2600" dirty="0" smtClean="0">
                <a:hlinkClick r:id="rId2"/>
              </a:rPr>
              <a:t>http://arxiv.org/abs/0809.1040</a:t>
            </a:r>
            <a:endParaRPr lang="en-US" sz="2600" dirty="0" smtClean="0"/>
          </a:p>
          <a:p>
            <a:r>
              <a:rPr lang="en-US" sz="2600" dirty="0" smtClean="0"/>
              <a:t>Hands on experience of running a hedge fund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42504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8792" y="204790"/>
            <a:ext cx="8615587" cy="856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225" eaLnBrk="1" hangingPunct="1">
              <a:buFont typeface="Verdana" charset="0"/>
              <a:buNone/>
              <a:tabLst>
                <a:tab pos="22225" algn="l"/>
                <a:tab pos="479425" algn="l"/>
                <a:tab pos="936625" algn="l"/>
                <a:tab pos="1393825" algn="l"/>
                <a:tab pos="1851025" algn="l"/>
                <a:tab pos="2308225" algn="l"/>
                <a:tab pos="2765425" algn="l"/>
                <a:tab pos="3222625" algn="l"/>
                <a:tab pos="3679825" algn="l"/>
                <a:tab pos="4137025" algn="l"/>
                <a:tab pos="4594225" algn="l"/>
                <a:tab pos="5051425" algn="l"/>
                <a:tab pos="5508625" algn="l"/>
                <a:tab pos="5965825" algn="l"/>
                <a:tab pos="6423025" algn="l"/>
                <a:tab pos="6880225" algn="l"/>
                <a:tab pos="7337425" algn="l"/>
                <a:tab pos="7794625" algn="l"/>
                <a:tab pos="8251825" algn="l"/>
                <a:tab pos="8709025" algn="l"/>
                <a:tab pos="9166225" algn="l"/>
              </a:tabLst>
            </a:pPr>
            <a:r>
              <a:rPr lang="en-US" dirty="0" smtClean="0">
                <a:latin typeface="Verdana" charset="0"/>
              </a:rPr>
              <a:t> </a:t>
            </a:r>
            <a:r>
              <a:rPr lang="en-US" dirty="0" smtClean="0">
                <a:latin typeface="Verdana" charset="0"/>
              </a:rPr>
              <a:t> Physical </a:t>
            </a:r>
            <a:r>
              <a:rPr lang="en-US" dirty="0" smtClean="0">
                <a:latin typeface="Verdana" charset="0"/>
              </a:rPr>
              <a:t>And </a:t>
            </a:r>
            <a:r>
              <a:rPr lang="en-US" dirty="0" smtClean="0">
                <a:latin typeface="Verdana" charset="0"/>
              </a:rPr>
              <a:t>Intrinsic </a:t>
            </a:r>
            <a:r>
              <a:rPr lang="en-US" dirty="0" smtClean="0">
                <a:latin typeface="Verdana" charset="0"/>
              </a:rPr>
              <a:t>Time</a:t>
            </a:r>
            <a:endParaRPr lang="en-US" dirty="0">
              <a:latin typeface="Verdana" charset="0"/>
            </a:endParaRPr>
          </a:p>
        </p:txBody>
      </p:sp>
      <p:cxnSp>
        <p:nvCxnSpPr>
          <p:cNvPr id="41986" name="Gerade Verbindung mit Pfeil 4"/>
          <p:cNvCxnSpPr>
            <a:cxnSpLocks noChangeShapeType="1"/>
          </p:cNvCxnSpPr>
          <p:nvPr/>
        </p:nvCxnSpPr>
        <p:spPr bwMode="auto">
          <a:xfrm>
            <a:off x="685800" y="2252665"/>
            <a:ext cx="58674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87" name="Gerade Verbindung 7"/>
          <p:cNvCxnSpPr>
            <a:cxnSpLocks noChangeShapeType="1"/>
          </p:cNvCxnSpPr>
          <p:nvPr/>
        </p:nvCxnSpPr>
        <p:spPr bwMode="auto">
          <a:xfrm rot="5400000">
            <a:off x="838201" y="2174876"/>
            <a:ext cx="1524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88" name="Gerade Verbindung 8"/>
          <p:cNvCxnSpPr>
            <a:cxnSpLocks noChangeShapeType="1"/>
          </p:cNvCxnSpPr>
          <p:nvPr/>
        </p:nvCxnSpPr>
        <p:spPr bwMode="auto">
          <a:xfrm rot="5400000">
            <a:off x="1675607" y="2175671"/>
            <a:ext cx="152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89" name="Gerade Verbindung 9"/>
          <p:cNvCxnSpPr>
            <a:cxnSpLocks noChangeShapeType="1"/>
          </p:cNvCxnSpPr>
          <p:nvPr/>
        </p:nvCxnSpPr>
        <p:spPr bwMode="auto">
          <a:xfrm rot="5400000">
            <a:off x="2513807" y="2175671"/>
            <a:ext cx="152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0" name="Gerade Verbindung 10"/>
          <p:cNvCxnSpPr>
            <a:cxnSpLocks noChangeShapeType="1"/>
          </p:cNvCxnSpPr>
          <p:nvPr/>
        </p:nvCxnSpPr>
        <p:spPr bwMode="auto">
          <a:xfrm rot="5400000">
            <a:off x="4266407" y="2175671"/>
            <a:ext cx="152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1" name="Gerade Verbindung 11"/>
          <p:cNvCxnSpPr>
            <a:cxnSpLocks noChangeShapeType="1"/>
          </p:cNvCxnSpPr>
          <p:nvPr/>
        </p:nvCxnSpPr>
        <p:spPr bwMode="auto">
          <a:xfrm rot="5400000">
            <a:off x="5257007" y="2175671"/>
            <a:ext cx="152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2" name="Gerade Verbindung 12"/>
          <p:cNvCxnSpPr>
            <a:cxnSpLocks noChangeShapeType="1"/>
          </p:cNvCxnSpPr>
          <p:nvPr/>
        </p:nvCxnSpPr>
        <p:spPr bwMode="auto">
          <a:xfrm rot="5400000">
            <a:off x="3352007" y="2175671"/>
            <a:ext cx="152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3" name="Textfeld 14"/>
          <p:cNvSpPr txBox="1">
            <a:spLocks noChangeArrowheads="1"/>
          </p:cNvSpPr>
          <p:nvPr/>
        </p:nvSpPr>
        <p:spPr bwMode="auto">
          <a:xfrm>
            <a:off x="6858000" y="1871664"/>
            <a:ext cx="17076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>
                <a:solidFill>
                  <a:schemeClr val="tx1"/>
                </a:solidFill>
                <a:cs typeface="Verdana" charset="0"/>
              </a:rPr>
              <a:t>Physical time</a:t>
            </a:r>
          </a:p>
          <a:p>
            <a:pPr eaLnBrk="1" hangingPunct="1"/>
            <a:r>
              <a:rPr lang="de-DE" sz="1800">
                <a:solidFill>
                  <a:schemeClr val="tx1"/>
                </a:solidFill>
                <a:cs typeface="Verdana" charset="0"/>
              </a:rPr>
              <a:t>e.g. [hours]</a:t>
            </a:r>
          </a:p>
        </p:txBody>
      </p:sp>
      <p:sp>
        <p:nvSpPr>
          <p:cNvPr id="41994" name="Textfeld 55"/>
          <p:cNvSpPr txBox="1">
            <a:spLocks noChangeArrowheads="1"/>
          </p:cNvSpPr>
          <p:nvPr/>
        </p:nvSpPr>
        <p:spPr bwMode="auto">
          <a:xfrm>
            <a:off x="762000" y="2328864"/>
            <a:ext cx="3151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>
                <a:solidFill>
                  <a:schemeClr val="tx1"/>
                </a:solidFill>
                <a:cs typeface="Verdana" charset="0"/>
              </a:rPr>
              <a:t>1</a:t>
            </a:r>
          </a:p>
        </p:txBody>
      </p:sp>
      <p:sp>
        <p:nvSpPr>
          <p:cNvPr id="41995" name="Textfeld 56"/>
          <p:cNvSpPr txBox="1">
            <a:spLocks noChangeArrowheads="1"/>
          </p:cNvSpPr>
          <p:nvPr/>
        </p:nvSpPr>
        <p:spPr bwMode="auto">
          <a:xfrm>
            <a:off x="1590676" y="2328864"/>
            <a:ext cx="3151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>
                <a:solidFill>
                  <a:schemeClr val="tx1"/>
                </a:solidFill>
                <a:cs typeface="Verdana" charset="0"/>
              </a:rPr>
              <a:t>2</a:t>
            </a:r>
          </a:p>
        </p:txBody>
      </p:sp>
      <p:sp>
        <p:nvSpPr>
          <p:cNvPr id="41996" name="Textfeld 57"/>
          <p:cNvSpPr txBox="1">
            <a:spLocks noChangeArrowheads="1"/>
          </p:cNvSpPr>
          <p:nvPr/>
        </p:nvSpPr>
        <p:spPr bwMode="auto">
          <a:xfrm>
            <a:off x="2438400" y="2328864"/>
            <a:ext cx="3151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>
                <a:solidFill>
                  <a:schemeClr val="tx1"/>
                </a:solidFill>
                <a:cs typeface="Verdana" charset="0"/>
              </a:rPr>
              <a:t>3</a:t>
            </a:r>
          </a:p>
        </p:txBody>
      </p:sp>
      <p:sp>
        <p:nvSpPr>
          <p:cNvPr id="41997" name="Textfeld 58"/>
          <p:cNvSpPr txBox="1">
            <a:spLocks noChangeArrowheads="1"/>
          </p:cNvSpPr>
          <p:nvPr/>
        </p:nvSpPr>
        <p:spPr bwMode="auto">
          <a:xfrm>
            <a:off x="3267076" y="2328864"/>
            <a:ext cx="3151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>
                <a:solidFill>
                  <a:schemeClr val="tx1"/>
                </a:solidFill>
                <a:cs typeface="Verdana" charset="0"/>
              </a:rPr>
              <a:t>4</a:t>
            </a:r>
          </a:p>
        </p:txBody>
      </p:sp>
      <p:sp>
        <p:nvSpPr>
          <p:cNvPr id="41998" name="Textfeld 59"/>
          <p:cNvSpPr txBox="1">
            <a:spLocks noChangeArrowheads="1"/>
          </p:cNvSpPr>
          <p:nvPr/>
        </p:nvSpPr>
        <p:spPr bwMode="auto">
          <a:xfrm>
            <a:off x="4181476" y="2328864"/>
            <a:ext cx="3151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>
                <a:solidFill>
                  <a:schemeClr val="tx1"/>
                </a:solidFill>
                <a:cs typeface="Verdana" charset="0"/>
              </a:rPr>
              <a:t>5</a:t>
            </a:r>
          </a:p>
        </p:txBody>
      </p:sp>
      <p:sp>
        <p:nvSpPr>
          <p:cNvPr id="41999" name="Textfeld 60"/>
          <p:cNvSpPr txBox="1">
            <a:spLocks noChangeArrowheads="1"/>
          </p:cNvSpPr>
          <p:nvPr/>
        </p:nvSpPr>
        <p:spPr bwMode="auto">
          <a:xfrm>
            <a:off x="5172076" y="2328864"/>
            <a:ext cx="3151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>
                <a:solidFill>
                  <a:schemeClr val="tx1"/>
                </a:solidFill>
                <a:cs typeface="Verdana" charset="0"/>
              </a:rPr>
              <a:t>6</a:t>
            </a:r>
          </a:p>
        </p:txBody>
      </p:sp>
      <p:grpSp>
        <p:nvGrpSpPr>
          <p:cNvPr id="42000" name="Gruppierung 43"/>
          <p:cNvGrpSpPr>
            <a:grpSpLocks/>
          </p:cNvGrpSpPr>
          <p:nvPr/>
        </p:nvGrpSpPr>
        <p:grpSpPr bwMode="auto">
          <a:xfrm>
            <a:off x="685800" y="3657601"/>
            <a:ext cx="7824716" cy="2167003"/>
            <a:chOff x="685800" y="3657600"/>
            <a:chExt cx="7824716" cy="2167003"/>
          </a:xfrm>
        </p:grpSpPr>
        <p:cxnSp>
          <p:nvCxnSpPr>
            <p:cNvPr id="42001" name="Gerade Verbindung mit Pfeil 15"/>
            <p:cNvCxnSpPr>
              <a:cxnSpLocks noChangeShapeType="1"/>
            </p:cNvCxnSpPr>
            <p:nvPr/>
          </p:nvCxnSpPr>
          <p:spPr bwMode="auto">
            <a:xfrm>
              <a:off x="685800" y="5443611"/>
              <a:ext cx="5867892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02" name="Textfeld 16"/>
            <p:cNvSpPr txBox="1">
              <a:spLocks noChangeArrowheads="1"/>
            </p:cNvSpPr>
            <p:nvPr/>
          </p:nvSpPr>
          <p:spPr bwMode="auto">
            <a:xfrm>
              <a:off x="6782384" y="4949775"/>
              <a:ext cx="172813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1800">
                  <a:solidFill>
                    <a:schemeClr val="tx1"/>
                  </a:solidFill>
                  <a:cs typeface="Verdana" charset="0"/>
                </a:rPr>
                <a:t>Intrinsic time</a:t>
              </a:r>
            </a:p>
            <a:p>
              <a:pPr algn="ctr" eaLnBrk="1" hangingPunct="1"/>
              <a:r>
                <a:rPr lang="de-DE" sz="1800">
                  <a:solidFill>
                    <a:schemeClr val="tx1"/>
                  </a:solidFill>
                  <a:cs typeface="Verdana" charset="0"/>
                </a:rPr>
                <a:t>[events]</a:t>
              </a:r>
            </a:p>
          </p:txBody>
        </p:sp>
        <p:cxnSp>
          <p:nvCxnSpPr>
            <p:cNvPr id="42003" name="Gerade Verbindung mit Pfeil 18"/>
            <p:cNvCxnSpPr>
              <a:cxnSpLocks noChangeShapeType="1"/>
            </p:cNvCxnSpPr>
            <p:nvPr/>
          </p:nvCxnSpPr>
          <p:spPr bwMode="auto">
            <a:xfrm flipV="1">
              <a:off x="762006" y="4757943"/>
              <a:ext cx="838270" cy="457112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4" name="Gerade Verbindung 20"/>
            <p:cNvCxnSpPr>
              <a:cxnSpLocks noChangeShapeType="1"/>
            </p:cNvCxnSpPr>
            <p:nvPr/>
          </p:nvCxnSpPr>
          <p:spPr bwMode="auto">
            <a:xfrm flipV="1">
              <a:off x="1600277" y="4453201"/>
              <a:ext cx="685857" cy="303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5" name="Gerade Verbindung mit Pfeil 22"/>
            <p:cNvCxnSpPr>
              <a:cxnSpLocks noChangeShapeType="1"/>
            </p:cNvCxnSpPr>
            <p:nvPr/>
          </p:nvCxnSpPr>
          <p:spPr bwMode="auto">
            <a:xfrm>
              <a:off x="2286134" y="4453201"/>
              <a:ext cx="1295509" cy="457112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6" name="Gerade Verbindung 27"/>
            <p:cNvCxnSpPr>
              <a:cxnSpLocks noChangeShapeType="1"/>
            </p:cNvCxnSpPr>
            <p:nvPr/>
          </p:nvCxnSpPr>
          <p:spPr bwMode="auto">
            <a:xfrm>
              <a:off x="3581643" y="4910314"/>
              <a:ext cx="228619" cy="76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7" name="Gerade Verbindung mit Pfeil 33"/>
            <p:cNvCxnSpPr>
              <a:cxnSpLocks noChangeShapeType="1"/>
            </p:cNvCxnSpPr>
            <p:nvPr/>
          </p:nvCxnSpPr>
          <p:spPr bwMode="auto">
            <a:xfrm rot="5400000" flipH="1" flipV="1">
              <a:off x="3772222" y="4567427"/>
              <a:ext cx="457112" cy="381032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8" name="Gerade Verbindung 35"/>
            <p:cNvCxnSpPr>
              <a:cxnSpLocks noChangeShapeType="1"/>
            </p:cNvCxnSpPr>
            <p:nvPr/>
          </p:nvCxnSpPr>
          <p:spPr bwMode="auto">
            <a:xfrm flipV="1">
              <a:off x="4191294" y="3767533"/>
              <a:ext cx="1371715" cy="7618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9" name="Gerade Verbindung mit Pfeil 37"/>
            <p:cNvCxnSpPr>
              <a:cxnSpLocks noChangeShapeType="1"/>
            </p:cNvCxnSpPr>
            <p:nvPr/>
          </p:nvCxnSpPr>
          <p:spPr bwMode="auto">
            <a:xfrm>
              <a:off x="5563009" y="3767533"/>
              <a:ext cx="457238" cy="380927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0" name="Gerade Verbindung 44"/>
            <p:cNvCxnSpPr>
              <a:cxnSpLocks noChangeShapeType="1"/>
            </p:cNvCxnSpPr>
            <p:nvPr/>
          </p:nvCxnSpPr>
          <p:spPr bwMode="auto">
            <a:xfrm rot="5400000">
              <a:off x="1027907" y="4871244"/>
              <a:ext cx="114300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1" name="Gerade Verbindung 45"/>
            <p:cNvCxnSpPr>
              <a:cxnSpLocks noChangeShapeType="1"/>
            </p:cNvCxnSpPr>
            <p:nvPr/>
          </p:nvCxnSpPr>
          <p:spPr bwMode="auto">
            <a:xfrm rot="5400000">
              <a:off x="3009107" y="4871244"/>
              <a:ext cx="114300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2" name="Gerade Verbindung 46"/>
            <p:cNvCxnSpPr>
              <a:cxnSpLocks noChangeShapeType="1"/>
            </p:cNvCxnSpPr>
            <p:nvPr/>
          </p:nvCxnSpPr>
          <p:spPr bwMode="auto">
            <a:xfrm rot="5400000">
              <a:off x="3618707" y="4871244"/>
              <a:ext cx="114300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3" name="Gerade Verbindung 47"/>
            <p:cNvCxnSpPr>
              <a:cxnSpLocks noChangeShapeType="1"/>
            </p:cNvCxnSpPr>
            <p:nvPr/>
          </p:nvCxnSpPr>
          <p:spPr bwMode="auto">
            <a:xfrm rot="5400000">
              <a:off x="5258594" y="4682331"/>
              <a:ext cx="15240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4" name="Gerade Verbindung 49"/>
            <p:cNvCxnSpPr>
              <a:cxnSpLocks noChangeShapeType="1"/>
            </p:cNvCxnSpPr>
            <p:nvPr/>
          </p:nvCxnSpPr>
          <p:spPr bwMode="auto">
            <a:xfrm rot="5400000">
              <a:off x="1524885" y="5366632"/>
              <a:ext cx="152371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5" name="Gerade Verbindung 50"/>
            <p:cNvCxnSpPr>
              <a:cxnSpLocks noChangeShapeType="1"/>
            </p:cNvCxnSpPr>
            <p:nvPr/>
          </p:nvCxnSpPr>
          <p:spPr bwMode="auto">
            <a:xfrm rot="5400000">
              <a:off x="3506251" y="5366632"/>
              <a:ext cx="152371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6" name="Gerade Verbindung 51"/>
            <p:cNvCxnSpPr>
              <a:cxnSpLocks noChangeShapeType="1"/>
            </p:cNvCxnSpPr>
            <p:nvPr/>
          </p:nvCxnSpPr>
          <p:spPr bwMode="auto">
            <a:xfrm rot="5400000">
              <a:off x="4114314" y="5366632"/>
              <a:ext cx="152371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7" name="Gerade Verbindung 52"/>
            <p:cNvCxnSpPr>
              <a:cxnSpLocks noChangeShapeType="1"/>
            </p:cNvCxnSpPr>
            <p:nvPr/>
          </p:nvCxnSpPr>
          <p:spPr bwMode="auto">
            <a:xfrm rot="5400000">
              <a:off x="5943268" y="5366632"/>
              <a:ext cx="152371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8" name="Gerade Verbindung 53"/>
            <p:cNvCxnSpPr>
              <a:cxnSpLocks noChangeShapeType="1"/>
            </p:cNvCxnSpPr>
            <p:nvPr/>
          </p:nvCxnSpPr>
          <p:spPr bwMode="auto">
            <a:xfrm>
              <a:off x="6020247" y="4148460"/>
              <a:ext cx="228619" cy="1523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19" name="Textfeld 69"/>
            <p:cNvSpPr txBox="1">
              <a:spLocks noChangeArrowheads="1"/>
            </p:cNvSpPr>
            <p:nvPr/>
          </p:nvSpPr>
          <p:spPr bwMode="auto">
            <a:xfrm>
              <a:off x="1437553" y="5486049"/>
              <a:ext cx="3151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tx1"/>
                  </a:solidFill>
                  <a:cs typeface="Verdana" charset="0"/>
                </a:rPr>
                <a:t>1</a:t>
              </a:r>
            </a:p>
          </p:txBody>
        </p:sp>
        <p:sp>
          <p:nvSpPr>
            <p:cNvPr id="42020" name="Textfeld 70"/>
            <p:cNvSpPr txBox="1">
              <a:spLocks noChangeArrowheads="1"/>
            </p:cNvSpPr>
            <p:nvPr/>
          </p:nvSpPr>
          <p:spPr bwMode="auto">
            <a:xfrm>
              <a:off x="3418919" y="5443611"/>
              <a:ext cx="3151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tx1"/>
                  </a:solidFill>
                  <a:cs typeface="Verdana" charset="0"/>
                </a:rPr>
                <a:t>2</a:t>
              </a:r>
            </a:p>
          </p:txBody>
        </p:sp>
        <p:sp>
          <p:nvSpPr>
            <p:cNvPr id="42021" name="Textfeld 71"/>
            <p:cNvSpPr txBox="1">
              <a:spLocks noChangeArrowheads="1"/>
            </p:cNvSpPr>
            <p:nvPr/>
          </p:nvSpPr>
          <p:spPr bwMode="auto">
            <a:xfrm>
              <a:off x="4028570" y="5443611"/>
              <a:ext cx="3151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tx1"/>
                  </a:solidFill>
                  <a:cs typeface="Verdana" charset="0"/>
                </a:rPr>
                <a:t>3</a:t>
              </a:r>
            </a:p>
          </p:txBody>
        </p:sp>
        <p:sp>
          <p:nvSpPr>
            <p:cNvPr id="42022" name="Textfeld 72"/>
            <p:cNvSpPr txBox="1">
              <a:spLocks noChangeArrowheads="1"/>
            </p:cNvSpPr>
            <p:nvPr/>
          </p:nvSpPr>
          <p:spPr bwMode="auto">
            <a:xfrm>
              <a:off x="5857524" y="5443611"/>
              <a:ext cx="3151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tx1"/>
                  </a:solidFill>
                  <a:cs typeface="Verdana" charset="0"/>
                </a:rPr>
                <a:t>4</a:t>
              </a:r>
            </a:p>
          </p:txBody>
        </p:sp>
        <p:sp>
          <p:nvSpPr>
            <p:cNvPr id="42023" name="Textfeld 74"/>
            <p:cNvSpPr txBox="1">
              <a:spLocks noChangeArrowheads="1"/>
            </p:cNvSpPr>
            <p:nvPr/>
          </p:nvSpPr>
          <p:spPr bwMode="auto">
            <a:xfrm>
              <a:off x="762006" y="4724195"/>
              <a:ext cx="4316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accent2"/>
                  </a:solidFill>
                  <a:latin typeface="Symbol" charset="0"/>
                  <a:cs typeface="Symbol" charset="0"/>
                </a:rPr>
                <a:t>D</a:t>
              </a:r>
              <a:r>
                <a:rPr lang="de-DE" sz="1600">
                  <a:solidFill>
                    <a:schemeClr val="accent2"/>
                  </a:solidFill>
                  <a:cs typeface="Verdana" charset="0"/>
                </a:rPr>
                <a:t>x</a:t>
              </a:r>
            </a:p>
          </p:txBody>
        </p:sp>
        <p:sp>
          <p:nvSpPr>
            <p:cNvPr id="42024" name="Textfeld 75"/>
            <p:cNvSpPr txBox="1">
              <a:spLocks noChangeArrowheads="1"/>
            </p:cNvSpPr>
            <p:nvPr/>
          </p:nvSpPr>
          <p:spPr bwMode="auto">
            <a:xfrm>
              <a:off x="2845152" y="4377016"/>
              <a:ext cx="5342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accent2"/>
                  </a:solidFill>
                  <a:latin typeface="Symbol" charset="0"/>
                  <a:cs typeface="Symbol" charset="0"/>
                </a:rPr>
                <a:t>-D</a:t>
              </a:r>
              <a:r>
                <a:rPr lang="de-DE" sz="1600">
                  <a:solidFill>
                    <a:schemeClr val="accent2"/>
                  </a:solidFill>
                  <a:cs typeface="Verdana" charset="0"/>
                </a:rPr>
                <a:t>x</a:t>
              </a:r>
            </a:p>
          </p:txBody>
        </p:sp>
        <p:sp>
          <p:nvSpPr>
            <p:cNvPr id="42025" name="Textfeld 76"/>
            <p:cNvSpPr txBox="1">
              <a:spLocks noChangeArrowheads="1"/>
            </p:cNvSpPr>
            <p:nvPr/>
          </p:nvSpPr>
          <p:spPr bwMode="auto">
            <a:xfrm>
              <a:off x="5748867" y="3657600"/>
              <a:ext cx="5342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accent2"/>
                  </a:solidFill>
                  <a:latin typeface="Symbol" charset="0"/>
                  <a:cs typeface="Symbol" charset="0"/>
                </a:rPr>
                <a:t>-D</a:t>
              </a:r>
              <a:r>
                <a:rPr lang="de-DE" sz="1600">
                  <a:solidFill>
                    <a:schemeClr val="accent2"/>
                  </a:solidFill>
                  <a:cs typeface="Verdana" charset="0"/>
                </a:rPr>
                <a:t>x</a:t>
              </a:r>
            </a:p>
          </p:txBody>
        </p:sp>
        <p:sp>
          <p:nvSpPr>
            <p:cNvPr id="42026" name="Textfeld 77"/>
            <p:cNvSpPr txBox="1">
              <a:spLocks noChangeArrowheads="1"/>
            </p:cNvSpPr>
            <p:nvPr/>
          </p:nvSpPr>
          <p:spPr bwMode="auto">
            <a:xfrm>
              <a:off x="3657849" y="4495639"/>
              <a:ext cx="4316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accent2"/>
                  </a:solidFill>
                  <a:latin typeface="Symbol" charset="0"/>
                  <a:cs typeface="Symbol" charset="0"/>
                </a:rPr>
                <a:t>D</a:t>
              </a:r>
              <a:r>
                <a:rPr lang="de-DE" sz="1600">
                  <a:solidFill>
                    <a:schemeClr val="accent2"/>
                  </a:solidFill>
                  <a:cs typeface="Verdana" charset="0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32606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2301" y="204790"/>
            <a:ext cx="8920259" cy="856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225" eaLnBrk="1" hangingPunct="1">
              <a:buFont typeface="Verdana" charset="0"/>
              <a:buNone/>
              <a:tabLst>
                <a:tab pos="22225" algn="l"/>
                <a:tab pos="479425" algn="l"/>
                <a:tab pos="936625" algn="l"/>
                <a:tab pos="1393825" algn="l"/>
                <a:tab pos="1851025" algn="l"/>
                <a:tab pos="2308225" algn="l"/>
                <a:tab pos="2765425" algn="l"/>
                <a:tab pos="3222625" algn="l"/>
                <a:tab pos="3679825" algn="l"/>
                <a:tab pos="4137025" algn="l"/>
                <a:tab pos="4594225" algn="l"/>
                <a:tab pos="5051425" algn="l"/>
                <a:tab pos="5508625" algn="l"/>
                <a:tab pos="5965825" algn="l"/>
                <a:tab pos="6423025" algn="l"/>
                <a:tab pos="6880225" algn="l"/>
                <a:tab pos="7337425" algn="l"/>
                <a:tab pos="7794625" algn="l"/>
                <a:tab pos="8251825" algn="l"/>
                <a:tab pos="8709025" algn="l"/>
                <a:tab pos="9166225" algn="l"/>
              </a:tabLst>
            </a:pPr>
            <a:r>
              <a:rPr lang="en-US" dirty="0" smtClean="0">
                <a:latin typeface="Verdana" charset="0"/>
              </a:rPr>
              <a:t> Uncertainty Principle</a:t>
            </a:r>
            <a:endParaRPr lang="en-US" dirty="0">
              <a:latin typeface="Verdana" charset="0"/>
            </a:endParaRPr>
          </a:p>
        </p:txBody>
      </p:sp>
      <p:cxnSp>
        <p:nvCxnSpPr>
          <p:cNvPr id="41986" name="Gerade Verbindung mit Pfeil 4"/>
          <p:cNvCxnSpPr>
            <a:cxnSpLocks noChangeShapeType="1"/>
          </p:cNvCxnSpPr>
          <p:nvPr/>
        </p:nvCxnSpPr>
        <p:spPr bwMode="auto">
          <a:xfrm>
            <a:off x="685800" y="2252665"/>
            <a:ext cx="58674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87" name="Gerade Verbindung 7"/>
          <p:cNvCxnSpPr>
            <a:cxnSpLocks noChangeShapeType="1"/>
          </p:cNvCxnSpPr>
          <p:nvPr/>
        </p:nvCxnSpPr>
        <p:spPr bwMode="auto">
          <a:xfrm rot="5400000">
            <a:off x="838201" y="2174876"/>
            <a:ext cx="1524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88" name="Gerade Verbindung 8"/>
          <p:cNvCxnSpPr>
            <a:cxnSpLocks noChangeShapeType="1"/>
          </p:cNvCxnSpPr>
          <p:nvPr/>
        </p:nvCxnSpPr>
        <p:spPr bwMode="auto">
          <a:xfrm rot="5400000">
            <a:off x="1675607" y="2175671"/>
            <a:ext cx="152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89" name="Gerade Verbindung 9"/>
          <p:cNvCxnSpPr>
            <a:cxnSpLocks noChangeShapeType="1"/>
          </p:cNvCxnSpPr>
          <p:nvPr/>
        </p:nvCxnSpPr>
        <p:spPr bwMode="auto">
          <a:xfrm rot="5400000">
            <a:off x="2513807" y="2175671"/>
            <a:ext cx="152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0" name="Gerade Verbindung 10"/>
          <p:cNvCxnSpPr>
            <a:cxnSpLocks noChangeShapeType="1"/>
          </p:cNvCxnSpPr>
          <p:nvPr/>
        </p:nvCxnSpPr>
        <p:spPr bwMode="auto">
          <a:xfrm rot="5400000">
            <a:off x="4266407" y="2175671"/>
            <a:ext cx="152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1" name="Gerade Verbindung 11"/>
          <p:cNvCxnSpPr>
            <a:cxnSpLocks noChangeShapeType="1"/>
          </p:cNvCxnSpPr>
          <p:nvPr/>
        </p:nvCxnSpPr>
        <p:spPr bwMode="auto">
          <a:xfrm rot="5400000">
            <a:off x="5257007" y="2175671"/>
            <a:ext cx="152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2" name="Gerade Verbindung 12"/>
          <p:cNvCxnSpPr>
            <a:cxnSpLocks noChangeShapeType="1"/>
          </p:cNvCxnSpPr>
          <p:nvPr/>
        </p:nvCxnSpPr>
        <p:spPr bwMode="auto">
          <a:xfrm rot="5400000">
            <a:off x="3352007" y="2175671"/>
            <a:ext cx="152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3" name="Textfeld 14"/>
          <p:cNvSpPr txBox="1">
            <a:spLocks noChangeArrowheads="1"/>
          </p:cNvSpPr>
          <p:nvPr/>
        </p:nvSpPr>
        <p:spPr bwMode="auto">
          <a:xfrm>
            <a:off x="6858000" y="1871664"/>
            <a:ext cx="17076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 err="1">
                <a:solidFill>
                  <a:schemeClr val="tx1"/>
                </a:solidFill>
                <a:cs typeface="Verdana" charset="0"/>
              </a:rPr>
              <a:t>Physical</a:t>
            </a:r>
            <a:r>
              <a:rPr lang="de-DE" sz="1800" dirty="0">
                <a:solidFill>
                  <a:schemeClr val="tx1"/>
                </a:solidFill>
                <a:cs typeface="Verdana" charset="0"/>
              </a:rPr>
              <a:t> time</a:t>
            </a:r>
          </a:p>
          <a:p>
            <a:pPr eaLnBrk="1" hangingPunct="1"/>
            <a:r>
              <a:rPr lang="de-DE" sz="1800" dirty="0">
                <a:solidFill>
                  <a:schemeClr val="tx1"/>
                </a:solidFill>
                <a:cs typeface="Verdana" charset="0"/>
              </a:rPr>
              <a:t>e.g. [</a:t>
            </a:r>
            <a:r>
              <a:rPr lang="de-DE" sz="1800" dirty="0" err="1">
                <a:solidFill>
                  <a:schemeClr val="tx1"/>
                </a:solidFill>
                <a:cs typeface="Verdana" charset="0"/>
              </a:rPr>
              <a:t>hours</a:t>
            </a:r>
            <a:r>
              <a:rPr lang="de-DE" sz="1800" dirty="0">
                <a:solidFill>
                  <a:schemeClr val="tx1"/>
                </a:solidFill>
                <a:cs typeface="Verdana" charset="0"/>
              </a:rPr>
              <a:t>]</a:t>
            </a:r>
          </a:p>
        </p:txBody>
      </p:sp>
      <p:sp>
        <p:nvSpPr>
          <p:cNvPr id="41994" name="Textfeld 55"/>
          <p:cNvSpPr txBox="1">
            <a:spLocks noChangeArrowheads="1"/>
          </p:cNvSpPr>
          <p:nvPr/>
        </p:nvSpPr>
        <p:spPr bwMode="auto">
          <a:xfrm>
            <a:off x="762000" y="2328864"/>
            <a:ext cx="3151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>
                <a:solidFill>
                  <a:schemeClr val="tx1"/>
                </a:solidFill>
                <a:cs typeface="Verdana" charset="0"/>
              </a:rPr>
              <a:t>1</a:t>
            </a:r>
          </a:p>
        </p:txBody>
      </p:sp>
      <p:sp>
        <p:nvSpPr>
          <p:cNvPr id="41995" name="Textfeld 56"/>
          <p:cNvSpPr txBox="1">
            <a:spLocks noChangeArrowheads="1"/>
          </p:cNvSpPr>
          <p:nvPr/>
        </p:nvSpPr>
        <p:spPr bwMode="auto">
          <a:xfrm>
            <a:off x="1590676" y="2328864"/>
            <a:ext cx="3151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>
                <a:solidFill>
                  <a:schemeClr val="tx1"/>
                </a:solidFill>
                <a:cs typeface="Verdana" charset="0"/>
              </a:rPr>
              <a:t>2</a:t>
            </a:r>
          </a:p>
        </p:txBody>
      </p:sp>
      <p:sp>
        <p:nvSpPr>
          <p:cNvPr id="41996" name="Textfeld 57"/>
          <p:cNvSpPr txBox="1">
            <a:spLocks noChangeArrowheads="1"/>
          </p:cNvSpPr>
          <p:nvPr/>
        </p:nvSpPr>
        <p:spPr bwMode="auto">
          <a:xfrm>
            <a:off x="2438400" y="2328864"/>
            <a:ext cx="3151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>
                <a:solidFill>
                  <a:schemeClr val="tx1"/>
                </a:solidFill>
                <a:cs typeface="Verdana" charset="0"/>
              </a:rPr>
              <a:t>3</a:t>
            </a:r>
          </a:p>
        </p:txBody>
      </p:sp>
      <p:sp>
        <p:nvSpPr>
          <p:cNvPr id="41997" name="Textfeld 58"/>
          <p:cNvSpPr txBox="1">
            <a:spLocks noChangeArrowheads="1"/>
          </p:cNvSpPr>
          <p:nvPr/>
        </p:nvSpPr>
        <p:spPr bwMode="auto">
          <a:xfrm>
            <a:off x="3267076" y="2328864"/>
            <a:ext cx="3151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>
                <a:solidFill>
                  <a:schemeClr val="tx1"/>
                </a:solidFill>
                <a:cs typeface="Verdana" charset="0"/>
              </a:rPr>
              <a:t>4</a:t>
            </a:r>
          </a:p>
        </p:txBody>
      </p:sp>
      <p:sp>
        <p:nvSpPr>
          <p:cNvPr id="41998" name="Textfeld 59"/>
          <p:cNvSpPr txBox="1">
            <a:spLocks noChangeArrowheads="1"/>
          </p:cNvSpPr>
          <p:nvPr/>
        </p:nvSpPr>
        <p:spPr bwMode="auto">
          <a:xfrm>
            <a:off x="4181476" y="2328864"/>
            <a:ext cx="3151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>
                <a:solidFill>
                  <a:schemeClr val="tx1"/>
                </a:solidFill>
                <a:cs typeface="Verdana" charset="0"/>
              </a:rPr>
              <a:t>5</a:t>
            </a:r>
          </a:p>
        </p:txBody>
      </p:sp>
      <p:sp>
        <p:nvSpPr>
          <p:cNvPr id="41999" name="Textfeld 60"/>
          <p:cNvSpPr txBox="1">
            <a:spLocks noChangeArrowheads="1"/>
          </p:cNvSpPr>
          <p:nvPr/>
        </p:nvSpPr>
        <p:spPr bwMode="auto">
          <a:xfrm>
            <a:off x="5172076" y="2328864"/>
            <a:ext cx="3151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>
                <a:solidFill>
                  <a:schemeClr val="tx1"/>
                </a:solidFill>
                <a:cs typeface="Verdana" charset="0"/>
              </a:rPr>
              <a:t>6</a:t>
            </a:r>
          </a:p>
        </p:txBody>
      </p:sp>
      <p:grpSp>
        <p:nvGrpSpPr>
          <p:cNvPr id="42000" name="Gruppierung 43"/>
          <p:cNvGrpSpPr>
            <a:grpSpLocks/>
          </p:cNvGrpSpPr>
          <p:nvPr/>
        </p:nvGrpSpPr>
        <p:grpSpPr bwMode="auto">
          <a:xfrm>
            <a:off x="685800" y="3657601"/>
            <a:ext cx="7824716" cy="2167003"/>
            <a:chOff x="685800" y="3657600"/>
            <a:chExt cx="7824716" cy="2167003"/>
          </a:xfrm>
        </p:grpSpPr>
        <p:cxnSp>
          <p:nvCxnSpPr>
            <p:cNvPr id="42001" name="Gerade Verbindung mit Pfeil 15"/>
            <p:cNvCxnSpPr>
              <a:cxnSpLocks noChangeShapeType="1"/>
            </p:cNvCxnSpPr>
            <p:nvPr/>
          </p:nvCxnSpPr>
          <p:spPr bwMode="auto">
            <a:xfrm>
              <a:off x="685800" y="5443611"/>
              <a:ext cx="5867892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02" name="Textfeld 16"/>
            <p:cNvSpPr txBox="1">
              <a:spLocks noChangeArrowheads="1"/>
            </p:cNvSpPr>
            <p:nvPr/>
          </p:nvSpPr>
          <p:spPr bwMode="auto">
            <a:xfrm>
              <a:off x="6782384" y="4949775"/>
              <a:ext cx="172813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1800">
                  <a:solidFill>
                    <a:schemeClr val="tx1"/>
                  </a:solidFill>
                  <a:cs typeface="Verdana" charset="0"/>
                </a:rPr>
                <a:t>Intrinsic time</a:t>
              </a:r>
            </a:p>
            <a:p>
              <a:pPr algn="ctr" eaLnBrk="1" hangingPunct="1"/>
              <a:r>
                <a:rPr lang="de-DE" sz="1800">
                  <a:solidFill>
                    <a:schemeClr val="tx1"/>
                  </a:solidFill>
                  <a:cs typeface="Verdana" charset="0"/>
                </a:rPr>
                <a:t>[events]</a:t>
              </a:r>
            </a:p>
          </p:txBody>
        </p:sp>
        <p:cxnSp>
          <p:nvCxnSpPr>
            <p:cNvPr id="42003" name="Gerade Verbindung mit Pfeil 18"/>
            <p:cNvCxnSpPr>
              <a:cxnSpLocks noChangeShapeType="1"/>
            </p:cNvCxnSpPr>
            <p:nvPr/>
          </p:nvCxnSpPr>
          <p:spPr bwMode="auto">
            <a:xfrm flipV="1">
              <a:off x="762006" y="4757943"/>
              <a:ext cx="838270" cy="457112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4" name="Gerade Verbindung 20"/>
            <p:cNvCxnSpPr>
              <a:cxnSpLocks noChangeShapeType="1"/>
            </p:cNvCxnSpPr>
            <p:nvPr/>
          </p:nvCxnSpPr>
          <p:spPr bwMode="auto">
            <a:xfrm flipV="1">
              <a:off x="1600277" y="4453201"/>
              <a:ext cx="685857" cy="303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5" name="Gerade Verbindung mit Pfeil 22"/>
            <p:cNvCxnSpPr>
              <a:cxnSpLocks noChangeShapeType="1"/>
            </p:cNvCxnSpPr>
            <p:nvPr/>
          </p:nvCxnSpPr>
          <p:spPr bwMode="auto">
            <a:xfrm>
              <a:off x="2286134" y="4453201"/>
              <a:ext cx="1295509" cy="457112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6" name="Gerade Verbindung 27"/>
            <p:cNvCxnSpPr>
              <a:cxnSpLocks noChangeShapeType="1"/>
            </p:cNvCxnSpPr>
            <p:nvPr/>
          </p:nvCxnSpPr>
          <p:spPr bwMode="auto">
            <a:xfrm>
              <a:off x="3581643" y="4910314"/>
              <a:ext cx="228619" cy="76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7" name="Gerade Verbindung mit Pfeil 33"/>
            <p:cNvCxnSpPr>
              <a:cxnSpLocks noChangeShapeType="1"/>
            </p:cNvCxnSpPr>
            <p:nvPr/>
          </p:nvCxnSpPr>
          <p:spPr bwMode="auto">
            <a:xfrm rot="5400000" flipH="1" flipV="1">
              <a:off x="3772222" y="4567427"/>
              <a:ext cx="457112" cy="381032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8" name="Gerade Verbindung 35"/>
            <p:cNvCxnSpPr>
              <a:cxnSpLocks noChangeShapeType="1"/>
            </p:cNvCxnSpPr>
            <p:nvPr/>
          </p:nvCxnSpPr>
          <p:spPr bwMode="auto">
            <a:xfrm flipV="1">
              <a:off x="4191294" y="3767533"/>
              <a:ext cx="1371715" cy="7618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9" name="Gerade Verbindung mit Pfeil 37"/>
            <p:cNvCxnSpPr>
              <a:cxnSpLocks noChangeShapeType="1"/>
            </p:cNvCxnSpPr>
            <p:nvPr/>
          </p:nvCxnSpPr>
          <p:spPr bwMode="auto">
            <a:xfrm>
              <a:off x="5563009" y="3767533"/>
              <a:ext cx="457238" cy="380927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0" name="Gerade Verbindung 44"/>
            <p:cNvCxnSpPr>
              <a:cxnSpLocks noChangeShapeType="1"/>
            </p:cNvCxnSpPr>
            <p:nvPr/>
          </p:nvCxnSpPr>
          <p:spPr bwMode="auto">
            <a:xfrm rot="5400000">
              <a:off x="1027907" y="4871244"/>
              <a:ext cx="114300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1" name="Gerade Verbindung 45"/>
            <p:cNvCxnSpPr>
              <a:cxnSpLocks noChangeShapeType="1"/>
            </p:cNvCxnSpPr>
            <p:nvPr/>
          </p:nvCxnSpPr>
          <p:spPr bwMode="auto">
            <a:xfrm rot="5400000">
              <a:off x="3009107" y="4871244"/>
              <a:ext cx="114300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2" name="Gerade Verbindung 46"/>
            <p:cNvCxnSpPr>
              <a:cxnSpLocks noChangeShapeType="1"/>
            </p:cNvCxnSpPr>
            <p:nvPr/>
          </p:nvCxnSpPr>
          <p:spPr bwMode="auto">
            <a:xfrm rot="5400000">
              <a:off x="3618707" y="4871244"/>
              <a:ext cx="114300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3" name="Gerade Verbindung 47"/>
            <p:cNvCxnSpPr>
              <a:cxnSpLocks noChangeShapeType="1"/>
            </p:cNvCxnSpPr>
            <p:nvPr/>
          </p:nvCxnSpPr>
          <p:spPr bwMode="auto">
            <a:xfrm rot="5400000">
              <a:off x="5258594" y="4682331"/>
              <a:ext cx="15240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4" name="Gerade Verbindung 49"/>
            <p:cNvCxnSpPr>
              <a:cxnSpLocks noChangeShapeType="1"/>
            </p:cNvCxnSpPr>
            <p:nvPr/>
          </p:nvCxnSpPr>
          <p:spPr bwMode="auto">
            <a:xfrm rot="5400000">
              <a:off x="1524885" y="5366632"/>
              <a:ext cx="152371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5" name="Gerade Verbindung 50"/>
            <p:cNvCxnSpPr>
              <a:cxnSpLocks noChangeShapeType="1"/>
            </p:cNvCxnSpPr>
            <p:nvPr/>
          </p:nvCxnSpPr>
          <p:spPr bwMode="auto">
            <a:xfrm rot="5400000">
              <a:off x="3506251" y="5366632"/>
              <a:ext cx="152371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6" name="Gerade Verbindung 51"/>
            <p:cNvCxnSpPr>
              <a:cxnSpLocks noChangeShapeType="1"/>
            </p:cNvCxnSpPr>
            <p:nvPr/>
          </p:nvCxnSpPr>
          <p:spPr bwMode="auto">
            <a:xfrm rot="5400000">
              <a:off x="4114314" y="5366632"/>
              <a:ext cx="152371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7" name="Gerade Verbindung 52"/>
            <p:cNvCxnSpPr>
              <a:cxnSpLocks noChangeShapeType="1"/>
            </p:cNvCxnSpPr>
            <p:nvPr/>
          </p:nvCxnSpPr>
          <p:spPr bwMode="auto">
            <a:xfrm rot="5400000">
              <a:off x="5943268" y="5366632"/>
              <a:ext cx="152371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8" name="Gerade Verbindung 53"/>
            <p:cNvCxnSpPr>
              <a:cxnSpLocks noChangeShapeType="1"/>
            </p:cNvCxnSpPr>
            <p:nvPr/>
          </p:nvCxnSpPr>
          <p:spPr bwMode="auto">
            <a:xfrm>
              <a:off x="6020247" y="4148460"/>
              <a:ext cx="228619" cy="1523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19" name="Textfeld 69"/>
            <p:cNvSpPr txBox="1">
              <a:spLocks noChangeArrowheads="1"/>
            </p:cNvSpPr>
            <p:nvPr/>
          </p:nvSpPr>
          <p:spPr bwMode="auto">
            <a:xfrm>
              <a:off x="1437553" y="5486049"/>
              <a:ext cx="3151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tx1"/>
                  </a:solidFill>
                  <a:cs typeface="Verdana" charset="0"/>
                </a:rPr>
                <a:t>1</a:t>
              </a:r>
            </a:p>
          </p:txBody>
        </p:sp>
        <p:sp>
          <p:nvSpPr>
            <p:cNvPr id="42020" name="Textfeld 70"/>
            <p:cNvSpPr txBox="1">
              <a:spLocks noChangeArrowheads="1"/>
            </p:cNvSpPr>
            <p:nvPr/>
          </p:nvSpPr>
          <p:spPr bwMode="auto">
            <a:xfrm>
              <a:off x="3418919" y="5443611"/>
              <a:ext cx="3151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tx1"/>
                  </a:solidFill>
                  <a:cs typeface="Verdana" charset="0"/>
                </a:rPr>
                <a:t>2</a:t>
              </a:r>
            </a:p>
          </p:txBody>
        </p:sp>
        <p:sp>
          <p:nvSpPr>
            <p:cNvPr id="42021" name="Textfeld 71"/>
            <p:cNvSpPr txBox="1">
              <a:spLocks noChangeArrowheads="1"/>
            </p:cNvSpPr>
            <p:nvPr/>
          </p:nvSpPr>
          <p:spPr bwMode="auto">
            <a:xfrm>
              <a:off x="4028570" y="5443611"/>
              <a:ext cx="3151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tx1"/>
                  </a:solidFill>
                  <a:cs typeface="Verdana" charset="0"/>
                </a:rPr>
                <a:t>3</a:t>
              </a:r>
            </a:p>
          </p:txBody>
        </p:sp>
        <p:sp>
          <p:nvSpPr>
            <p:cNvPr id="42022" name="Textfeld 72"/>
            <p:cNvSpPr txBox="1">
              <a:spLocks noChangeArrowheads="1"/>
            </p:cNvSpPr>
            <p:nvPr/>
          </p:nvSpPr>
          <p:spPr bwMode="auto">
            <a:xfrm>
              <a:off x="5857524" y="5443611"/>
              <a:ext cx="3151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tx1"/>
                  </a:solidFill>
                  <a:cs typeface="Verdana" charset="0"/>
                </a:rPr>
                <a:t>4</a:t>
              </a:r>
            </a:p>
          </p:txBody>
        </p:sp>
        <p:sp>
          <p:nvSpPr>
            <p:cNvPr id="42023" name="Textfeld 74"/>
            <p:cNvSpPr txBox="1">
              <a:spLocks noChangeArrowheads="1"/>
            </p:cNvSpPr>
            <p:nvPr/>
          </p:nvSpPr>
          <p:spPr bwMode="auto">
            <a:xfrm>
              <a:off x="762006" y="4724195"/>
              <a:ext cx="4316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accent2"/>
                  </a:solidFill>
                  <a:latin typeface="Symbol" charset="0"/>
                  <a:cs typeface="Symbol" charset="0"/>
                </a:rPr>
                <a:t>D</a:t>
              </a:r>
              <a:r>
                <a:rPr lang="de-DE" sz="1600">
                  <a:solidFill>
                    <a:schemeClr val="accent2"/>
                  </a:solidFill>
                  <a:cs typeface="Verdana" charset="0"/>
                </a:rPr>
                <a:t>x</a:t>
              </a:r>
            </a:p>
          </p:txBody>
        </p:sp>
        <p:sp>
          <p:nvSpPr>
            <p:cNvPr id="42024" name="Textfeld 75"/>
            <p:cNvSpPr txBox="1">
              <a:spLocks noChangeArrowheads="1"/>
            </p:cNvSpPr>
            <p:nvPr/>
          </p:nvSpPr>
          <p:spPr bwMode="auto">
            <a:xfrm>
              <a:off x="2845152" y="4377016"/>
              <a:ext cx="5342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accent2"/>
                  </a:solidFill>
                  <a:latin typeface="Symbol" charset="0"/>
                  <a:cs typeface="Symbol" charset="0"/>
                </a:rPr>
                <a:t>-D</a:t>
              </a:r>
              <a:r>
                <a:rPr lang="de-DE" sz="1600">
                  <a:solidFill>
                    <a:schemeClr val="accent2"/>
                  </a:solidFill>
                  <a:cs typeface="Verdana" charset="0"/>
                </a:rPr>
                <a:t>x</a:t>
              </a:r>
            </a:p>
          </p:txBody>
        </p:sp>
        <p:sp>
          <p:nvSpPr>
            <p:cNvPr id="42025" name="Textfeld 76"/>
            <p:cNvSpPr txBox="1">
              <a:spLocks noChangeArrowheads="1"/>
            </p:cNvSpPr>
            <p:nvPr/>
          </p:nvSpPr>
          <p:spPr bwMode="auto">
            <a:xfrm>
              <a:off x="5748867" y="3657600"/>
              <a:ext cx="5342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accent2"/>
                  </a:solidFill>
                  <a:latin typeface="Symbol" charset="0"/>
                  <a:cs typeface="Symbol" charset="0"/>
                </a:rPr>
                <a:t>-D</a:t>
              </a:r>
              <a:r>
                <a:rPr lang="de-DE" sz="1600">
                  <a:solidFill>
                    <a:schemeClr val="accent2"/>
                  </a:solidFill>
                  <a:cs typeface="Verdana" charset="0"/>
                </a:rPr>
                <a:t>x</a:t>
              </a:r>
            </a:p>
          </p:txBody>
        </p:sp>
        <p:sp>
          <p:nvSpPr>
            <p:cNvPr id="42026" name="Textfeld 77"/>
            <p:cNvSpPr txBox="1">
              <a:spLocks noChangeArrowheads="1"/>
            </p:cNvSpPr>
            <p:nvPr/>
          </p:nvSpPr>
          <p:spPr bwMode="auto">
            <a:xfrm>
              <a:off x="3657849" y="4495639"/>
              <a:ext cx="4316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accent2"/>
                  </a:solidFill>
                  <a:latin typeface="Symbol" charset="0"/>
                  <a:cs typeface="Symbol" charset="0"/>
                </a:rPr>
                <a:t>D</a:t>
              </a:r>
              <a:r>
                <a:rPr lang="de-DE" sz="1600">
                  <a:solidFill>
                    <a:schemeClr val="accent2"/>
                  </a:solidFill>
                  <a:cs typeface="Verdana" charset="0"/>
                </a:rPr>
                <a:t>x</a:t>
              </a:r>
            </a:p>
          </p:txBody>
        </p:sp>
      </p:grpSp>
      <p:sp>
        <p:nvSpPr>
          <p:cNvPr id="44" name="Textfeld 14"/>
          <p:cNvSpPr txBox="1">
            <a:spLocks noChangeArrowheads="1"/>
          </p:cNvSpPr>
          <p:nvPr/>
        </p:nvSpPr>
        <p:spPr bwMode="auto">
          <a:xfrm>
            <a:off x="2286134" y="2704166"/>
            <a:ext cx="39969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 err="1" smtClean="0">
                <a:solidFill>
                  <a:schemeClr val="tx1"/>
                </a:solidFill>
                <a:cs typeface="Verdana" charset="0"/>
              </a:rPr>
              <a:t>Uncertainty</a:t>
            </a:r>
            <a:r>
              <a:rPr lang="de-DE" sz="1800" dirty="0" smtClean="0">
                <a:solidFill>
                  <a:schemeClr val="tx1"/>
                </a:solidFill>
                <a:cs typeface="Verdana" charset="0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cs typeface="Verdana" charset="0"/>
              </a:rPr>
              <a:t>at</a:t>
            </a:r>
            <a:r>
              <a:rPr lang="de-DE" sz="1800" dirty="0" smtClean="0">
                <a:solidFill>
                  <a:schemeClr val="tx1"/>
                </a:solidFill>
                <a:cs typeface="Verdana" charset="0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cs typeface="Verdana" charset="0"/>
              </a:rPr>
              <a:t>higher</a:t>
            </a:r>
            <a:r>
              <a:rPr lang="de-DE" sz="1800" dirty="0" smtClean="0">
                <a:solidFill>
                  <a:schemeClr val="tx1"/>
                </a:solidFill>
                <a:cs typeface="Verdana" charset="0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cs typeface="Verdana" charset="0"/>
              </a:rPr>
              <a:t>resolution</a:t>
            </a:r>
            <a:endParaRPr lang="de-DE" sz="1800" dirty="0">
              <a:solidFill>
                <a:schemeClr val="tx1"/>
              </a:solidFill>
              <a:cs typeface="Verdana" charset="0"/>
            </a:endParaRPr>
          </a:p>
        </p:txBody>
      </p:sp>
      <p:sp>
        <p:nvSpPr>
          <p:cNvPr id="45" name="Textfeld 14"/>
          <p:cNvSpPr txBox="1">
            <a:spLocks noChangeArrowheads="1"/>
          </p:cNvSpPr>
          <p:nvPr/>
        </p:nvSpPr>
        <p:spPr bwMode="auto">
          <a:xfrm>
            <a:off x="915989" y="5870181"/>
            <a:ext cx="5420446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 smtClean="0">
                <a:cs typeface="Verdana" charset="0"/>
              </a:rPr>
              <a:t>Dynamic </a:t>
            </a:r>
            <a:r>
              <a:rPr lang="de-DE" sz="1800" dirty="0" err="1" smtClean="0">
                <a:cs typeface="Verdana" charset="0"/>
              </a:rPr>
              <a:t>uncertainty</a:t>
            </a:r>
            <a:r>
              <a:rPr lang="de-DE" sz="1800" dirty="0" smtClean="0">
                <a:cs typeface="Verdana" charset="0"/>
              </a:rPr>
              <a:t> </a:t>
            </a:r>
            <a:r>
              <a:rPr lang="de-DE" sz="1800" dirty="0" err="1" smtClean="0">
                <a:cs typeface="Verdana" charset="0"/>
              </a:rPr>
              <a:t>with</a:t>
            </a:r>
            <a:r>
              <a:rPr lang="de-DE" sz="1800" dirty="0" smtClean="0">
                <a:cs typeface="Verdana" charset="0"/>
              </a:rPr>
              <a:t> </a:t>
            </a:r>
            <a:r>
              <a:rPr lang="de-DE" sz="1800" dirty="0" err="1" smtClean="0">
                <a:cs typeface="Verdana" charset="0"/>
              </a:rPr>
              <a:t>drift</a:t>
            </a:r>
            <a:r>
              <a:rPr lang="de-DE" sz="1800" dirty="0" smtClean="0">
                <a:cs typeface="Verdana" charset="0"/>
              </a:rPr>
              <a:t> </a:t>
            </a:r>
            <a:r>
              <a:rPr lang="de-DE" sz="1800" dirty="0" err="1" smtClean="0">
                <a:cs typeface="Verdana" charset="0"/>
              </a:rPr>
              <a:t>information</a:t>
            </a:r>
            <a:r>
              <a:rPr lang="de-DE" sz="1800" dirty="0" smtClean="0">
                <a:cs typeface="Verdana" charset="0"/>
              </a:rPr>
              <a:t>....</a:t>
            </a:r>
            <a:endParaRPr lang="de-DE" sz="1800" dirty="0">
              <a:cs typeface="Verdana" charset="0"/>
            </a:endParaRPr>
          </a:p>
        </p:txBody>
      </p:sp>
      <p:sp>
        <p:nvSpPr>
          <p:cNvPr id="2" name="Pfeil nach oben 1"/>
          <p:cNvSpPr/>
          <p:nvPr/>
        </p:nvSpPr>
        <p:spPr>
          <a:xfrm>
            <a:off x="1545461" y="4377017"/>
            <a:ext cx="484632" cy="381050"/>
          </a:xfrm>
          <a:prstGeom prst="up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Pfeil nach oben 46"/>
          <p:cNvSpPr/>
          <p:nvPr/>
        </p:nvSpPr>
        <p:spPr>
          <a:xfrm>
            <a:off x="4254270" y="4148338"/>
            <a:ext cx="484632" cy="381050"/>
          </a:xfrm>
          <a:prstGeom prst="up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Pfeil nach oben 47"/>
          <p:cNvSpPr/>
          <p:nvPr/>
        </p:nvSpPr>
        <p:spPr>
          <a:xfrm rot="10800000">
            <a:off x="3491713" y="4899632"/>
            <a:ext cx="484632" cy="381050"/>
          </a:xfrm>
          <a:prstGeom prst="up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Pfeil nach oben 48"/>
          <p:cNvSpPr/>
          <p:nvPr/>
        </p:nvSpPr>
        <p:spPr>
          <a:xfrm rot="10800000">
            <a:off x="5930318" y="4148338"/>
            <a:ext cx="484632" cy="381050"/>
          </a:xfrm>
          <a:prstGeom prst="up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Pfeil nach oben 49"/>
          <p:cNvSpPr/>
          <p:nvPr/>
        </p:nvSpPr>
        <p:spPr>
          <a:xfrm>
            <a:off x="1072548" y="1871614"/>
            <a:ext cx="484632" cy="381050"/>
          </a:xfrm>
          <a:prstGeom prst="up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Pfeil nach oben 50"/>
          <p:cNvSpPr/>
          <p:nvPr/>
        </p:nvSpPr>
        <p:spPr>
          <a:xfrm rot="10800000">
            <a:off x="1060829" y="2254252"/>
            <a:ext cx="484632" cy="381050"/>
          </a:xfrm>
          <a:prstGeom prst="up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6319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007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smtClean="0"/>
              <a:t>Grid Of </a:t>
            </a:r>
            <a:r>
              <a:rPr lang="en-US" dirty="0" smtClean="0"/>
              <a:t>Scaling </a:t>
            </a:r>
            <a:r>
              <a:rPr lang="en-US" dirty="0" smtClean="0"/>
              <a:t>Laws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7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Trading Models Are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149" y="1600201"/>
            <a:ext cx="7910651" cy="4245246"/>
          </a:xfrm>
        </p:spPr>
        <p:txBody>
          <a:bodyPr>
            <a:normAutofit/>
          </a:bodyPr>
          <a:lstStyle/>
          <a:p>
            <a:r>
              <a:rPr lang="en-US" dirty="0" smtClean="0"/>
              <a:t>Trading models consist of trading cells</a:t>
            </a:r>
          </a:p>
          <a:p>
            <a:r>
              <a:rPr lang="en-US" dirty="0" smtClean="0"/>
              <a:t>Each trading cell is a small engine.</a:t>
            </a:r>
          </a:p>
          <a:p>
            <a:r>
              <a:rPr lang="en-US" dirty="0" smtClean="0"/>
              <a:t>An engine has levers, gear shifts, breaks, etc.</a:t>
            </a:r>
          </a:p>
          <a:p>
            <a:r>
              <a:rPr lang="en-US" dirty="0" smtClean="0"/>
              <a:t>Engines are ‘virtual’ and only exist in the abstract world of bits and bytes, except for the actual transaction of buying and selling.</a:t>
            </a:r>
          </a:p>
          <a:p>
            <a:r>
              <a:rPr lang="en-US" dirty="0" smtClean="0"/>
              <a:t>How do we design levers?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164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90"/>
            <a:ext cx="8229600" cy="1143000"/>
          </a:xfrm>
        </p:spPr>
        <p:txBody>
          <a:bodyPr/>
          <a:lstStyle/>
          <a:p>
            <a:r>
              <a:rPr lang="en-US" dirty="0" smtClean="0"/>
              <a:t>Scaling Law As A Lever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602434"/>
            <a:ext cx="83322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scaling laws are t</a:t>
            </a:r>
            <a:r>
              <a:rPr lang="de-DE" sz="2400" dirty="0"/>
              <a:t>he</a:t>
            </a:r>
            <a:r>
              <a:rPr lang="en-US" sz="2400" dirty="0"/>
              <a:t> levers </a:t>
            </a:r>
            <a:r>
              <a:rPr lang="en-US" sz="2400" dirty="0" smtClean="0"/>
              <a:t>that ensure consistent mapping of events in X to property Y.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Estimation </a:t>
            </a:r>
            <a:r>
              <a:rPr lang="en-US" sz="2400" dirty="0"/>
              <a:t>of scaling </a:t>
            </a:r>
            <a:r>
              <a:rPr lang="en-US" sz="2400" dirty="0" smtClean="0"/>
              <a:t>law exponents </a:t>
            </a:r>
            <a:r>
              <a:rPr lang="en-US" sz="2400" dirty="0"/>
              <a:t>is data </a:t>
            </a:r>
            <a:r>
              <a:rPr lang="en-US" sz="2400" dirty="0" smtClean="0"/>
              <a:t>efficient</a:t>
            </a:r>
            <a:r>
              <a:rPr lang="en-US" sz="2400" dirty="0"/>
              <a:t> </a:t>
            </a:r>
            <a:r>
              <a:rPr lang="en-US" sz="2400" dirty="0" smtClean="0"/>
              <a:t>and can be updated on an ongoing basis.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We can build a grid of scaling laws to create a comprehensive and dynamic framework to trigger actions.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183612" y="2147760"/>
            <a:ext cx="2419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Event Operator: X</a:t>
            </a:r>
            <a:endParaRPr lang="de-DE" sz="2400" dirty="0"/>
          </a:p>
        </p:txBody>
      </p:sp>
      <p:sp>
        <p:nvSpPr>
          <p:cNvPr id="13" name="Textfeld 12"/>
          <p:cNvSpPr txBox="1"/>
          <p:nvPr/>
        </p:nvSpPr>
        <p:spPr>
          <a:xfrm>
            <a:off x="4619660" y="1244037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Property Y</a:t>
            </a:r>
            <a:endParaRPr lang="de-DE" sz="2400" dirty="0"/>
          </a:p>
        </p:txBody>
      </p:sp>
      <p:sp>
        <p:nvSpPr>
          <p:cNvPr id="24" name="Textfeld 23"/>
          <p:cNvSpPr txBox="1"/>
          <p:nvPr/>
        </p:nvSpPr>
        <p:spPr>
          <a:xfrm>
            <a:off x="5948947" y="1803187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Scaling</a:t>
            </a:r>
            <a:r>
              <a:rPr lang="de-DE" sz="2400" dirty="0" smtClean="0"/>
              <a:t> Law</a:t>
            </a:r>
            <a:endParaRPr lang="de-DE" sz="2400" dirty="0"/>
          </a:p>
        </p:txBody>
      </p:sp>
      <p:cxnSp>
        <p:nvCxnSpPr>
          <p:cNvPr id="5" name="Gerade Verbindung 4"/>
          <p:cNvCxnSpPr/>
          <p:nvPr/>
        </p:nvCxnSpPr>
        <p:spPr>
          <a:xfrm flipV="1">
            <a:off x="2115460" y="2083196"/>
            <a:ext cx="3833487" cy="11598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Gleichschenkliges Dreieck 19"/>
          <p:cNvSpPr/>
          <p:nvPr/>
        </p:nvSpPr>
        <p:spPr>
          <a:xfrm>
            <a:off x="3304941" y="2818225"/>
            <a:ext cx="531796" cy="531796"/>
          </a:xfrm>
          <a:prstGeom prst="triangl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2" name="Pfeil nach unten 21"/>
          <p:cNvSpPr/>
          <p:nvPr/>
        </p:nvSpPr>
        <p:spPr>
          <a:xfrm>
            <a:off x="2211896" y="2676867"/>
            <a:ext cx="460858" cy="395358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3" name="Pfeil nach oben 22"/>
          <p:cNvSpPr/>
          <p:nvPr/>
        </p:nvSpPr>
        <p:spPr>
          <a:xfrm>
            <a:off x="4989362" y="1765295"/>
            <a:ext cx="464954" cy="382465"/>
          </a:xfrm>
          <a:prstGeom prst="up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8743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el 1"/>
          <p:cNvSpPr>
            <a:spLocks noGrp="1"/>
          </p:cNvSpPr>
          <p:nvPr>
            <p:ph type="title"/>
          </p:nvPr>
        </p:nvSpPr>
        <p:spPr>
          <a:xfrm>
            <a:off x="740869" y="366801"/>
            <a:ext cx="7832043" cy="452437"/>
          </a:xfrm>
        </p:spPr>
        <p:txBody>
          <a:bodyPr>
            <a:normAutofit fontScale="90000"/>
          </a:bodyPr>
          <a:lstStyle/>
          <a:p>
            <a:r>
              <a:rPr lang="de-CH" dirty="0" smtClean="0">
                <a:latin typeface="Verdana" charset="0"/>
                <a:cs typeface="DejaVu Sans" charset="0"/>
              </a:rPr>
              <a:t>Tick</a:t>
            </a:r>
            <a:r>
              <a:rPr lang="de-CH" dirty="0">
                <a:latin typeface="Verdana" charset="0"/>
                <a:cs typeface="DejaVu Sans" charset="0"/>
              </a:rPr>
              <a:t>-count </a:t>
            </a:r>
            <a:r>
              <a:rPr lang="de-CH" dirty="0" err="1">
                <a:latin typeface="Verdana" charset="0"/>
                <a:cs typeface="DejaVu Sans" charset="0"/>
              </a:rPr>
              <a:t>scaling</a:t>
            </a:r>
            <a:r>
              <a:rPr lang="de-CH" dirty="0">
                <a:latin typeface="Verdana" charset="0"/>
                <a:cs typeface="DejaVu Sans" charset="0"/>
              </a:rPr>
              <a:t> </a:t>
            </a:r>
            <a:r>
              <a:rPr lang="de-CH" dirty="0" err="1">
                <a:latin typeface="Verdana" charset="0"/>
                <a:cs typeface="DejaVu Sans" charset="0"/>
              </a:rPr>
              <a:t>law</a:t>
            </a:r>
            <a:endParaRPr lang="de-DE" dirty="0">
              <a:latin typeface="Verdana" charset="0"/>
              <a:cs typeface="DejaVu Sans" charset="0"/>
            </a:endParaRPr>
          </a:p>
        </p:txBody>
      </p:sp>
      <p:pic>
        <p:nvPicPr>
          <p:cNvPr id="62467" name="Bild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162050"/>
            <a:ext cx="69723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Bild 2" descr="fig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0"/>
          <a:stretch>
            <a:fillRect/>
          </a:stretch>
        </p:blipFill>
        <p:spPr bwMode="auto">
          <a:xfrm>
            <a:off x="1447800" y="2133600"/>
            <a:ext cx="61166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970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el 1"/>
          <p:cNvSpPr>
            <a:spLocks noGrp="1"/>
          </p:cNvSpPr>
          <p:nvPr>
            <p:ph type="title"/>
          </p:nvPr>
        </p:nvSpPr>
        <p:spPr>
          <a:xfrm>
            <a:off x="420688" y="431008"/>
            <a:ext cx="7118350" cy="452437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latin typeface="Verdana" charset="0"/>
                <a:cs typeface="DejaVu Sans" charset="0"/>
              </a:rPr>
              <a:t>Other </a:t>
            </a:r>
            <a:r>
              <a:rPr lang="de-DE" dirty="0" err="1" smtClean="0">
                <a:latin typeface="Verdana" charset="0"/>
                <a:cs typeface="DejaVu Sans" charset="0"/>
              </a:rPr>
              <a:t>Questions</a:t>
            </a:r>
            <a:endParaRPr lang="de-DE" dirty="0">
              <a:latin typeface="Verdana" charset="0"/>
              <a:cs typeface="DejaVu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52160" y="281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825303" y="1056641"/>
            <a:ext cx="8105337" cy="361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17500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DejaVu Sans" charset="0"/>
              </a:defRPr>
            </a:lvl1pPr>
            <a:lvl2pPr marL="37931725" indent="-37474525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Arial"/>
              <a:buChar char="•"/>
            </a:pPr>
            <a:r>
              <a:rPr lang="de-CH" dirty="0" smtClean="0">
                <a:solidFill>
                  <a:srgbClr val="000000"/>
                </a:solidFill>
              </a:rPr>
              <a:t>Average </a:t>
            </a:r>
            <a:r>
              <a:rPr lang="de-CH" dirty="0" err="1" smtClean="0">
                <a:solidFill>
                  <a:srgbClr val="000000"/>
                </a:solidFill>
              </a:rPr>
              <a:t>number</a:t>
            </a:r>
            <a:r>
              <a:rPr lang="de-CH" dirty="0" smtClean="0">
                <a:solidFill>
                  <a:srgbClr val="000000"/>
                </a:solidFill>
              </a:rPr>
              <a:t> </a:t>
            </a:r>
            <a:r>
              <a:rPr lang="de-CH" dirty="0" err="1" smtClean="0">
                <a:solidFill>
                  <a:srgbClr val="000000"/>
                </a:solidFill>
              </a:rPr>
              <a:t>of</a:t>
            </a:r>
            <a:r>
              <a:rPr lang="de-CH" dirty="0" smtClean="0">
                <a:solidFill>
                  <a:srgbClr val="000000"/>
                </a:solidFill>
              </a:rPr>
              <a:t> </a:t>
            </a:r>
            <a:r>
              <a:rPr lang="de-CH" dirty="0" err="1" smtClean="0">
                <a:solidFill>
                  <a:srgbClr val="000000"/>
                </a:solidFill>
              </a:rPr>
              <a:t>small</a:t>
            </a:r>
            <a:r>
              <a:rPr lang="de-CH" dirty="0" smtClean="0">
                <a:solidFill>
                  <a:srgbClr val="000000"/>
                </a:solidFill>
              </a:rPr>
              <a:t> </a:t>
            </a:r>
            <a:r>
              <a:rPr lang="de-CH" dirty="0" err="1" smtClean="0">
                <a:solidFill>
                  <a:srgbClr val="000000"/>
                </a:solidFill>
              </a:rPr>
              <a:t>directional</a:t>
            </a:r>
            <a:r>
              <a:rPr lang="de-CH" dirty="0" smtClean="0">
                <a:solidFill>
                  <a:srgbClr val="000000"/>
                </a:solidFill>
              </a:rPr>
              <a:t> </a:t>
            </a:r>
            <a:r>
              <a:rPr lang="de-CH" dirty="0" err="1" smtClean="0">
                <a:solidFill>
                  <a:srgbClr val="000000"/>
                </a:solidFill>
              </a:rPr>
              <a:t>changes</a:t>
            </a:r>
            <a:r>
              <a:rPr lang="de-CH" dirty="0" smtClean="0">
                <a:solidFill>
                  <a:srgbClr val="000000"/>
                </a:solidFill>
              </a:rPr>
              <a:t> </a:t>
            </a:r>
            <a:r>
              <a:rPr lang="de-CH" dirty="0" err="1" smtClean="0">
                <a:solidFill>
                  <a:srgbClr val="000000"/>
                </a:solidFill>
              </a:rPr>
              <a:t>within</a:t>
            </a:r>
            <a:r>
              <a:rPr lang="de-CH" dirty="0" smtClean="0">
                <a:solidFill>
                  <a:srgbClr val="000000"/>
                </a:solidFill>
              </a:rPr>
              <a:t> a </a:t>
            </a:r>
            <a:r>
              <a:rPr lang="de-CH" dirty="0" err="1" smtClean="0">
                <a:solidFill>
                  <a:srgbClr val="000000"/>
                </a:solidFill>
              </a:rPr>
              <a:t>big</a:t>
            </a:r>
            <a:r>
              <a:rPr lang="de-CH" dirty="0" smtClean="0">
                <a:solidFill>
                  <a:srgbClr val="000000"/>
                </a:solidFill>
              </a:rPr>
              <a:t> </a:t>
            </a:r>
            <a:r>
              <a:rPr lang="de-CH" dirty="0" err="1" smtClean="0">
                <a:solidFill>
                  <a:srgbClr val="000000"/>
                </a:solidFill>
              </a:rPr>
              <a:t>directional</a:t>
            </a:r>
            <a:r>
              <a:rPr lang="de-CH" dirty="0" smtClean="0">
                <a:solidFill>
                  <a:srgbClr val="000000"/>
                </a:solidFill>
              </a:rPr>
              <a:t> </a:t>
            </a:r>
            <a:r>
              <a:rPr lang="de-CH" dirty="0" err="1" smtClean="0">
                <a:solidFill>
                  <a:srgbClr val="000000"/>
                </a:solidFill>
              </a:rPr>
              <a:t>change</a:t>
            </a:r>
            <a:endParaRPr lang="de-CH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Arial"/>
              <a:buChar char="•"/>
            </a:pPr>
            <a:r>
              <a:rPr lang="de-CH" dirty="0" smtClean="0">
                <a:solidFill>
                  <a:srgbClr val="000000"/>
                </a:solidFill>
              </a:rPr>
              <a:t>Average </a:t>
            </a:r>
            <a:r>
              <a:rPr lang="de-CH" dirty="0" err="1">
                <a:solidFill>
                  <a:srgbClr val="000000"/>
                </a:solidFill>
              </a:rPr>
              <a:t>yearly</a:t>
            </a:r>
            <a:r>
              <a:rPr lang="de-CH" dirty="0">
                <a:solidFill>
                  <a:srgbClr val="000000"/>
                </a:solidFill>
              </a:rPr>
              <a:t> </a:t>
            </a:r>
            <a:r>
              <a:rPr lang="de-CH" dirty="0" err="1">
                <a:solidFill>
                  <a:srgbClr val="000000"/>
                </a:solidFill>
              </a:rPr>
              <a:t>number</a:t>
            </a:r>
            <a:r>
              <a:rPr lang="de-CH" dirty="0">
                <a:solidFill>
                  <a:srgbClr val="000000"/>
                </a:solidFill>
              </a:rPr>
              <a:t> </a:t>
            </a:r>
            <a:r>
              <a:rPr lang="de-CH" dirty="0" err="1">
                <a:solidFill>
                  <a:srgbClr val="000000"/>
                </a:solidFill>
              </a:rPr>
              <a:t>of</a:t>
            </a:r>
            <a:r>
              <a:rPr lang="de-CH" dirty="0">
                <a:solidFill>
                  <a:srgbClr val="000000"/>
                </a:solidFill>
              </a:rPr>
              <a:t> </a:t>
            </a:r>
            <a:r>
              <a:rPr lang="de-CH" dirty="0" err="1">
                <a:solidFill>
                  <a:srgbClr val="000000"/>
                </a:solidFill>
              </a:rPr>
              <a:t>price</a:t>
            </a:r>
            <a:r>
              <a:rPr lang="de-CH" dirty="0">
                <a:solidFill>
                  <a:srgbClr val="000000"/>
                </a:solidFill>
              </a:rPr>
              <a:t> </a:t>
            </a:r>
            <a:r>
              <a:rPr lang="de-CH" dirty="0" err="1">
                <a:solidFill>
                  <a:srgbClr val="000000"/>
                </a:solidFill>
              </a:rPr>
              <a:t>moves</a:t>
            </a:r>
            <a:endParaRPr lang="de-CH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Arial"/>
              <a:buChar char="•"/>
            </a:pPr>
            <a:r>
              <a:rPr lang="de-CH" dirty="0">
                <a:solidFill>
                  <a:srgbClr val="000000"/>
                </a:solidFill>
              </a:rPr>
              <a:t>Average maximal </a:t>
            </a:r>
            <a:r>
              <a:rPr lang="de-CH" dirty="0" err="1">
                <a:solidFill>
                  <a:srgbClr val="000000"/>
                </a:solidFill>
              </a:rPr>
              <a:t>price</a:t>
            </a:r>
            <a:r>
              <a:rPr lang="de-CH" dirty="0">
                <a:solidFill>
                  <a:srgbClr val="000000"/>
                </a:solidFill>
              </a:rPr>
              <a:t> </a:t>
            </a:r>
            <a:r>
              <a:rPr lang="de-CH" dirty="0" err="1">
                <a:solidFill>
                  <a:srgbClr val="000000"/>
                </a:solidFill>
              </a:rPr>
              <a:t>move</a:t>
            </a:r>
            <a:r>
              <a:rPr lang="de-CH" dirty="0">
                <a:solidFill>
                  <a:srgbClr val="000000"/>
                </a:solidFill>
              </a:rPr>
              <a:t> </a:t>
            </a:r>
            <a:r>
              <a:rPr lang="de-CH" dirty="0" err="1" smtClean="0">
                <a:solidFill>
                  <a:srgbClr val="000000"/>
                </a:solidFill>
              </a:rPr>
              <a:t>during</a:t>
            </a:r>
            <a:r>
              <a:rPr lang="de-CH" dirty="0" smtClean="0">
                <a:solidFill>
                  <a:srgbClr val="000000"/>
                </a:solidFill>
              </a:rPr>
              <a:t> time </a:t>
            </a:r>
            <a:r>
              <a:rPr lang="de-CH" dirty="0" err="1" smtClean="0">
                <a:solidFill>
                  <a:srgbClr val="000000"/>
                </a:solidFill>
              </a:rPr>
              <a:t>interval</a:t>
            </a:r>
            <a:endParaRPr lang="de-CH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Arial"/>
              <a:buChar char="•"/>
            </a:pPr>
            <a:r>
              <a:rPr lang="de-CH" dirty="0">
                <a:solidFill>
                  <a:srgbClr val="000000"/>
                </a:solidFill>
              </a:rPr>
              <a:t>Average </a:t>
            </a:r>
            <a:r>
              <a:rPr lang="de-CH" dirty="0" err="1">
                <a:solidFill>
                  <a:srgbClr val="000000"/>
                </a:solidFill>
              </a:rPr>
              <a:t>duration</a:t>
            </a:r>
            <a:r>
              <a:rPr lang="de-CH" dirty="0">
                <a:solidFill>
                  <a:srgbClr val="000000"/>
                </a:solidFill>
              </a:rPr>
              <a:t> </a:t>
            </a:r>
            <a:r>
              <a:rPr lang="de-CH" dirty="0" err="1">
                <a:solidFill>
                  <a:srgbClr val="000000"/>
                </a:solidFill>
              </a:rPr>
              <a:t>of</a:t>
            </a:r>
            <a:r>
              <a:rPr lang="de-CH" dirty="0">
                <a:solidFill>
                  <a:srgbClr val="000000"/>
                </a:solidFill>
              </a:rPr>
              <a:t> a </a:t>
            </a:r>
            <a:r>
              <a:rPr lang="de-CH" dirty="0" err="1">
                <a:solidFill>
                  <a:srgbClr val="000000"/>
                </a:solidFill>
              </a:rPr>
              <a:t>price</a:t>
            </a:r>
            <a:r>
              <a:rPr lang="de-CH" dirty="0">
                <a:solidFill>
                  <a:srgbClr val="000000"/>
                </a:solidFill>
              </a:rPr>
              <a:t> </a:t>
            </a:r>
            <a:r>
              <a:rPr lang="de-CH" dirty="0" err="1">
                <a:solidFill>
                  <a:srgbClr val="000000"/>
                </a:solidFill>
              </a:rPr>
              <a:t>move</a:t>
            </a:r>
            <a:r>
              <a:rPr lang="de-CH" dirty="0">
                <a:solidFill>
                  <a:srgbClr val="000000"/>
                </a:solidFill>
              </a:rPr>
              <a:t> </a:t>
            </a:r>
            <a:endParaRPr lang="de-CH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Arial"/>
              <a:buChar char="•"/>
            </a:pPr>
            <a:r>
              <a:rPr lang="de-CH" dirty="0">
                <a:solidFill>
                  <a:srgbClr val="000000"/>
                </a:solidFill>
              </a:rPr>
              <a:t>Average </a:t>
            </a:r>
            <a:r>
              <a:rPr lang="de-CH" dirty="0" err="1">
                <a:solidFill>
                  <a:srgbClr val="000000"/>
                </a:solidFill>
              </a:rPr>
              <a:t>duration</a:t>
            </a:r>
            <a:r>
              <a:rPr lang="de-CH" dirty="0">
                <a:solidFill>
                  <a:srgbClr val="000000"/>
                </a:solidFill>
              </a:rPr>
              <a:t> </a:t>
            </a:r>
            <a:r>
              <a:rPr lang="de-CH" dirty="0" err="1">
                <a:solidFill>
                  <a:srgbClr val="000000"/>
                </a:solidFill>
              </a:rPr>
              <a:t>of</a:t>
            </a:r>
            <a:r>
              <a:rPr lang="de-CH" dirty="0">
                <a:solidFill>
                  <a:srgbClr val="000000"/>
                </a:solidFill>
              </a:rPr>
              <a:t> a </a:t>
            </a:r>
            <a:r>
              <a:rPr lang="de-CH" dirty="0" err="1">
                <a:solidFill>
                  <a:srgbClr val="000000"/>
                </a:solidFill>
              </a:rPr>
              <a:t>directional</a:t>
            </a:r>
            <a:r>
              <a:rPr lang="de-CH" dirty="0">
                <a:solidFill>
                  <a:srgbClr val="000000"/>
                </a:solidFill>
              </a:rPr>
              <a:t> </a:t>
            </a:r>
            <a:r>
              <a:rPr lang="de-CH" dirty="0" err="1" smtClean="0">
                <a:solidFill>
                  <a:srgbClr val="000000"/>
                </a:solidFill>
              </a:rPr>
              <a:t>change</a:t>
            </a:r>
            <a:endParaRPr lang="de-CH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Arial"/>
              <a:buChar char="•"/>
            </a:pPr>
            <a:r>
              <a:rPr lang="de-CH" dirty="0">
                <a:solidFill>
                  <a:srgbClr val="000000"/>
                </a:solidFill>
              </a:rPr>
              <a:t>A</a:t>
            </a:r>
            <a:r>
              <a:rPr lang="de-CH" dirty="0" smtClean="0">
                <a:solidFill>
                  <a:srgbClr val="000000"/>
                </a:solidFill>
              </a:rPr>
              <a:t>verage </a:t>
            </a:r>
            <a:r>
              <a:rPr lang="de-CH" dirty="0" err="1" smtClean="0">
                <a:solidFill>
                  <a:srgbClr val="000000"/>
                </a:solidFill>
              </a:rPr>
              <a:t>length</a:t>
            </a:r>
            <a:r>
              <a:rPr lang="de-CH" dirty="0" smtClean="0">
                <a:solidFill>
                  <a:srgbClr val="000000"/>
                </a:solidFill>
              </a:rPr>
              <a:t> </a:t>
            </a:r>
            <a:r>
              <a:rPr lang="de-CH" dirty="0" err="1" smtClean="0">
                <a:solidFill>
                  <a:srgbClr val="000000"/>
                </a:solidFill>
              </a:rPr>
              <a:t>of</a:t>
            </a:r>
            <a:r>
              <a:rPr lang="de-CH" dirty="0" smtClean="0">
                <a:solidFill>
                  <a:srgbClr val="000000"/>
                </a:solidFill>
              </a:rPr>
              <a:t> </a:t>
            </a:r>
            <a:r>
              <a:rPr lang="de-CH" dirty="0" err="1" smtClean="0">
                <a:solidFill>
                  <a:srgbClr val="000000"/>
                </a:solidFill>
              </a:rPr>
              <a:t>the</a:t>
            </a:r>
            <a:r>
              <a:rPr lang="de-CH" dirty="0" smtClean="0">
                <a:solidFill>
                  <a:srgbClr val="000000"/>
                </a:solidFill>
              </a:rPr>
              <a:t> </a:t>
            </a:r>
            <a:r>
              <a:rPr lang="de-CH" dirty="0" err="1" smtClean="0">
                <a:solidFill>
                  <a:srgbClr val="000000"/>
                </a:solidFill>
              </a:rPr>
              <a:t>coastline</a:t>
            </a:r>
            <a:r>
              <a:rPr lang="de-CH" dirty="0" smtClean="0">
                <a:solidFill>
                  <a:srgbClr val="000000"/>
                </a:solidFill>
              </a:rPr>
              <a:t> </a:t>
            </a:r>
            <a:r>
              <a:rPr lang="de-CH" dirty="0" err="1" smtClean="0">
                <a:solidFill>
                  <a:srgbClr val="000000"/>
                </a:solidFill>
              </a:rPr>
              <a:t>and</a:t>
            </a:r>
            <a:r>
              <a:rPr lang="de-CH" dirty="0" smtClean="0">
                <a:solidFill>
                  <a:srgbClr val="000000"/>
                </a:solidFill>
              </a:rPr>
              <a:t> i</a:t>
            </a:r>
            <a:r>
              <a:rPr lang="en-US" dirty="0" err="1" smtClean="0">
                <a:solidFill>
                  <a:srgbClr val="000000"/>
                </a:solidFill>
              </a:rPr>
              <a:t>ts</a:t>
            </a:r>
            <a:r>
              <a:rPr lang="de-CH" dirty="0" smtClean="0">
                <a:solidFill>
                  <a:srgbClr val="000000"/>
                </a:solidFill>
              </a:rPr>
              <a:t> </a:t>
            </a:r>
            <a:r>
              <a:rPr lang="de-CH" dirty="0" err="1" smtClean="0">
                <a:solidFill>
                  <a:srgbClr val="000000"/>
                </a:solidFill>
              </a:rPr>
              <a:t>components</a:t>
            </a:r>
            <a:endParaRPr lang="de-CH" dirty="0">
              <a:solidFill>
                <a:srgbClr val="000000"/>
              </a:solidFill>
            </a:endParaRPr>
          </a:p>
          <a:p>
            <a:pPr marL="25400" indent="0" eaLnBrk="1" hangingPunct="1">
              <a:lnSpc>
                <a:spcPct val="150000"/>
              </a:lnSpc>
              <a:buClr>
                <a:srgbClr val="194E7F"/>
              </a:buClr>
              <a:buSzPct val="95000"/>
            </a:pPr>
            <a:endParaRPr 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Wingdings" charset="0"/>
              <a:buChar char=""/>
            </a:pPr>
            <a:endParaRPr 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Wingdings" charset="0"/>
              <a:buChar char=""/>
            </a:pPr>
            <a:endParaRPr lang="en-US" dirty="0">
              <a:solidFill>
                <a:srgbClr val="000000"/>
              </a:solidFill>
            </a:endParaRPr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0779" y="5746525"/>
            <a:ext cx="6088343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Verdana"/>
              </a:rPr>
              <a:t>Discovery of new 12 scaling laws.</a:t>
            </a:r>
            <a:endParaRPr lang="en-US" sz="2400" dirty="0">
              <a:solidFill>
                <a:schemeClr val="bg1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27339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 1"/>
          <p:cNvSpPr>
            <a:spLocks noGrp="1"/>
          </p:cNvSpPr>
          <p:nvPr>
            <p:ph type="title"/>
          </p:nvPr>
        </p:nvSpPr>
        <p:spPr>
          <a:xfrm>
            <a:off x="420688" y="431008"/>
            <a:ext cx="7118350" cy="452437"/>
          </a:xfrm>
        </p:spPr>
        <p:txBody>
          <a:bodyPr>
            <a:normAutofit fontScale="90000"/>
          </a:bodyPr>
          <a:lstStyle/>
          <a:p>
            <a:r>
              <a:rPr lang="de-DE" dirty="0" err="1" smtClean="0">
                <a:latin typeface="Verdana" charset="0"/>
                <a:cs typeface="DejaVu Sans" charset="0"/>
              </a:rPr>
              <a:t>Established</a:t>
            </a:r>
            <a:r>
              <a:rPr lang="de-DE" dirty="0" smtClean="0">
                <a:latin typeface="Verdana" charset="0"/>
                <a:cs typeface="DejaVu Sans" charset="0"/>
              </a:rPr>
              <a:t> </a:t>
            </a:r>
            <a:r>
              <a:rPr lang="de-DE" dirty="0" err="1">
                <a:latin typeface="Verdana" charset="0"/>
                <a:cs typeface="DejaVu Sans" charset="0"/>
              </a:rPr>
              <a:t>scaling</a:t>
            </a:r>
            <a:r>
              <a:rPr lang="de-DE" dirty="0">
                <a:latin typeface="Verdana" charset="0"/>
                <a:cs typeface="DejaVu Sans" charset="0"/>
              </a:rPr>
              <a:t> </a:t>
            </a:r>
            <a:r>
              <a:rPr lang="de-DE" dirty="0" err="1">
                <a:latin typeface="Verdana" charset="0"/>
                <a:cs typeface="DejaVu Sans" charset="0"/>
              </a:rPr>
              <a:t>laws</a:t>
            </a:r>
            <a:endParaRPr lang="de-DE" dirty="0">
              <a:latin typeface="Verdana" charset="0"/>
              <a:cs typeface="DejaVu Sans" charset="0"/>
            </a:endParaRPr>
          </a:p>
        </p:txBody>
      </p:sp>
      <p:sp>
        <p:nvSpPr>
          <p:cNvPr id="59395" name="Textfeld 14"/>
          <p:cNvSpPr txBox="1">
            <a:spLocks noChangeArrowheads="1"/>
          </p:cNvSpPr>
          <p:nvPr/>
        </p:nvSpPr>
        <p:spPr bwMode="auto">
          <a:xfrm>
            <a:off x="533400" y="1295400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DejaVu Sans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r>
              <a:rPr lang="de-DE" sz="1800" b="1">
                <a:solidFill>
                  <a:schemeClr val="tx1"/>
                </a:solidFill>
                <a:cs typeface="Verdana" charset="0"/>
              </a:rPr>
              <a:t>Müller </a:t>
            </a:r>
            <a:r>
              <a:rPr lang="de-DE" sz="1800" b="1" i="1">
                <a:solidFill>
                  <a:schemeClr val="tx1"/>
                </a:solidFill>
                <a:cs typeface="Verdana" charset="0"/>
              </a:rPr>
              <a:t>et al</a:t>
            </a:r>
            <a:r>
              <a:rPr lang="de-DE" sz="1800" b="1">
                <a:solidFill>
                  <a:schemeClr val="tx1"/>
                </a:solidFill>
                <a:cs typeface="Verdana" charset="0"/>
              </a:rPr>
              <a:t>.</a:t>
            </a:r>
            <a:r>
              <a:rPr lang="de-DE" sz="1800" b="1" i="1">
                <a:solidFill>
                  <a:schemeClr val="tx1"/>
                </a:solidFill>
                <a:cs typeface="Verdana" charset="0"/>
              </a:rPr>
              <a:t>, J. Bank Finance</a:t>
            </a:r>
            <a:r>
              <a:rPr lang="de-DE" sz="1800" b="1">
                <a:solidFill>
                  <a:schemeClr val="tx1"/>
                </a:solidFill>
                <a:cs typeface="Verdana" charset="0"/>
              </a:rPr>
              <a:t>, 1990</a:t>
            </a:r>
            <a:r>
              <a:rPr lang="de-DE" sz="1800">
                <a:solidFill>
                  <a:schemeClr val="tx1"/>
                </a:solidFill>
                <a:cs typeface="Verdana" charset="0"/>
              </a:rPr>
              <a:t>: </a:t>
            </a:r>
          </a:p>
          <a:p>
            <a:pPr eaLnBrk="1" hangingPunct="1"/>
            <a:r>
              <a:rPr lang="de-DE" sz="1800">
                <a:solidFill>
                  <a:schemeClr val="tx1"/>
                </a:solidFill>
                <a:cs typeface="Verdana" charset="0"/>
              </a:rPr>
              <a:t>	Mean absolute change of mid-price to time</a:t>
            </a:r>
          </a:p>
        </p:txBody>
      </p:sp>
      <p:sp>
        <p:nvSpPr>
          <p:cNvPr id="59396" name="Textfeld 14"/>
          <p:cNvSpPr txBox="1">
            <a:spLocks noChangeArrowheads="1"/>
          </p:cNvSpPr>
          <p:nvPr/>
        </p:nvSpPr>
        <p:spPr bwMode="auto">
          <a:xfrm>
            <a:off x="533400" y="4230688"/>
            <a:ext cx="7315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DejaVu Sans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r>
              <a:rPr lang="de-DE" sz="1800" b="1">
                <a:solidFill>
                  <a:schemeClr val="tx1"/>
                </a:solidFill>
                <a:cs typeface="Verdana" charset="0"/>
              </a:rPr>
              <a:t>Guillaume </a:t>
            </a:r>
            <a:r>
              <a:rPr lang="de-DE" sz="1800" b="1" i="1">
                <a:solidFill>
                  <a:schemeClr val="tx1"/>
                </a:solidFill>
                <a:cs typeface="Verdana" charset="0"/>
              </a:rPr>
              <a:t>et al</a:t>
            </a:r>
            <a:r>
              <a:rPr lang="de-DE" sz="1800" b="1">
                <a:solidFill>
                  <a:schemeClr val="tx1"/>
                </a:solidFill>
                <a:cs typeface="Verdana" charset="0"/>
              </a:rPr>
              <a:t>.</a:t>
            </a:r>
            <a:r>
              <a:rPr lang="de-DE" sz="1800" b="1" i="1">
                <a:solidFill>
                  <a:schemeClr val="tx1"/>
                </a:solidFill>
                <a:cs typeface="Verdana" charset="0"/>
              </a:rPr>
              <a:t>, Finance Stoch.</a:t>
            </a:r>
            <a:r>
              <a:rPr lang="de-DE" sz="1800" b="1">
                <a:solidFill>
                  <a:schemeClr val="tx1"/>
                </a:solidFill>
                <a:cs typeface="Verdana" charset="0"/>
              </a:rPr>
              <a:t> 1997:</a:t>
            </a:r>
          </a:p>
          <a:p>
            <a:pPr eaLnBrk="1" hangingPunct="1"/>
            <a:r>
              <a:rPr lang="de-DE" sz="1800">
                <a:solidFill>
                  <a:schemeClr val="tx1"/>
                </a:solidFill>
                <a:cs typeface="Verdana" charset="0"/>
              </a:rPr>
              <a:t>	Number of directional changes to thresholds</a:t>
            </a:r>
          </a:p>
        </p:txBody>
      </p:sp>
      <p:pic>
        <p:nvPicPr>
          <p:cNvPr id="59397" name="Bild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118100"/>
            <a:ext cx="3302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Bild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3086100"/>
            <a:ext cx="3670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Bild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2133600"/>
            <a:ext cx="32639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593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el 1"/>
          <p:cNvSpPr>
            <a:spLocks noGrp="1"/>
          </p:cNvSpPr>
          <p:nvPr>
            <p:ph type="title"/>
          </p:nvPr>
        </p:nvSpPr>
        <p:spPr>
          <a:xfrm>
            <a:off x="880979" y="431008"/>
            <a:ext cx="7118350" cy="452437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Verdana" charset="0"/>
                <a:cs typeface="DejaVu Sans" charset="0"/>
              </a:rPr>
              <a:t>Other </a:t>
            </a:r>
            <a:r>
              <a:rPr lang="de-DE" dirty="0" err="1" smtClean="0">
                <a:latin typeface="Verdana" charset="0"/>
                <a:cs typeface="DejaVu Sans" charset="0"/>
              </a:rPr>
              <a:t>Scaling</a:t>
            </a:r>
            <a:r>
              <a:rPr lang="de-DE" dirty="0" smtClean="0">
                <a:latin typeface="Verdana" charset="0"/>
                <a:cs typeface="DejaVu Sans" charset="0"/>
              </a:rPr>
              <a:t> Laws </a:t>
            </a:r>
            <a:endParaRPr lang="de-DE" dirty="0">
              <a:latin typeface="Verdana" charset="0"/>
              <a:cs typeface="DejaVu Sans" charset="0"/>
            </a:endParaRPr>
          </a:p>
        </p:txBody>
      </p:sp>
      <p:pic>
        <p:nvPicPr>
          <p:cNvPr id="64515" name="Bild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536700"/>
            <a:ext cx="28321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 Box 1"/>
          <p:cNvSpPr txBox="1">
            <a:spLocks noChangeArrowheads="1"/>
          </p:cNvSpPr>
          <p:nvPr/>
        </p:nvSpPr>
        <p:spPr bwMode="auto">
          <a:xfrm>
            <a:off x="533400" y="1600200"/>
            <a:ext cx="487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17500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DejaVu Sans" charset="0"/>
              </a:defRPr>
            </a:lvl1pPr>
            <a:lvl2pPr marL="37931725" indent="-37474525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</a:pPr>
            <a:r>
              <a:rPr lang="de-CH" sz="1800">
                <a:solidFill>
                  <a:srgbClr val="000000"/>
                </a:solidFill>
              </a:rPr>
              <a:t>2. Average yearly number of price moves</a:t>
            </a: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</a:pPr>
            <a:endParaRPr lang="de-CH" sz="18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Wingdings" charset="0"/>
              <a:buChar char=""/>
            </a:pPr>
            <a:endParaRPr lang="en-US" sz="18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Wingdings" charset="0"/>
              <a:buChar char=""/>
            </a:pPr>
            <a:endParaRPr lang="en-US" sz="18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Wingdings" charset="0"/>
              <a:buChar char=""/>
            </a:pPr>
            <a:endParaRPr lang="en-US" sz="1800">
              <a:solidFill>
                <a:srgbClr val="000000"/>
              </a:solidFill>
            </a:endParaRPr>
          </a:p>
          <a:p>
            <a:pPr eaLnBrk="1" hangingPunct="1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4517" name="Text Box 1"/>
          <p:cNvSpPr txBox="1">
            <a:spLocks noChangeArrowheads="1"/>
          </p:cNvSpPr>
          <p:nvPr/>
        </p:nvSpPr>
        <p:spPr bwMode="auto">
          <a:xfrm>
            <a:off x="533400" y="2819400"/>
            <a:ext cx="457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17500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DejaVu Sans" charset="0"/>
              </a:defRPr>
            </a:lvl1pPr>
            <a:lvl2pPr marL="37931725" indent="-37474525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</a:pPr>
            <a:r>
              <a:rPr lang="de-CH" sz="1800">
                <a:solidFill>
                  <a:srgbClr val="000000"/>
                </a:solidFill>
              </a:rPr>
              <a:t>3. Average maximal price move during a time interval</a:t>
            </a: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</a:pPr>
            <a:endParaRPr lang="de-CH" sz="18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Wingdings" charset="0"/>
              <a:buChar char=""/>
            </a:pPr>
            <a:endParaRPr lang="en-US" sz="18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Wingdings" charset="0"/>
              <a:buChar char=""/>
            </a:pPr>
            <a:endParaRPr lang="en-US" sz="18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Wingdings" charset="0"/>
              <a:buChar char=""/>
            </a:pPr>
            <a:endParaRPr lang="en-US" sz="1800">
              <a:solidFill>
                <a:srgbClr val="000000"/>
              </a:solidFill>
            </a:endParaRPr>
          </a:p>
          <a:p>
            <a:pPr eaLnBrk="1" hangingPunct="1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4518" name="Text Box 1"/>
          <p:cNvSpPr txBox="1">
            <a:spLocks noChangeArrowheads="1"/>
          </p:cNvSpPr>
          <p:nvPr/>
        </p:nvSpPr>
        <p:spPr bwMode="auto">
          <a:xfrm>
            <a:off x="533400" y="4038600"/>
            <a:ext cx="457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17500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DejaVu Sans" charset="0"/>
              </a:defRPr>
            </a:lvl1pPr>
            <a:lvl2pPr marL="37931725" indent="-37474525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</a:pPr>
            <a:r>
              <a:rPr lang="de-CH" sz="1800">
                <a:solidFill>
                  <a:srgbClr val="000000"/>
                </a:solidFill>
              </a:rPr>
              <a:t>4. Average duration of a price move </a:t>
            </a: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</a:pPr>
            <a:endParaRPr lang="de-CH" sz="18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Wingdings" charset="0"/>
              <a:buChar char=""/>
            </a:pPr>
            <a:endParaRPr lang="en-US" sz="18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Wingdings" charset="0"/>
              <a:buChar char=""/>
            </a:pPr>
            <a:endParaRPr lang="en-US" sz="18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Wingdings" charset="0"/>
              <a:buChar char=""/>
            </a:pPr>
            <a:endParaRPr lang="en-US" sz="1800">
              <a:solidFill>
                <a:srgbClr val="000000"/>
              </a:solidFill>
            </a:endParaRPr>
          </a:p>
          <a:p>
            <a:pPr eaLnBrk="1" hangingPunct="1"/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4519" name="Bild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3898900"/>
            <a:ext cx="26543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 Box 1"/>
          <p:cNvSpPr txBox="1">
            <a:spLocks noChangeArrowheads="1"/>
          </p:cNvSpPr>
          <p:nvPr/>
        </p:nvSpPr>
        <p:spPr bwMode="auto">
          <a:xfrm>
            <a:off x="533400" y="4953000"/>
            <a:ext cx="457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17500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DejaVu Sans" charset="0"/>
              </a:defRPr>
            </a:lvl1pPr>
            <a:lvl2pPr marL="37931725" indent="-37474525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</a:pPr>
            <a:r>
              <a:rPr lang="de-CH" sz="1800">
                <a:solidFill>
                  <a:srgbClr val="000000"/>
                </a:solidFill>
              </a:rPr>
              <a:t>5. Average duration of a directional  change</a:t>
            </a: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</a:pPr>
            <a:endParaRPr lang="de-CH" sz="18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Wingdings" charset="0"/>
              <a:buChar char=""/>
            </a:pPr>
            <a:endParaRPr lang="en-US" sz="18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Wingdings" charset="0"/>
              <a:buChar char=""/>
            </a:pPr>
            <a:endParaRPr lang="en-US" sz="18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Wingdings" charset="0"/>
              <a:buChar char=""/>
            </a:pPr>
            <a:endParaRPr lang="en-US" sz="1800">
              <a:solidFill>
                <a:srgbClr val="000000"/>
              </a:solidFill>
            </a:endParaRPr>
          </a:p>
          <a:p>
            <a:pPr eaLnBrk="1" hangingPunct="1"/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4521" name="Bild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4965700"/>
            <a:ext cx="2997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2" name="Bild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2743200"/>
            <a:ext cx="347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411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el 1"/>
          <p:cNvSpPr>
            <a:spLocks noGrp="1"/>
          </p:cNvSpPr>
          <p:nvPr>
            <p:ph type="title"/>
          </p:nvPr>
        </p:nvSpPr>
        <p:spPr>
          <a:xfrm>
            <a:off x="928688" y="326710"/>
            <a:ext cx="7118350" cy="452437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latin typeface="Verdana" charset="0"/>
                <a:cs typeface="DejaVu Sans" charset="0"/>
              </a:rPr>
              <a:t>More </a:t>
            </a:r>
            <a:r>
              <a:rPr lang="de-DE" dirty="0" err="1" smtClean="0">
                <a:latin typeface="Verdana" charset="0"/>
                <a:cs typeface="DejaVu Sans" charset="0"/>
              </a:rPr>
              <a:t>Scaling</a:t>
            </a:r>
            <a:r>
              <a:rPr lang="de-DE" dirty="0" smtClean="0">
                <a:latin typeface="Verdana" charset="0"/>
                <a:cs typeface="DejaVu Sans" charset="0"/>
              </a:rPr>
              <a:t> </a:t>
            </a:r>
            <a:r>
              <a:rPr lang="de-DE" dirty="0">
                <a:latin typeface="Verdana" charset="0"/>
                <a:cs typeface="DejaVu Sans" charset="0"/>
              </a:rPr>
              <a:t>L</a:t>
            </a:r>
            <a:r>
              <a:rPr lang="de-DE" dirty="0" smtClean="0">
                <a:latin typeface="Verdana" charset="0"/>
                <a:cs typeface="DejaVu Sans" charset="0"/>
              </a:rPr>
              <a:t>aws</a:t>
            </a:r>
            <a:endParaRPr lang="de-DE" dirty="0">
              <a:latin typeface="Verdana" charset="0"/>
              <a:cs typeface="DejaVu Sans" charset="0"/>
            </a:endParaRPr>
          </a:p>
        </p:txBody>
      </p:sp>
      <p:pic>
        <p:nvPicPr>
          <p:cNvPr id="66563" name="Bild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1981200"/>
            <a:ext cx="55753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Text Box 1"/>
          <p:cNvSpPr txBox="1">
            <a:spLocks noChangeArrowheads="1"/>
          </p:cNvSpPr>
          <p:nvPr/>
        </p:nvSpPr>
        <p:spPr bwMode="auto">
          <a:xfrm>
            <a:off x="533400" y="10668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17500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DejaVu Sans" charset="0"/>
              </a:defRPr>
            </a:lvl1pPr>
            <a:lvl2pPr marL="37931725" indent="-37474525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</a:pPr>
            <a:r>
              <a:rPr lang="de-CH" sz="1800">
                <a:solidFill>
                  <a:srgbClr val="000000"/>
                </a:solidFill>
              </a:rPr>
              <a:t>Decomposition of total price move into directional-change and overshoot</a:t>
            </a: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</a:pPr>
            <a:endParaRPr lang="de-CH" sz="18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Wingdings" charset="0"/>
              <a:buChar char=""/>
            </a:pPr>
            <a:endParaRPr lang="en-US" sz="18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Wingdings" charset="0"/>
              <a:buChar char=""/>
            </a:pPr>
            <a:endParaRPr lang="en-US" sz="18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Wingdings" charset="0"/>
              <a:buChar char=""/>
            </a:pPr>
            <a:endParaRPr lang="en-US" sz="1800">
              <a:solidFill>
                <a:srgbClr val="000000"/>
              </a:solidFill>
            </a:endParaRPr>
          </a:p>
          <a:p>
            <a:pPr eaLnBrk="1" hangingPunct="1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6565" name="Text Box 1"/>
          <p:cNvSpPr txBox="1">
            <a:spLocks noChangeArrowheads="1"/>
          </p:cNvSpPr>
          <p:nvPr/>
        </p:nvSpPr>
        <p:spPr bwMode="auto">
          <a:xfrm>
            <a:off x="533400" y="33528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17500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DejaVu Sans" charset="0"/>
              </a:defRPr>
            </a:lvl1pPr>
            <a:lvl2pPr marL="37931725" indent="-37474525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</a:pPr>
            <a:r>
              <a:rPr lang="de-DE" sz="1800" dirty="0">
                <a:solidFill>
                  <a:srgbClr val="000000"/>
                </a:solidFill>
              </a:rPr>
              <a:t>6-14. L</a:t>
            </a:r>
            <a:r>
              <a:rPr lang="de-CH" sz="1800" dirty="0" err="1">
                <a:solidFill>
                  <a:srgbClr val="000000"/>
                </a:solidFill>
              </a:rPr>
              <a:t>eads</a:t>
            </a:r>
            <a:r>
              <a:rPr lang="de-CH" sz="1800" dirty="0">
                <a:solidFill>
                  <a:srgbClr val="000000"/>
                </a:solidFill>
              </a:rPr>
              <a:t> </a:t>
            </a:r>
            <a:r>
              <a:rPr lang="de-CH" sz="1800" dirty="0" err="1">
                <a:solidFill>
                  <a:srgbClr val="000000"/>
                </a:solidFill>
              </a:rPr>
              <a:t>to</a:t>
            </a:r>
            <a:r>
              <a:rPr lang="de-CH" sz="1800" dirty="0">
                <a:solidFill>
                  <a:srgbClr val="000000"/>
                </a:solidFill>
              </a:rPr>
              <a:t> 9 additional </a:t>
            </a:r>
            <a:r>
              <a:rPr lang="de-CH" sz="1800" dirty="0" err="1">
                <a:solidFill>
                  <a:srgbClr val="000000"/>
                </a:solidFill>
              </a:rPr>
              <a:t>scaling</a:t>
            </a:r>
            <a:r>
              <a:rPr lang="de-CH" sz="1800" dirty="0">
                <a:solidFill>
                  <a:srgbClr val="000000"/>
                </a:solidFill>
              </a:rPr>
              <a:t> </a:t>
            </a:r>
            <a:r>
              <a:rPr lang="de-CH" sz="1800" dirty="0" err="1">
                <a:solidFill>
                  <a:srgbClr val="000000"/>
                </a:solidFill>
              </a:rPr>
              <a:t>laws</a:t>
            </a:r>
            <a:endParaRPr lang="de-CH" sz="1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</a:pPr>
            <a:endParaRPr lang="de-CH" sz="1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Wingdings" charset="0"/>
              <a:buChar char=""/>
            </a:pPr>
            <a:endParaRPr lang="en-US" sz="1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Wingdings" charset="0"/>
              <a:buChar char=""/>
            </a:pPr>
            <a:endParaRPr lang="en-US" sz="1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Wingdings" charset="0"/>
              <a:buChar char=""/>
            </a:pPr>
            <a:endParaRPr lang="en-US" sz="1800" dirty="0">
              <a:solidFill>
                <a:srgbClr val="000000"/>
              </a:solidFill>
            </a:endParaRPr>
          </a:p>
          <a:p>
            <a:pPr eaLnBrk="1" hangingPunct="1"/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66566" name="Bild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33800"/>
            <a:ext cx="39624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906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</a:t>
            </a:r>
            <a:r>
              <a:rPr lang="en-US" dirty="0" smtClean="0"/>
              <a:t>nspired by progress in medicine and computer technology to innovate in finance.</a:t>
            </a:r>
          </a:p>
          <a:p>
            <a:r>
              <a:rPr lang="en-US" dirty="0" smtClean="0"/>
              <a:t>Not afraid to start afresh.</a:t>
            </a:r>
          </a:p>
          <a:p>
            <a:r>
              <a:rPr lang="en-US" dirty="0" smtClean="0"/>
              <a:t>Bottom-up approach to economics, begin with collecting tick-by-tick data and proceed iteratively.</a:t>
            </a:r>
          </a:p>
          <a:p>
            <a:r>
              <a:rPr lang="en-US" dirty="0" smtClean="0"/>
              <a:t>Financial markets are not a zero-sum game; they are an integral part of real economy.</a:t>
            </a:r>
          </a:p>
          <a:p>
            <a:r>
              <a:rPr lang="en-US" dirty="0" smtClean="0"/>
              <a:t>I view financial markets as a source of energy: risk/return ratio is 1 to 25 (one year coastline is </a:t>
            </a:r>
            <a:r>
              <a:rPr lang="en-US" b="1" dirty="0" smtClean="0">
                <a:solidFill>
                  <a:srgbClr val="000000"/>
                </a:solidFill>
              </a:rPr>
              <a:t>1600%</a:t>
            </a:r>
            <a:r>
              <a:rPr lang="en-US" dirty="0" smtClean="0"/>
              <a:t> after transaction costs compared to price risk of 30%).</a:t>
            </a:r>
          </a:p>
        </p:txBody>
      </p:sp>
    </p:spTree>
    <p:extLst>
      <p:ext uri="{BB962C8B-B14F-4D97-AF65-F5344CB8AC3E}">
        <p14:creationId xmlns:p14="http://schemas.microsoft.com/office/powerpoint/2010/main" val="2707190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el 1"/>
          <p:cNvSpPr>
            <a:spLocks noGrp="1"/>
          </p:cNvSpPr>
          <p:nvPr>
            <p:ph type="title"/>
          </p:nvPr>
        </p:nvSpPr>
        <p:spPr>
          <a:xfrm>
            <a:off x="908368" y="325105"/>
            <a:ext cx="7118350" cy="452437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latin typeface="Verdana" charset="0"/>
                <a:cs typeface="DejaVu Sans" charset="0"/>
              </a:rPr>
              <a:t> More </a:t>
            </a:r>
            <a:r>
              <a:rPr lang="de-DE" dirty="0" err="1" smtClean="0">
                <a:latin typeface="Verdana" charset="0"/>
                <a:cs typeface="DejaVu Sans" charset="0"/>
              </a:rPr>
              <a:t>Scaling</a:t>
            </a:r>
            <a:r>
              <a:rPr lang="de-DE" dirty="0" smtClean="0">
                <a:latin typeface="Verdana" charset="0"/>
                <a:cs typeface="DejaVu Sans" charset="0"/>
              </a:rPr>
              <a:t> Laws</a:t>
            </a:r>
            <a:endParaRPr lang="de-DE" dirty="0">
              <a:latin typeface="Verdana" charset="0"/>
              <a:cs typeface="DejaVu Sans" charset="0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520700" y="180975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17500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DejaVu Sans" charset="0"/>
              </a:defRPr>
            </a:lvl1pPr>
            <a:lvl2pPr marL="37931725" indent="-37474525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</a:pPr>
            <a:r>
              <a:rPr lang="de-CH" sz="1800">
                <a:solidFill>
                  <a:srgbClr val="000000"/>
                </a:solidFill>
              </a:rPr>
              <a:t>15-17. Cumulative price moves</a:t>
            </a: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</a:pPr>
            <a:endParaRPr lang="de-CH" sz="18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Wingdings" charset="0"/>
              <a:buChar char=""/>
            </a:pPr>
            <a:endParaRPr lang="en-US" sz="18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Wingdings" charset="0"/>
              <a:buChar char=""/>
            </a:pPr>
            <a:endParaRPr lang="en-US" sz="18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Wingdings" charset="0"/>
              <a:buChar char=""/>
            </a:pPr>
            <a:endParaRPr lang="en-US" sz="1800">
              <a:solidFill>
                <a:srgbClr val="000000"/>
              </a:solidFill>
            </a:endParaRPr>
          </a:p>
          <a:p>
            <a:pPr eaLnBrk="1" hangingPunct="1"/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8612" name="Bild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46250"/>
            <a:ext cx="3937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Text Box 1"/>
          <p:cNvSpPr txBox="1">
            <a:spLocks noChangeArrowheads="1"/>
          </p:cNvSpPr>
          <p:nvPr/>
        </p:nvSpPr>
        <p:spPr bwMode="auto">
          <a:xfrm>
            <a:off x="673100" y="424815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17500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DejaVu Sans" charset="0"/>
              </a:defRPr>
            </a:lvl1pPr>
            <a:lvl2pPr marL="37931725" indent="-37474525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rgbClr val="194E7F"/>
              </a:buClr>
              <a:buSzPct val="95000"/>
            </a:pPr>
            <a:r>
              <a:rPr lang="de-CH" sz="1800">
                <a:solidFill>
                  <a:srgbClr val="000000"/>
                </a:solidFill>
              </a:rPr>
              <a:t>We find </a:t>
            </a:r>
            <a:r>
              <a:rPr lang="de-CH" sz="1800" b="1">
                <a:solidFill>
                  <a:srgbClr val="000000"/>
                </a:solidFill>
              </a:rPr>
              <a:t>12 </a:t>
            </a:r>
            <a:r>
              <a:rPr lang="de-CH" sz="1800">
                <a:solidFill>
                  <a:srgbClr val="000000"/>
                </a:solidFill>
              </a:rPr>
              <a:t>independent new scaling laws.</a:t>
            </a: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</a:pPr>
            <a:endParaRPr lang="de-CH" sz="18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Wingdings" charset="0"/>
              <a:buChar char=""/>
            </a:pPr>
            <a:endParaRPr lang="en-US" sz="18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Wingdings" charset="0"/>
              <a:buChar char=""/>
            </a:pPr>
            <a:endParaRPr lang="en-US" sz="18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Wingdings" charset="0"/>
              <a:buChar char=""/>
            </a:pPr>
            <a:endParaRPr lang="en-US" sz="1800">
              <a:solidFill>
                <a:srgbClr val="000000"/>
              </a:solidFill>
            </a:endParaRPr>
          </a:p>
          <a:p>
            <a:pPr eaLnBrk="1" hangingPunct="1"/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47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Bild 5" descr="fig3Slid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10" y="-623712"/>
            <a:ext cx="6640513" cy="793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473" y="204790"/>
            <a:ext cx="7118350" cy="4524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Grid of 12 Scaling Laws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072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90"/>
            <a:ext cx="8229600" cy="1143000"/>
          </a:xfrm>
        </p:spPr>
        <p:txBody>
          <a:bodyPr/>
          <a:lstStyle/>
          <a:p>
            <a:r>
              <a:rPr lang="en-US" dirty="0" smtClean="0"/>
              <a:t>Any Number Of Scaling Laws?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4026" y="4765883"/>
            <a:ext cx="7795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Conjecture 1: due to central limit theorem output of property y conditional to event filter X is a scaling law.  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1111125" y="4215811"/>
            <a:ext cx="4863164" cy="2126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>
            <a:endCxn id="13" idx="1"/>
          </p:cNvCxnSpPr>
          <p:nvPr/>
        </p:nvCxnSpPr>
        <p:spPr>
          <a:xfrm flipH="1" flipV="1">
            <a:off x="1081656" y="2194453"/>
            <a:ext cx="29469" cy="2021359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6300429" y="3867747"/>
            <a:ext cx="186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Event Operator: X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1081656" y="2009787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Property Y</a:t>
            </a:r>
            <a:endParaRPr lang="de-DE" dirty="0"/>
          </a:p>
        </p:txBody>
      </p:sp>
      <p:cxnSp>
        <p:nvCxnSpPr>
          <p:cNvPr id="14" name="Gerade Verbindung 13"/>
          <p:cNvCxnSpPr/>
          <p:nvPr/>
        </p:nvCxnSpPr>
        <p:spPr>
          <a:xfrm flipV="1">
            <a:off x="1258445" y="1726344"/>
            <a:ext cx="3617996" cy="231568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2592079" y="3181224"/>
            <a:ext cx="2284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Central Limit Theorem</a:t>
            </a:r>
            <a:endParaRPr lang="de-DE" dirty="0"/>
          </a:p>
        </p:txBody>
      </p:sp>
      <p:sp>
        <p:nvSpPr>
          <p:cNvPr id="19" name="Pfeil nach links 18"/>
          <p:cNvSpPr/>
          <p:nvPr/>
        </p:nvSpPr>
        <p:spPr>
          <a:xfrm rot="5400000">
            <a:off x="3613404" y="3384811"/>
            <a:ext cx="491467" cy="822960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1" name="Pfeil nach links 20"/>
          <p:cNvSpPr/>
          <p:nvPr/>
        </p:nvSpPr>
        <p:spPr>
          <a:xfrm rot="3687986">
            <a:off x="3425684" y="2524009"/>
            <a:ext cx="491467" cy="822960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 rot="19672068">
            <a:off x="2086591" y="2250006"/>
            <a:ext cx="2211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Observed</a:t>
            </a:r>
            <a:r>
              <a:rPr lang="de-DE" dirty="0" smtClean="0"/>
              <a:t> </a:t>
            </a:r>
            <a:r>
              <a:rPr lang="de-DE" dirty="0" err="1" smtClean="0"/>
              <a:t>Scaling</a:t>
            </a:r>
            <a:r>
              <a:rPr lang="de-DE" dirty="0" smtClean="0"/>
              <a:t> Law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704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9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Events Are Units Of Measurement</a:t>
            </a:r>
            <a:endParaRPr lang="en-US" dirty="0"/>
          </a:p>
        </p:txBody>
      </p:sp>
      <p:sp>
        <p:nvSpPr>
          <p:cNvPr id="5" name="Curved Up Arrow 4"/>
          <p:cNvSpPr/>
          <p:nvPr/>
        </p:nvSpPr>
        <p:spPr>
          <a:xfrm>
            <a:off x="4311645" y="4445240"/>
            <a:ext cx="1334421" cy="73152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6593068" y="1073003"/>
            <a:ext cx="1334420" cy="731413"/>
          </a:xfrm>
          <a:prstGeom prst="curvedDownArrow">
            <a:avLst>
              <a:gd name="adj1" fmla="val 20672"/>
              <a:gd name="adj2" fmla="val 50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Minus 13"/>
          <p:cNvSpPr/>
          <p:nvPr/>
        </p:nvSpPr>
        <p:spPr>
          <a:xfrm>
            <a:off x="5179488" y="4155890"/>
            <a:ext cx="659172" cy="4501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14" idx="3"/>
          </p:cNvCxnSpPr>
          <p:nvPr/>
        </p:nvCxnSpPr>
        <p:spPr>
          <a:xfrm flipV="1">
            <a:off x="5509074" y="1154489"/>
            <a:ext cx="1844478" cy="3173519"/>
          </a:xfrm>
          <a:prstGeom prst="straightConnector1">
            <a:avLst/>
          </a:prstGeom>
          <a:ln w="85725">
            <a:solidFill>
              <a:schemeClr val="accent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7200" y="5274463"/>
            <a:ext cx="8229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/>
              </a:rPr>
              <a:t>The events are the natural units to measur</a:t>
            </a:r>
            <a:r>
              <a:rPr lang="en-US" sz="2400" dirty="0">
                <a:latin typeface="Verdana"/>
              </a:rPr>
              <a:t>e</a:t>
            </a:r>
            <a:r>
              <a:rPr lang="en-US" sz="2400" dirty="0" smtClean="0">
                <a:latin typeface="Verdana"/>
              </a:rPr>
              <a:t> the </a:t>
            </a:r>
            <a:r>
              <a:rPr lang="en-US" sz="2400" dirty="0" smtClean="0">
                <a:solidFill>
                  <a:srgbClr val="FF0000"/>
                </a:solidFill>
                <a:latin typeface="Verdana"/>
              </a:rPr>
              <a:t>size</a:t>
            </a:r>
            <a:r>
              <a:rPr lang="en-US" sz="2400" dirty="0" smtClean="0">
                <a:latin typeface="Verdana"/>
              </a:rPr>
              <a:t> of excursions; the time points of actions are set in terms of event units. </a:t>
            </a:r>
            <a:endParaRPr lang="en-US" sz="2400" dirty="0">
              <a:latin typeface="Verdana"/>
            </a:endParaRPr>
          </a:p>
        </p:txBody>
      </p:sp>
      <p:sp>
        <p:nvSpPr>
          <p:cNvPr id="10" name="Minus 9"/>
          <p:cNvSpPr/>
          <p:nvPr/>
        </p:nvSpPr>
        <p:spPr>
          <a:xfrm>
            <a:off x="5702289" y="3392579"/>
            <a:ext cx="659172" cy="450100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646158" y="4445240"/>
            <a:ext cx="0" cy="73152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798558" y="3665478"/>
            <a:ext cx="0" cy="73152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Minus 15"/>
          <p:cNvSpPr/>
          <p:nvPr/>
        </p:nvSpPr>
        <p:spPr>
          <a:xfrm>
            <a:off x="6031875" y="2573109"/>
            <a:ext cx="659172" cy="450100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>
            <a:off x="7457396" y="1682243"/>
            <a:ext cx="659172" cy="4501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6496292" y="1804416"/>
            <a:ext cx="659172" cy="450100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187303" y="2798159"/>
            <a:ext cx="0" cy="73152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586400" y="2066639"/>
            <a:ext cx="0" cy="73152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rved Up Arrow 21"/>
          <p:cNvSpPr/>
          <p:nvPr/>
        </p:nvSpPr>
        <p:spPr>
          <a:xfrm>
            <a:off x="1092644" y="4445240"/>
            <a:ext cx="1334421" cy="73152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306471" y="1154489"/>
            <a:ext cx="2138743" cy="3290751"/>
          </a:xfrm>
          <a:prstGeom prst="straightConnector1">
            <a:avLst/>
          </a:prstGeom>
          <a:ln w="85725">
            <a:solidFill>
              <a:schemeClr val="accent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678501" y="4392691"/>
            <a:ext cx="0" cy="73152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263210" y="3862460"/>
            <a:ext cx="89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Event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861555" y="2200639"/>
            <a:ext cx="138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Excursion</a:t>
            </a:r>
            <a:endParaRPr lang="en-US" sz="2400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324638" y="1253990"/>
            <a:ext cx="0" cy="73152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Minus 29"/>
          <p:cNvSpPr/>
          <p:nvPr/>
        </p:nvSpPr>
        <p:spPr>
          <a:xfrm>
            <a:off x="7023966" y="929439"/>
            <a:ext cx="659172" cy="450100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008989" y="3830849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16071" y="3037198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74558" y="2268706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83138" y="1193109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4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52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9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Code Language</a:t>
            </a:r>
            <a:endParaRPr lang="en-US" dirty="0"/>
          </a:p>
        </p:txBody>
      </p:sp>
      <p:sp>
        <p:nvSpPr>
          <p:cNvPr id="5" name="Curved Up Arrow 4"/>
          <p:cNvSpPr/>
          <p:nvPr/>
        </p:nvSpPr>
        <p:spPr>
          <a:xfrm>
            <a:off x="2800228" y="4445240"/>
            <a:ext cx="1334421" cy="73152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5081651" y="1073003"/>
            <a:ext cx="1334420" cy="731413"/>
          </a:xfrm>
          <a:prstGeom prst="curvedDownArrow">
            <a:avLst>
              <a:gd name="adj1" fmla="val 20672"/>
              <a:gd name="adj2" fmla="val 50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Minus 13"/>
          <p:cNvSpPr/>
          <p:nvPr/>
        </p:nvSpPr>
        <p:spPr>
          <a:xfrm>
            <a:off x="3668071" y="4155890"/>
            <a:ext cx="659172" cy="4501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14" idx="3"/>
          </p:cNvCxnSpPr>
          <p:nvPr/>
        </p:nvCxnSpPr>
        <p:spPr>
          <a:xfrm flipV="1">
            <a:off x="3997657" y="1154489"/>
            <a:ext cx="1844478" cy="3173519"/>
          </a:xfrm>
          <a:prstGeom prst="straightConnector1">
            <a:avLst/>
          </a:prstGeom>
          <a:ln w="85725">
            <a:solidFill>
              <a:schemeClr val="accent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7200" y="5274463"/>
            <a:ext cx="838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/>
              </a:rPr>
              <a:t>Atoms follow different decision rules….: big diversity! </a:t>
            </a:r>
            <a:endParaRPr lang="en-US" sz="2400" dirty="0">
              <a:latin typeface="Verdana"/>
            </a:endParaRPr>
          </a:p>
        </p:txBody>
      </p:sp>
      <p:sp>
        <p:nvSpPr>
          <p:cNvPr id="10" name="Minus 9"/>
          <p:cNvSpPr/>
          <p:nvPr/>
        </p:nvSpPr>
        <p:spPr>
          <a:xfrm>
            <a:off x="4190872" y="3392579"/>
            <a:ext cx="659172" cy="450100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134741" y="4445240"/>
            <a:ext cx="0" cy="73152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287141" y="3665478"/>
            <a:ext cx="0" cy="73152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Minus 15"/>
          <p:cNvSpPr/>
          <p:nvPr/>
        </p:nvSpPr>
        <p:spPr>
          <a:xfrm>
            <a:off x="4520458" y="2573109"/>
            <a:ext cx="659172" cy="450100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>
            <a:off x="5971672" y="1654445"/>
            <a:ext cx="659172" cy="4501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4984875" y="1804416"/>
            <a:ext cx="659172" cy="450100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786463" y="2843800"/>
            <a:ext cx="0" cy="73152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074983" y="2066639"/>
            <a:ext cx="0" cy="73152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15609" y="4605990"/>
            <a:ext cx="89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Event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976866" y="2231416"/>
            <a:ext cx="138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Excursion</a:t>
            </a:r>
            <a:endParaRPr lang="en-US" sz="2400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5813221" y="1253990"/>
            <a:ext cx="0" cy="73152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Minus 29"/>
          <p:cNvSpPr/>
          <p:nvPr/>
        </p:nvSpPr>
        <p:spPr>
          <a:xfrm>
            <a:off x="5623126" y="975080"/>
            <a:ext cx="659172" cy="450100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287141" y="3830849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40993" y="3023209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73948" y="2234771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23078" y="1193109"/>
            <a:ext cx="459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4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Pfeil nach unten 70"/>
          <p:cNvSpPr/>
          <p:nvPr/>
        </p:nvSpPr>
        <p:spPr>
          <a:xfrm>
            <a:off x="4861609" y="3691124"/>
            <a:ext cx="448508" cy="410898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5" name="Pfeil nach unten 72"/>
          <p:cNvSpPr/>
          <p:nvPr/>
        </p:nvSpPr>
        <p:spPr>
          <a:xfrm>
            <a:off x="5174618" y="2817760"/>
            <a:ext cx="448508" cy="410898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6" name="TextBox 35"/>
          <p:cNvSpPr txBox="1"/>
          <p:nvPr/>
        </p:nvSpPr>
        <p:spPr>
          <a:xfrm>
            <a:off x="5356472" y="3579442"/>
            <a:ext cx="188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Go short 0.25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5690472" y="2817760"/>
            <a:ext cx="188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Go short 0.25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4976982" y="4445240"/>
            <a:ext cx="1012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Wait…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6142099" y="2003938"/>
            <a:ext cx="1012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Wait…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6782202" y="1194347"/>
            <a:ext cx="1012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Wait…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229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65"/>
            <a:ext cx="8229600" cy="1143000"/>
          </a:xfrm>
        </p:spPr>
        <p:txBody>
          <a:bodyPr/>
          <a:lstStyle/>
          <a:p>
            <a:r>
              <a:rPr lang="en-US" dirty="0" smtClean="0"/>
              <a:t>Trading The Coast Line</a:t>
            </a:r>
            <a:endParaRPr lang="en-US" dirty="0"/>
          </a:p>
        </p:txBody>
      </p:sp>
      <p:pic>
        <p:nvPicPr>
          <p:cNvPr id="4" name="Picture 1" descr="Screen Shot 2012-11-06 at 11.06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74" y="1341438"/>
            <a:ext cx="7186246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525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65"/>
            <a:ext cx="8229600" cy="1143000"/>
          </a:xfrm>
        </p:spPr>
        <p:txBody>
          <a:bodyPr/>
          <a:lstStyle/>
          <a:p>
            <a:r>
              <a:rPr lang="en-US" dirty="0" smtClean="0"/>
              <a:t>Why We Need Diversity?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23230" y="4538439"/>
            <a:ext cx="82553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Big risk in trading is to be trapped in big price move…</a:t>
            </a:r>
          </a:p>
          <a:p>
            <a:r>
              <a:rPr lang="en-US" sz="2800" dirty="0" smtClean="0"/>
              <a:t>We need diversity </a:t>
            </a:r>
            <a:r>
              <a:rPr lang="en-GB" sz="2800" dirty="0" smtClean="0"/>
              <a:t>with</a:t>
            </a:r>
            <a:r>
              <a:rPr lang="en-US" sz="2800" dirty="0" smtClean="0"/>
              <a:t> a huge number of cell-traders.</a:t>
            </a:r>
          </a:p>
          <a:p>
            <a:r>
              <a:rPr lang="en-US" sz="2800" dirty="0" smtClean="0"/>
              <a:t>By analogy: human body has about 100 trillion cells.</a:t>
            </a:r>
          </a:p>
        </p:txBody>
      </p:sp>
      <p:pic>
        <p:nvPicPr>
          <p:cNvPr id="4" name="Picture 3" descr="pri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352" y="1483568"/>
            <a:ext cx="4434897" cy="305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11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580783"/>
              </p:ext>
            </p:extLst>
          </p:nvPr>
        </p:nvGraphicFramePr>
        <p:xfrm>
          <a:off x="1613289" y="1822059"/>
          <a:ext cx="5072063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Visio" r:id="rId4" imgW="3800551" imgH="3390595" progId="Visio.Drawing.11">
                  <p:embed/>
                </p:oleObj>
              </mc:Choice>
              <mc:Fallback>
                <p:oleObj name="Visio" r:id="rId4" imgW="3800551" imgH="339059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289" y="1822059"/>
                        <a:ext cx="5072063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250"/>
            <a:ext cx="84582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Tahoma" charset="0"/>
                <a:cs typeface="Tahoma" charset="0"/>
              </a:rPr>
              <a:t>FX Market Structure</a:t>
            </a:r>
            <a:endParaRPr lang="en-US" sz="3600" dirty="0">
              <a:latin typeface="Tahoma" charset="0"/>
              <a:cs typeface="Tahoma" charset="0"/>
            </a:endParaRPr>
          </a:p>
        </p:txBody>
      </p:sp>
      <p:sp>
        <p:nvSpPr>
          <p:cNvPr id="24580" name="AutoShape 15"/>
          <p:cNvSpPr>
            <a:spLocks/>
          </p:cNvSpPr>
          <p:nvPr/>
        </p:nvSpPr>
        <p:spPr bwMode="auto">
          <a:xfrm rot="-5400000">
            <a:off x="4686300" y="4533900"/>
            <a:ext cx="304800" cy="2209800"/>
          </a:xfrm>
          <a:prstGeom prst="leftBrace">
            <a:avLst>
              <a:gd name="adj1" fmla="val 60417"/>
              <a:gd name="adj2" fmla="val 5114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4581" name="Text Box 16"/>
          <p:cNvSpPr txBox="1">
            <a:spLocks noChangeArrowheads="1"/>
          </p:cNvSpPr>
          <p:nvPr/>
        </p:nvSpPr>
        <p:spPr bwMode="auto">
          <a:xfrm>
            <a:off x="3976238" y="5715000"/>
            <a:ext cx="18836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800" dirty="0"/>
              <a:t>Interbank</a:t>
            </a:r>
            <a:br>
              <a:rPr lang="en-US" sz="1800" dirty="0"/>
            </a:br>
            <a:r>
              <a:rPr lang="en-US" sz="1800" dirty="0" smtClean="0"/>
              <a:t>$2’000B</a:t>
            </a:r>
            <a:r>
              <a:rPr lang="en-US" sz="1800" dirty="0"/>
              <a:t>+/Day</a:t>
            </a:r>
          </a:p>
        </p:txBody>
      </p:sp>
      <p:sp>
        <p:nvSpPr>
          <p:cNvPr id="24582" name="Text Box 28"/>
          <p:cNvSpPr txBox="1">
            <a:spLocks noChangeArrowheads="1"/>
          </p:cNvSpPr>
          <p:nvPr/>
        </p:nvSpPr>
        <p:spPr bwMode="auto">
          <a:xfrm rot="-1373582">
            <a:off x="1898650" y="6065838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/>
              <a:t>FCMs</a:t>
            </a:r>
          </a:p>
        </p:txBody>
      </p:sp>
      <p:sp>
        <p:nvSpPr>
          <p:cNvPr id="24583" name="Text Box 29"/>
          <p:cNvSpPr txBox="1">
            <a:spLocks noChangeArrowheads="1"/>
          </p:cNvSpPr>
          <p:nvPr/>
        </p:nvSpPr>
        <p:spPr bwMode="auto">
          <a:xfrm rot="-2265679">
            <a:off x="6248400" y="36576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ECNs</a:t>
            </a:r>
          </a:p>
        </p:txBody>
      </p:sp>
      <p:sp>
        <p:nvSpPr>
          <p:cNvPr id="24584" name="Text Box 32"/>
          <p:cNvSpPr txBox="1">
            <a:spLocks noChangeArrowheads="1"/>
          </p:cNvSpPr>
          <p:nvPr/>
        </p:nvSpPr>
        <p:spPr bwMode="auto">
          <a:xfrm>
            <a:off x="6248400" y="4876800"/>
            <a:ext cx="819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800"/>
              <a:t>Large</a:t>
            </a:r>
          </a:p>
          <a:p>
            <a:pPr algn="ctr" eaLnBrk="1" hangingPunct="1"/>
            <a:r>
              <a:rPr lang="en-US" sz="1800"/>
              <a:t>Banks</a:t>
            </a:r>
          </a:p>
        </p:txBody>
      </p:sp>
      <p:sp>
        <p:nvSpPr>
          <p:cNvPr id="2" name="Block Arc 1"/>
          <p:cNvSpPr/>
          <p:nvPr/>
        </p:nvSpPr>
        <p:spPr>
          <a:xfrm>
            <a:off x="810901" y="1012726"/>
            <a:ext cx="7951261" cy="7410580"/>
          </a:xfrm>
          <a:prstGeom prst="blockArc">
            <a:avLst>
              <a:gd name="adj1" fmla="val 10034339"/>
              <a:gd name="adj2" fmla="val 13737942"/>
              <a:gd name="adj3" fmla="val 58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Block Arc 9"/>
          <p:cNvSpPr/>
          <p:nvPr/>
        </p:nvSpPr>
        <p:spPr>
          <a:xfrm>
            <a:off x="810901" y="1012726"/>
            <a:ext cx="7951261" cy="7410580"/>
          </a:xfrm>
          <a:prstGeom prst="blockArc">
            <a:avLst>
              <a:gd name="adj1" fmla="val 13744702"/>
              <a:gd name="adj2" fmla="val 741972"/>
              <a:gd name="adj3" fmla="val 594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67550" y="5602890"/>
            <a:ext cx="2261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Verdana"/>
              </a:rPr>
              <a:t>Institutionals</a:t>
            </a:r>
            <a:endParaRPr lang="en-US" dirty="0">
              <a:latin typeface="Verdana"/>
            </a:endParaRPr>
          </a:p>
          <a:p>
            <a:r>
              <a:rPr lang="en-US" dirty="0" err="1">
                <a:latin typeface="Verdana"/>
              </a:rPr>
              <a:t>a</a:t>
            </a:r>
            <a:r>
              <a:rPr lang="en-US" dirty="0" err="1" smtClean="0">
                <a:latin typeface="Verdana"/>
              </a:rPr>
              <a:t>pprox</a:t>
            </a:r>
            <a:r>
              <a:rPr lang="en-US" dirty="0" smtClean="0">
                <a:latin typeface="Verdana"/>
              </a:rPr>
              <a:t> 3000 </a:t>
            </a:r>
            <a:endParaRPr lang="en-US" dirty="0">
              <a:latin typeface="Verdan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701691"/>
            <a:ext cx="1108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</a:rPr>
              <a:t>Retail </a:t>
            </a:r>
          </a:p>
          <a:p>
            <a:r>
              <a:rPr lang="en-US" dirty="0" smtClean="0">
                <a:latin typeface="Verdana"/>
              </a:rPr>
              <a:t>Traders  </a:t>
            </a:r>
            <a:endParaRPr lang="en-US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96648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20688" y="204788"/>
            <a:ext cx="7902575" cy="454025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latin typeface="Verdana" charset="0"/>
                <a:cs typeface="DejaVu Sans" charset="0"/>
              </a:rPr>
              <a:t>Position Information</a:t>
            </a:r>
            <a:endParaRPr lang="en-US" dirty="0">
              <a:latin typeface="Verdana" charset="0"/>
              <a:cs typeface="DejaVu Sans" charset="0"/>
            </a:endParaRPr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122363"/>
            <a:ext cx="3465513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744788"/>
            <a:ext cx="34655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2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176713"/>
            <a:ext cx="35147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2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122363"/>
            <a:ext cx="3525837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2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2744788"/>
            <a:ext cx="3525837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28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4300538"/>
            <a:ext cx="35258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29" name="Text Box 8"/>
          <p:cNvSpPr txBox="1">
            <a:spLocks noChangeArrowheads="1"/>
          </p:cNvSpPr>
          <p:nvPr/>
        </p:nvSpPr>
        <p:spPr bwMode="auto">
          <a:xfrm>
            <a:off x="5316538" y="966788"/>
            <a:ext cx="79216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defTabSz="414338" eaLnBrk="0" hangingPunct="0">
              <a:tabLst>
                <a:tab pos="657225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DejaVu Sans" charset="0"/>
              </a:defRPr>
            </a:lvl1pPr>
            <a:lvl2pPr marL="37931725" indent="-37474525" defTabSz="414338" eaLnBrk="0" hangingPunct="0">
              <a:tabLst>
                <a:tab pos="657225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657225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657225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657225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93000"/>
              </a:lnSpc>
              <a:buSzPct val="45000"/>
              <a:buFont typeface="Wingdings" charset="0"/>
              <a:buNone/>
            </a:pPr>
            <a:r>
              <a:rPr lang="en-US" sz="1600">
                <a:solidFill>
                  <a:srgbClr val="000000"/>
                </a:solidFill>
                <a:latin typeface="Arial" charset="0"/>
                <a:cs typeface="ＭＳ Ｐゴシック" charset="0"/>
              </a:rPr>
              <a:t>Orders</a:t>
            </a:r>
          </a:p>
        </p:txBody>
      </p:sp>
      <p:sp>
        <p:nvSpPr>
          <p:cNvPr id="81930" name="Text Box 9"/>
          <p:cNvSpPr txBox="1">
            <a:spLocks noChangeArrowheads="1"/>
          </p:cNvSpPr>
          <p:nvPr/>
        </p:nvSpPr>
        <p:spPr bwMode="auto">
          <a:xfrm>
            <a:off x="1528763" y="979488"/>
            <a:ext cx="100012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defTabSz="414338" eaLnBrk="0" hangingPunct="0">
              <a:tabLst>
                <a:tab pos="657225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DejaVu Sans" charset="0"/>
              </a:defRPr>
            </a:lvl1pPr>
            <a:lvl2pPr marL="37931725" indent="-37474525" defTabSz="414338" eaLnBrk="0" hangingPunct="0">
              <a:tabLst>
                <a:tab pos="657225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657225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657225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657225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93000"/>
              </a:lnSpc>
              <a:buSzPct val="45000"/>
              <a:buFont typeface="Wingdings" charset="0"/>
              <a:buNone/>
            </a:pPr>
            <a:r>
              <a:rPr lang="en-US" sz="1600">
                <a:solidFill>
                  <a:srgbClr val="000000"/>
                </a:solidFill>
                <a:latin typeface="Arial" charset="0"/>
                <a:cs typeface="ＭＳ Ｐゴシック" charset="0"/>
              </a:rPr>
              <a:t>Positions</a:t>
            </a:r>
          </a:p>
        </p:txBody>
      </p:sp>
      <p:sp>
        <p:nvSpPr>
          <p:cNvPr id="81931" name="Text Box 10"/>
          <p:cNvSpPr txBox="1">
            <a:spLocks noChangeArrowheads="1"/>
          </p:cNvSpPr>
          <p:nvPr/>
        </p:nvSpPr>
        <p:spPr bwMode="auto">
          <a:xfrm>
            <a:off x="6611938" y="1274763"/>
            <a:ext cx="14446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defTabSz="414338" eaLnBrk="0" hangingPunct="0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DejaVu Sans" charset="0"/>
              </a:defRPr>
            </a:lvl1pPr>
            <a:lvl2pPr marL="37931725" indent="-37474525" defTabSz="414338" eaLnBrk="0" hangingPunct="0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93000"/>
              </a:lnSpc>
              <a:buSzPct val="45000"/>
              <a:buFont typeface="Wingdings" charset="0"/>
              <a:buNone/>
            </a:pPr>
            <a:r>
              <a:rPr lang="en-US" sz="1200">
                <a:solidFill>
                  <a:srgbClr val="000000"/>
                </a:solidFill>
                <a:latin typeface="Arial" charset="0"/>
                <a:cs typeface="ＭＳ Ｐゴシック" charset="0"/>
              </a:rPr>
              <a:t>Jan 9, 2009 12.30</a:t>
            </a:r>
          </a:p>
        </p:txBody>
      </p:sp>
      <p:sp>
        <p:nvSpPr>
          <p:cNvPr id="81932" name="Text Box 11"/>
          <p:cNvSpPr txBox="1">
            <a:spLocks noChangeArrowheads="1"/>
          </p:cNvSpPr>
          <p:nvPr/>
        </p:nvSpPr>
        <p:spPr bwMode="auto">
          <a:xfrm>
            <a:off x="6611938" y="2908300"/>
            <a:ext cx="1444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defTabSz="414338" eaLnBrk="0" hangingPunct="0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DejaVu Sans" charset="0"/>
              </a:defRPr>
            </a:lvl1pPr>
            <a:lvl2pPr marL="37931725" indent="-37474525" defTabSz="414338" eaLnBrk="0" hangingPunct="0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93000"/>
              </a:lnSpc>
              <a:buSzPct val="45000"/>
              <a:buFont typeface="Wingdings" charset="0"/>
              <a:buNone/>
            </a:pPr>
            <a:r>
              <a:rPr lang="en-US" sz="1200">
                <a:solidFill>
                  <a:srgbClr val="000000"/>
                </a:solidFill>
                <a:latin typeface="Arial" charset="0"/>
                <a:cs typeface="ＭＳ Ｐゴシック" charset="0"/>
              </a:rPr>
              <a:t>Jan 9, 2009 13.30</a:t>
            </a:r>
          </a:p>
        </p:txBody>
      </p:sp>
      <p:sp>
        <p:nvSpPr>
          <p:cNvPr id="81933" name="Text Box 12"/>
          <p:cNvSpPr txBox="1">
            <a:spLocks noChangeArrowheads="1"/>
          </p:cNvSpPr>
          <p:nvPr/>
        </p:nvSpPr>
        <p:spPr bwMode="auto">
          <a:xfrm>
            <a:off x="6611938" y="4300538"/>
            <a:ext cx="1252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defTabSz="414338" eaLnBrk="0" hangingPunct="0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DejaVu Sans" charset="0"/>
              </a:defRPr>
            </a:lvl1pPr>
            <a:lvl2pPr marL="37931725" indent="-37474525" defTabSz="414338" eaLnBrk="0" hangingPunct="0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93000"/>
              </a:lnSpc>
              <a:buSzPct val="45000"/>
              <a:buFont typeface="Wingdings" charset="0"/>
              <a:buNone/>
            </a:pPr>
            <a:r>
              <a:rPr lang="en-US" sz="1200">
                <a:solidFill>
                  <a:srgbClr val="000000"/>
                </a:solidFill>
                <a:latin typeface="Arial" charset="0"/>
                <a:cs typeface="ＭＳ Ｐゴシック" charset="0"/>
              </a:rPr>
              <a:t>Jan 9, 2009 14.30</a:t>
            </a:r>
          </a:p>
        </p:txBody>
      </p:sp>
      <p:sp>
        <p:nvSpPr>
          <p:cNvPr id="81934" name="Text Box 13"/>
          <p:cNvSpPr txBox="1">
            <a:spLocks noChangeArrowheads="1"/>
          </p:cNvSpPr>
          <p:nvPr/>
        </p:nvSpPr>
        <p:spPr bwMode="auto">
          <a:xfrm>
            <a:off x="2879725" y="1274763"/>
            <a:ext cx="1214438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defTabSz="414338" eaLnBrk="0" hangingPunct="0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DejaVu Sans" charset="0"/>
              </a:defRPr>
            </a:lvl1pPr>
            <a:lvl2pPr marL="37931725" indent="-37474525" defTabSz="414338" eaLnBrk="0" hangingPunct="0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93000"/>
              </a:lnSpc>
              <a:buSzPct val="45000"/>
              <a:buFont typeface="Wingdings" charset="0"/>
              <a:buNone/>
            </a:pPr>
            <a:r>
              <a:rPr lang="en-US" sz="1200">
                <a:solidFill>
                  <a:srgbClr val="000000"/>
                </a:solidFill>
                <a:latin typeface="Arial" charset="0"/>
                <a:cs typeface="ＭＳ Ｐゴシック" charset="0"/>
              </a:rPr>
              <a:t>Jan 9, 2009 12.30</a:t>
            </a:r>
          </a:p>
        </p:txBody>
      </p:sp>
      <p:sp>
        <p:nvSpPr>
          <p:cNvPr id="81935" name="Text Box 14"/>
          <p:cNvSpPr txBox="1">
            <a:spLocks noChangeArrowheads="1"/>
          </p:cNvSpPr>
          <p:nvPr/>
        </p:nvSpPr>
        <p:spPr bwMode="auto">
          <a:xfrm>
            <a:off x="2863850" y="2803525"/>
            <a:ext cx="1230313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defTabSz="414338" eaLnBrk="0" hangingPunct="0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DejaVu Sans" charset="0"/>
              </a:defRPr>
            </a:lvl1pPr>
            <a:lvl2pPr marL="37931725" indent="-37474525" defTabSz="414338" eaLnBrk="0" hangingPunct="0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93000"/>
              </a:lnSpc>
              <a:buSzPct val="45000"/>
              <a:buFont typeface="Wingdings" charset="0"/>
              <a:buNone/>
            </a:pPr>
            <a:r>
              <a:rPr lang="en-US" sz="1200">
                <a:solidFill>
                  <a:srgbClr val="000000"/>
                </a:solidFill>
                <a:latin typeface="Arial" charset="0"/>
                <a:cs typeface="ＭＳ Ｐゴシック" charset="0"/>
              </a:rPr>
              <a:t>Jan 9, 2009 13.30</a:t>
            </a:r>
          </a:p>
        </p:txBody>
      </p:sp>
      <p:sp>
        <p:nvSpPr>
          <p:cNvPr id="81936" name="Text Box 15"/>
          <p:cNvSpPr txBox="1">
            <a:spLocks noChangeArrowheads="1"/>
          </p:cNvSpPr>
          <p:nvPr/>
        </p:nvSpPr>
        <p:spPr bwMode="auto">
          <a:xfrm>
            <a:off x="2863850" y="4348163"/>
            <a:ext cx="12144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defTabSz="414338" eaLnBrk="0" hangingPunct="0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DejaVu Sans" charset="0"/>
              </a:defRPr>
            </a:lvl1pPr>
            <a:lvl2pPr marL="37931725" indent="-37474525" defTabSz="414338" eaLnBrk="0" hangingPunct="0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eaLnBrk="1">
              <a:lnSpc>
                <a:spcPct val="93000"/>
              </a:lnSpc>
              <a:buSzPct val="45000"/>
              <a:buFont typeface="Wingdings" charset="0"/>
              <a:buNone/>
            </a:pPr>
            <a:r>
              <a:rPr lang="en-US" sz="1200">
                <a:solidFill>
                  <a:srgbClr val="000000"/>
                </a:solidFill>
                <a:latin typeface="Arial" charset="0"/>
                <a:cs typeface="ＭＳ Ｐゴシック" charset="0"/>
              </a:rPr>
              <a:t>Jan 9, 2009 14.30</a:t>
            </a:r>
          </a:p>
        </p:txBody>
      </p:sp>
      <p:sp>
        <p:nvSpPr>
          <p:cNvPr id="81937" name="Text Box 17"/>
          <p:cNvSpPr txBox="1">
            <a:spLocks noChangeArrowheads="1"/>
          </p:cNvSpPr>
          <p:nvPr/>
        </p:nvSpPr>
        <p:spPr bwMode="auto">
          <a:xfrm>
            <a:off x="1239838" y="5884863"/>
            <a:ext cx="6981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DejaVu Sans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r>
              <a:rPr lang="de-CH" sz="2000">
                <a:solidFill>
                  <a:schemeClr val="tx1"/>
                </a:solidFill>
                <a:latin typeface="Arial" charset="0"/>
                <a:cs typeface="ＭＳ Ｐゴシック" charset="0"/>
              </a:rPr>
              <a:t>Complimentary OANDA service, see http://fxlabs.oanda.com</a:t>
            </a:r>
            <a:endParaRPr lang="en-US" sz="2000">
              <a:solidFill>
                <a:schemeClr val="tx1"/>
              </a:solidFill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047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4790"/>
            <a:ext cx="8755679" cy="454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225" eaLnBrk="1" hangingPunct="1">
              <a:buFont typeface="Verdana" charset="0"/>
              <a:buNone/>
              <a:tabLst>
                <a:tab pos="22225" algn="l"/>
                <a:tab pos="479425" algn="l"/>
                <a:tab pos="936625" algn="l"/>
                <a:tab pos="1393825" algn="l"/>
                <a:tab pos="1851025" algn="l"/>
                <a:tab pos="2308225" algn="l"/>
                <a:tab pos="2765425" algn="l"/>
                <a:tab pos="3222625" algn="l"/>
                <a:tab pos="3679825" algn="l"/>
                <a:tab pos="4137025" algn="l"/>
                <a:tab pos="4594225" algn="l"/>
                <a:tab pos="5051425" algn="l"/>
                <a:tab pos="5508625" algn="l"/>
                <a:tab pos="5965825" algn="l"/>
                <a:tab pos="6423025" algn="l"/>
                <a:tab pos="6880225" algn="l"/>
                <a:tab pos="7337425" algn="l"/>
                <a:tab pos="7794625" algn="l"/>
                <a:tab pos="8251825" algn="l"/>
                <a:tab pos="8709025" algn="l"/>
                <a:tab pos="9166225" algn="l"/>
              </a:tabLst>
            </a:pPr>
            <a:r>
              <a:rPr lang="en-US" sz="3200" dirty="0"/>
              <a:t>Margin calls trigger </a:t>
            </a:r>
            <a:r>
              <a:rPr lang="en-US" sz="3200" dirty="0" smtClean="0"/>
              <a:t>price cascades</a:t>
            </a:r>
            <a:endParaRPr lang="en-US" sz="3200" dirty="0"/>
          </a:p>
        </p:txBody>
      </p:sp>
      <p:pic>
        <p:nvPicPr>
          <p:cNvPr id="276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9" y="1030290"/>
            <a:ext cx="3017837" cy="527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2752725" y="1681164"/>
            <a:ext cx="1653292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de-CH" sz="2000" dirty="0" err="1">
                <a:solidFill>
                  <a:schemeClr val="tx1"/>
                </a:solidFill>
                <a:latin typeface="Arial" charset="0"/>
              </a:rPr>
              <a:t>price</a:t>
            </a:r>
            <a:r>
              <a:rPr lang="de-CH" sz="2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CH" sz="2000" dirty="0" err="1">
                <a:solidFill>
                  <a:schemeClr val="tx1"/>
                </a:solidFill>
                <a:latin typeface="Arial" charset="0"/>
              </a:rPr>
              <a:t>change</a:t>
            </a:r>
            <a:endParaRPr lang="en-US" sz="2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3111501" y="2513014"/>
            <a:ext cx="1467945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de-CH" sz="2000">
                <a:solidFill>
                  <a:schemeClr val="tx1"/>
                </a:solidFill>
                <a:latin typeface="Arial" charset="0"/>
              </a:rPr>
              <a:t>liquidations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653" name="Text Box 9"/>
          <p:cNvSpPr txBox="1">
            <a:spLocks noChangeArrowheads="1"/>
          </p:cNvSpPr>
          <p:nvPr/>
        </p:nvSpPr>
        <p:spPr bwMode="auto">
          <a:xfrm>
            <a:off x="436563" y="2711452"/>
            <a:ext cx="1452562" cy="396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r>
              <a:rPr lang="de-CH" sz="2000">
                <a:solidFill>
                  <a:schemeClr val="tx1"/>
                </a:solidFill>
                <a:latin typeface="Arial" charset="0"/>
              </a:rPr>
              <a:t>margin call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654" name="Text Box 12"/>
          <p:cNvSpPr txBox="1">
            <a:spLocks noChangeArrowheads="1"/>
          </p:cNvSpPr>
          <p:nvPr/>
        </p:nvSpPr>
        <p:spPr bwMode="auto">
          <a:xfrm>
            <a:off x="4621214" y="3492501"/>
            <a:ext cx="413446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r>
              <a:rPr lang="de-CH" sz="2000">
                <a:solidFill>
                  <a:schemeClr val="tx1"/>
                </a:solidFill>
                <a:latin typeface="Arial" charset="0"/>
              </a:rPr>
              <a:t>Large price trends are the result of </a:t>
            </a:r>
          </a:p>
          <a:p>
            <a:pPr defTabSz="914400" eaLnBrk="1" hangingPunct="1">
              <a:buClrTx/>
              <a:buSzTx/>
              <a:buFontTx/>
              <a:buNone/>
            </a:pPr>
            <a:r>
              <a:rPr lang="de-CH" sz="2000">
                <a:solidFill>
                  <a:schemeClr val="tx1"/>
                </a:solidFill>
                <a:latin typeface="Arial" charset="0"/>
              </a:rPr>
              <a:t>cascading margin calls. </a:t>
            </a:r>
          </a:p>
          <a:p>
            <a:pPr defTabSz="914400" eaLnBrk="1" hangingPunct="1">
              <a:buClrTx/>
              <a:buSzTx/>
              <a:buFontTx/>
              <a:buNone/>
            </a:pPr>
            <a:endParaRPr lang="de-CH" sz="2000">
              <a:solidFill>
                <a:schemeClr val="tx1"/>
              </a:solidFill>
              <a:latin typeface="Arial" charset="0"/>
            </a:endParaRPr>
          </a:p>
          <a:p>
            <a:pPr defTabSz="914400" eaLnBrk="1" hangingPunct="1">
              <a:buClrTx/>
              <a:buSzTx/>
              <a:buFontTx/>
              <a:buNone/>
            </a:pPr>
            <a:r>
              <a:rPr lang="de-CH" sz="2000">
                <a:solidFill>
                  <a:schemeClr val="tx1"/>
                </a:solidFill>
                <a:latin typeface="Arial" charset="0"/>
              </a:rPr>
              <a:t>Example: recent EUR upmove</a:t>
            </a:r>
          </a:p>
          <a:p>
            <a:pPr defTabSz="914400" eaLnBrk="1" hangingPunct="1">
              <a:buClrTx/>
              <a:buSzTx/>
              <a:buFontTx/>
              <a:buNone/>
            </a:pPr>
            <a:r>
              <a:rPr lang="de-CH" sz="2000">
                <a:solidFill>
                  <a:schemeClr val="tx1"/>
                </a:solidFill>
                <a:latin typeface="Arial" charset="0"/>
              </a:rPr>
              <a:t>is result of everyone getting it </a:t>
            </a:r>
          </a:p>
          <a:p>
            <a:pPr defTabSz="914400" eaLnBrk="1" hangingPunct="1">
              <a:buClrTx/>
              <a:buSzTx/>
              <a:buFontTx/>
              <a:buNone/>
            </a:pPr>
            <a:r>
              <a:rPr lang="de-CH" sz="2000">
                <a:solidFill>
                  <a:schemeClr val="tx1"/>
                </a:solidFill>
                <a:latin typeface="Arial" charset="0"/>
              </a:rPr>
              <a:t>wrong.... 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278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007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Have Managers Performed?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971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Analogy To </a:t>
            </a:r>
            <a:r>
              <a:rPr lang="en-US" dirty="0" err="1" smtClean="0"/>
              <a:t>Oceonography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39578"/>
            <a:ext cx="8473458" cy="23232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10592" y="4509970"/>
            <a:ext cx="2420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alohasuurfinguide.com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70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13"/>
          <p:cNvSpPr txBox="1">
            <a:spLocks noChangeArrowheads="1"/>
          </p:cNvSpPr>
          <p:nvPr/>
        </p:nvSpPr>
        <p:spPr bwMode="auto">
          <a:xfrm>
            <a:off x="352476" y="332656"/>
            <a:ext cx="837027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+mj-lt"/>
                <a:cs typeface="DejaVu Sans" charset="0"/>
              </a:rPr>
              <a:t>Diversification Of Trading Cells</a:t>
            </a:r>
            <a:endParaRPr lang="en-US" sz="3200" b="1" dirty="0">
              <a:solidFill>
                <a:schemeClr val="tx1"/>
              </a:solidFill>
              <a:latin typeface="+mj-lt"/>
              <a:cs typeface="DejaVu Sans" charset="0"/>
            </a:endParaRPr>
          </a:p>
        </p:txBody>
      </p:sp>
      <p:pic>
        <p:nvPicPr>
          <p:cNvPr id="3" name="Picture 2" descr="dcosCurve-EUR_USD-0.4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00" t="37383" r="4507" b="12016"/>
          <a:stretch/>
        </p:blipFill>
        <p:spPr>
          <a:xfrm>
            <a:off x="5635503" y="4787784"/>
            <a:ext cx="3190507" cy="1737561"/>
          </a:xfrm>
          <a:prstGeom prst="rect">
            <a:avLst/>
          </a:prstGeom>
        </p:spPr>
      </p:pic>
      <p:pic>
        <p:nvPicPr>
          <p:cNvPr id="4" name="Picture 3" descr="dcosCurve-EUR_USD-0.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79" t="41309" r="4708" b="12329"/>
          <a:stretch/>
        </p:blipFill>
        <p:spPr>
          <a:xfrm>
            <a:off x="450927" y="4707812"/>
            <a:ext cx="3522853" cy="1817532"/>
          </a:xfrm>
          <a:prstGeom prst="rect">
            <a:avLst/>
          </a:prstGeom>
        </p:spPr>
      </p:pic>
      <p:pic>
        <p:nvPicPr>
          <p:cNvPr id="5" name="Picture 4" descr="dcosCurve-EUR_USD-0.8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42" t="25872" r="4460" b="12239"/>
          <a:stretch/>
        </p:blipFill>
        <p:spPr>
          <a:xfrm>
            <a:off x="5635503" y="992250"/>
            <a:ext cx="3190508" cy="2148719"/>
          </a:xfrm>
          <a:prstGeom prst="rect">
            <a:avLst/>
          </a:prstGeom>
        </p:spPr>
      </p:pic>
      <p:pic>
        <p:nvPicPr>
          <p:cNvPr id="6" name="Picture 5" descr="new-EUR_USD.pd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119" t="42660" r="33255" b="8406"/>
          <a:stretch/>
        </p:blipFill>
        <p:spPr>
          <a:xfrm>
            <a:off x="517396" y="1196752"/>
            <a:ext cx="2858164" cy="1872208"/>
          </a:xfrm>
          <a:prstGeom prst="rect">
            <a:avLst/>
          </a:prstGeom>
        </p:spPr>
      </p:pic>
      <p:cxnSp>
        <p:nvCxnSpPr>
          <p:cNvPr id="15" name="Elbow Connector 51"/>
          <p:cNvCxnSpPr>
            <a:stCxn id="33" idx="3"/>
          </p:cNvCxnSpPr>
          <p:nvPr/>
        </p:nvCxnSpPr>
        <p:spPr bwMode="auto">
          <a:xfrm flipH="1">
            <a:off x="3375560" y="3718138"/>
            <a:ext cx="397430" cy="1151022"/>
          </a:xfrm>
          <a:prstGeom prst="straightConnector1">
            <a:avLst/>
          </a:prstGeom>
          <a:solidFill>
            <a:srgbClr val="1F497D"/>
          </a:solidFill>
          <a:ln w="19050" cap="flat" cmpd="sng" algn="ctr">
            <a:solidFill>
              <a:srgbClr val="008000"/>
            </a:solidFill>
            <a:prstDash val="solid"/>
            <a:headEnd type="none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7" name="Elbow Connector 51"/>
          <p:cNvCxnSpPr>
            <a:stCxn id="33" idx="7"/>
          </p:cNvCxnSpPr>
          <p:nvPr/>
        </p:nvCxnSpPr>
        <p:spPr bwMode="auto">
          <a:xfrm flipV="1">
            <a:off x="5371011" y="2276875"/>
            <a:ext cx="396046" cy="1150994"/>
          </a:xfrm>
          <a:prstGeom prst="straightConnector1">
            <a:avLst/>
          </a:prstGeom>
          <a:solidFill>
            <a:srgbClr val="1F497D"/>
          </a:solidFill>
          <a:ln w="19050" cap="flat" cmpd="sng" algn="ctr">
            <a:solidFill>
              <a:srgbClr val="008000"/>
            </a:solidFill>
            <a:prstDash val="solid"/>
            <a:headEnd type="none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9" name="Elbow Connector 51"/>
          <p:cNvCxnSpPr>
            <a:stCxn id="33" idx="5"/>
          </p:cNvCxnSpPr>
          <p:nvPr/>
        </p:nvCxnSpPr>
        <p:spPr bwMode="auto">
          <a:xfrm>
            <a:off x="5371011" y="3718138"/>
            <a:ext cx="397430" cy="1151022"/>
          </a:xfrm>
          <a:prstGeom prst="straightConnector1">
            <a:avLst/>
          </a:prstGeom>
          <a:solidFill>
            <a:srgbClr val="1F497D"/>
          </a:solidFill>
          <a:ln w="19050" cap="flat" cmpd="sng" algn="ctr">
            <a:solidFill>
              <a:srgbClr val="008000"/>
            </a:solidFill>
            <a:prstDash val="solid"/>
            <a:headEnd type="none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grpSp>
        <p:nvGrpSpPr>
          <p:cNvPr id="20487" name="Group 20486"/>
          <p:cNvGrpSpPr/>
          <p:nvPr/>
        </p:nvGrpSpPr>
        <p:grpSpPr>
          <a:xfrm>
            <a:off x="517396" y="1988840"/>
            <a:ext cx="957160" cy="1008112"/>
            <a:chOff x="747725" y="1988840"/>
            <a:chExt cx="1036923" cy="1008112"/>
          </a:xfrm>
        </p:grpSpPr>
        <p:sp>
          <p:nvSpPr>
            <p:cNvPr id="24" name="TextBox 23"/>
            <p:cNvSpPr txBox="1"/>
            <p:nvPr/>
          </p:nvSpPr>
          <p:spPr>
            <a:xfrm>
              <a:off x="992560" y="2780928"/>
              <a:ext cx="792088" cy="2160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tlCol="0" anchor="b">
              <a:noAutofit/>
            </a:bodyPr>
            <a:lstStyle/>
            <a:p>
              <a:pPr algn="just"/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Physical Time</a:t>
              </a:r>
            </a:p>
          </p:txBody>
        </p:sp>
        <p:cxnSp>
          <p:nvCxnSpPr>
            <p:cNvPr id="21" name="Elbow Connector 51"/>
            <p:cNvCxnSpPr/>
            <p:nvPr/>
          </p:nvCxnSpPr>
          <p:spPr bwMode="auto">
            <a:xfrm>
              <a:off x="992560" y="2787431"/>
              <a:ext cx="540000" cy="0"/>
            </a:xfrm>
            <a:prstGeom prst="straightConnector1">
              <a:avLst/>
            </a:prstGeom>
            <a:solidFill>
              <a:srgbClr val="1F497D"/>
            </a:solidFill>
            <a:ln w="9525" cap="flat" cmpd="sng" algn="ctr">
              <a:solidFill>
                <a:srgbClr val="A6A6A6"/>
              </a:solidFill>
              <a:prstDash val="solid"/>
              <a:headEnd type="none"/>
              <a:tailEnd type="stealth" w="med" len="sm"/>
            </a:ln>
            <a:effectLst/>
          </p:spPr>
        </p:cxnSp>
        <p:cxnSp>
          <p:nvCxnSpPr>
            <p:cNvPr id="22" name="Elbow Connector 51"/>
            <p:cNvCxnSpPr/>
            <p:nvPr/>
          </p:nvCxnSpPr>
          <p:spPr bwMode="auto">
            <a:xfrm flipH="1" flipV="1">
              <a:off x="990843" y="2242600"/>
              <a:ext cx="0" cy="540000"/>
            </a:xfrm>
            <a:prstGeom prst="straightConnector1">
              <a:avLst/>
            </a:prstGeom>
            <a:solidFill>
              <a:srgbClr val="1F497D"/>
            </a:solidFill>
            <a:ln w="9525" cap="flat" cmpd="sng" algn="ctr">
              <a:solidFill>
                <a:srgbClr val="A6A6A6"/>
              </a:solidFill>
              <a:prstDash val="solid"/>
              <a:headEnd type="none"/>
              <a:tailEnd type="stealth" w="med" len="sm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 rot="16200000">
              <a:off x="459693" y="2276872"/>
              <a:ext cx="792088" cy="2160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tlCol="0" anchor="t">
              <a:noAutofit/>
            </a:bodyPr>
            <a:lstStyle/>
            <a:p>
              <a:pPr algn="just"/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Price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41436" y="2780928"/>
            <a:ext cx="2028623" cy="1287128"/>
            <a:chOff x="5240338" y="2213504"/>
            <a:chExt cx="4902462" cy="2871259"/>
          </a:xfrm>
        </p:grpSpPr>
        <p:pic>
          <p:nvPicPr>
            <p:cNvPr id="35" name="Bild 15" descr="ts_p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3328" y="2482406"/>
              <a:ext cx="3400404" cy="2602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5914312" y="2349500"/>
              <a:ext cx="138809" cy="141288"/>
            </a:xfrm>
            <a:prstGeom prst="ellipse">
              <a:avLst/>
            </a:prstGeom>
            <a:solidFill>
              <a:srgbClr val="008000">
                <a:alpha val="15000"/>
              </a:srgbClr>
            </a:solidFill>
            <a:ln w="1587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914400">
                <a:buClrTx/>
                <a:buSzTx/>
                <a:buFontTx/>
                <a:buNone/>
              </a:pPr>
              <a:endParaRPr lang="de-DE">
                <a:solidFill>
                  <a:srgbClr val="FFFFFF"/>
                </a:solidFill>
                <a:latin typeface="Calibri" pitchFamily="26" charset="0"/>
                <a:ea typeface="+mn-ea"/>
                <a:cs typeface="+mn-cs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610026" y="3252788"/>
              <a:ext cx="138809" cy="142875"/>
            </a:xfrm>
            <a:prstGeom prst="ellipse">
              <a:avLst/>
            </a:prstGeom>
            <a:solidFill>
              <a:srgbClr val="B2CAF2"/>
            </a:solidFill>
            <a:ln w="1587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9pPr>
            </a:lstStyle>
            <a:p>
              <a:pPr algn="ctr" defTabSz="914400">
                <a:buClrTx/>
                <a:buSzTx/>
                <a:buFontTx/>
                <a:buNone/>
                <a:defRPr/>
              </a:pPr>
              <a:endParaRPr lang="de-DE">
                <a:solidFill>
                  <a:srgbClr val="FFFFFF"/>
                </a:solidFill>
                <a:latin typeface="Calibri" pitchFamily="26" charset="0"/>
                <a:ea typeface="+mn-ea"/>
                <a:cs typeface="+mn-cs"/>
              </a:endParaRPr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7670323" y="4941888"/>
              <a:ext cx="135464" cy="142875"/>
            </a:xfrm>
            <a:prstGeom prst="ellipse">
              <a:avLst/>
            </a:prstGeom>
            <a:solidFill>
              <a:srgbClr val="008000">
                <a:alpha val="15000"/>
              </a:srgbClr>
            </a:solidFill>
            <a:ln w="1587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9pPr>
            </a:lstStyle>
            <a:p>
              <a:pPr algn="ctr" defTabSz="914400">
                <a:buClrTx/>
                <a:buSzTx/>
                <a:buFontTx/>
                <a:buNone/>
                <a:defRPr/>
              </a:pPr>
              <a:endParaRPr lang="de-DE">
                <a:solidFill>
                  <a:srgbClr val="FFFFFF"/>
                </a:solidFill>
                <a:latin typeface="Calibri" pitchFamily="26" charset="0"/>
                <a:ea typeface="+mn-ea"/>
                <a:cs typeface="+mn-cs"/>
              </a:endParaRPr>
            </a:p>
          </p:txBody>
        </p:sp>
        <p:cxnSp>
          <p:nvCxnSpPr>
            <p:cNvPr id="39" name="Straight Connector 38"/>
            <p:cNvCxnSpPr>
              <a:cxnSpLocks noChangeShapeType="1"/>
              <a:stCxn id="36" idx="5"/>
              <a:endCxn id="37" idx="1"/>
            </p:cNvCxnSpPr>
            <p:nvPr/>
          </p:nvCxnSpPr>
          <p:spPr bwMode="auto">
            <a:xfrm>
              <a:off x="6033052" y="2470151"/>
              <a:ext cx="597043" cy="804863"/>
            </a:xfrm>
            <a:prstGeom prst="line">
              <a:avLst/>
            </a:prstGeom>
            <a:solidFill>
              <a:srgbClr val="B2CAF2"/>
            </a:solidFill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40" name="Straight Connector 39"/>
            <p:cNvCxnSpPr>
              <a:cxnSpLocks noChangeShapeType="1"/>
              <a:stCxn id="37" idx="5"/>
              <a:endCxn id="54" idx="1"/>
            </p:cNvCxnSpPr>
            <p:nvPr/>
          </p:nvCxnSpPr>
          <p:spPr bwMode="auto">
            <a:xfrm>
              <a:off x="6728507" y="3374739"/>
              <a:ext cx="467285" cy="784720"/>
            </a:xfrm>
            <a:prstGeom prst="line">
              <a:avLst/>
            </a:prstGeom>
            <a:solidFill>
              <a:srgbClr val="DFC8F1"/>
            </a:solidFill>
            <a:ln w="25400" cap="flat" cmpd="sng" algn="ctr">
              <a:solidFill>
                <a:srgbClr val="008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1" name="TextBox 13"/>
            <p:cNvSpPr txBox="1">
              <a:spLocks noChangeArrowheads="1"/>
            </p:cNvSpPr>
            <p:nvPr/>
          </p:nvSpPr>
          <p:spPr bwMode="auto">
            <a:xfrm>
              <a:off x="5857709" y="2856031"/>
              <a:ext cx="721174" cy="446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>
                <a:buClrTx/>
                <a:buSzTx/>
                <a:buFontTx/>
                <a:buNone/>
              </a:pPr>
              <a:r>
                <a:rPr lang="de-DE" sz="700">
                  <a:solidFill>
                    <a:srgbClr val="000000"/>
                  </a:solidFill>
                  <a:latin typeface="Calibri" charset="0"/>
                  <a:cs typeface="Calibri" charset="0"/>
                </a:rPr>
                <a:t>DC</a:t>
              </a:r>
            </a:p>
          </p:txBody>
        </p:sp>
        <p:sp>
          <p:nvSpPr>
            <p:cNvPr id="42" name="TextBox 14"/>
            <p:cNvSpPr txBox="1">
              <a:spLocks noChangeArrowheads="1"/>
            </p:cNvSpPr>
            <p:nvPr/>
          </p:nvSpPr>
          <p:spPr bwMode="auto">
            <a:xfrm>
              <a:off x="6969224" y="3645024"/>
              <a:ext cx="816066" cy="446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>
                <a:buClrTx/>
                <a:buSzTx/>
                <a:buFontTx/>
                <a:buNone/>
              </a:pPr>
              <a:r>
                <a:rPr lang="de-DE" sz="700">
                  <a:solidFill>
                    <a:srgbClr val="000000"/>
                  </a:solidFill>
                  <a:latin typeface="Calibri" charset="0"/>
                  <a:cs typeface="Calibri" charset="0"/>
                </a:rPr>
                <a:t>OS</a:t>
              </a:r>
            </a:p>
          </p:txBody>
        </p:sp>
        <p:cxnSp>
          <p:nvCxnSpPr>
            <p:cNvPr id="43" name="Straight Connector 42"/>
            <p:cNvCxnSpPr>
              <a:cxnSpLocks noChangeShapeType="1"/>
              <a:endCxn id="36" idx="3"/>
            </p:cNvCxnSpPr>
            <p:nvPr/>
          </p:nvCxnSpPr>
          <p:spPr bwMode="auto">
            <a:xfrm flipV="1">
              <a:off x="5240338" y="2470151"/>
              <a:ext cx="694042" cy="317500"/>
            </a:xfrm>
            <a:prstGeom prst="line">
              <a:avLst/>
            </a:prstGeom>
            <a:solidFill>
              <a:srgbClr val="DFC8F1"/>
            </a:solidFill>
            <a:ln w="25400" cap="flat" cmpd="sng" algn="ctr">
              <a:solidFill>
                <a:srgbClr val="008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4" name="Straight Connector 43"/>
            <p:cNvCxnSpPr>
              <a:cxnSpLocks noChangeShapeType="1"/>
              <a:stCxn id="38" idx="7"/>
              <a:endCxn id="45" idx="3"/>
            </p:cNvCxnSpPr>
            <p:nvPr/>
          </p:nvCxnSpPr>
          <p:spPr bwMode="auto">
            <a:xfrm flipV="1">
              <a:off x="7785718" y="4065588"/>
              <a:ext cx="652232" cy="896937"/>
            </a:xfrm>
            <a:prstGeom prst="line">
              <a:avLst/>
            </a:prstGeom>
            <a:solidFill>
              <a:srgbClr val="B2CAF2"/>
            </a:solidFill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8417882" y="3943350"/>
              <a:ext cx="137137" cy="144463"/>
            </a:xfrm>
            <a:prstGeom prst="ellipse">
              <a:avLst/>
            </a:prstGeom>
            <a:solidFill>
              <a:srgbClr val="B2CAF2"/>
            </a:solidFill>
            <a:ln w="1587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9pPr>
            </a:lstStyle>
            <a:p>
              <a:pPr algn="ctr" defTabSz="914400">
                <a:buClrTx/>
                <a:buSzTx/>
                <a:buFontTx/>
                <a:buNone/>
                <a:defRPr/>
              </a:pPr>
              <a:endParaRPr lang="de-DE">
                <a:solidFill>
                  <a:srgbClr val="FFFFFF"/>
                </a:solidFill>
                <a:latin typeface="Calibri" pitchFamily="26" charset="0"/>
                <a:ea typeface="+mn-ea"/>
                <a:cs typeface="+mn-cs"/>
              </a:endParaRPr>
            </a:p>
          </p:txBody>
        </p:sp>
        <p:cxnSp>
          <p:nvCxnSpPr>
            <p:cNvPr id="46" name="Straight Connector 45"/>
            <p:cNvCxnSpPr>
              <a:cxnSpLocks noChangeShapeType="1"/>
              <a:stCxn id="45" idx="7"/>
            </p:cNvCxnSpPr>
            <p:nvPr/>
          </p:nvCxnSpPr>
          <p:spPr bwMode="auto">
            <a:xfrm flipV="1">
              <a:off x="8534936" y="3573016"/>
              <a:ext cx="450512" cy="391490"/>
            </a:xfrm>
            <a:prstGeom prst="line">
              <a:avLst/>
            </a:prstGeom>
            <a:solidFill>
              <a:srgbClr val="DFC8F1"/>
            </a:solidFill>
            <a:ln w="25400" cap="flat" cmpd="sng" algn="ctr">
              <a:solidFill>
                <a:srgbClr val="008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7" name="Gerade Verbindung 29"/>
            <p:cNvCxnSpPr/>
            <p:nvPr/>
          </p:nvCxnSpPr>
          <p:spPr bwMode="auto">
            <a:xfrm rot="16200000" flipH="1">
              <a:off x="7636039" y="2151295"/>
              <a:ext cx="0" cy="459908"/>
            </a:xfrm>
            <a:prstGeom prst="line">
              <a:avLst/>
            </a:prstGeom>
            <a:solidFill>
              <a:srgbClr val="B2CAF2"/>
            </a:solidFill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48" name="Oval 47"/>
            <p:cNvSpPr/>
            <p:nvPr/>
          </p:nvSpPr>
          <p:spPr bwMode="auto">
            <a:xfrm>
              <a:off x="7588376" y="2332038"/>
              <a:ext cx="100344" cy="106362"/>
            </a:xfrm>
            <a:prstGeom prst="ellipse">
              <a:avLst/>
            </a:prstGeom>
            <a:solidFill>
              <a:srgbClr val="B2CAF2"/>
            </a:solidFill>
            <a:ln w="1587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9pPr>
            </a:lstStyle>
            <a:p>
              <a:pPr algn="ctr" defTabSz="914400">
                <a:buClrTx/>
                <a:buSzTx/>
                <a:buFontTx/>
                <a:buNone/>
                <a:defRPr/>
              </a:pPr>
              <a:endParaRPr lang="de-DE">
                <a:solidFill>
                  <a:srgbClr val="FFFFFF"/>
                </a:solidFill>
                <a:latin typeface="Calibri" pitchFamily="26" charset="0"/>
                <a:ea typeface="+mn-ea"/>
                <a:cs typeface="+mn-cs"/>
              </a:endParaRPr>
            </a:p>
          </p:txBody>
        </p:sp>
        <p:sp>
          <p:nvSpPr>
            <p:cNvPr id="49" name="Textfeld 31"/>
            <p:cNvSpPr txBox="1">
              <a:spLocks noChangeArrowheads="1"/>
            </p:cNvSpPr>
            <p:nvPr/>
          </p:nvSpPr>
          <p:spPr bwMode="auto">
            <a:xfrm>
              <a:off x="7882321" y="2213504"/>
              <a:ext cx="2260479" cy="446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>
                <a:buClrTx/>
                <a:buSzTx/>
                <a:buFontTx/>
                <a:buNone/>
              </a:pPr>
              <a:r>
                <a:rPr lang="de-DE" sz="700">
                  <a:solidFill>
                    <a:srgbClr val="000000"/>
                  </a:solidFill>
                  <a:latin typeface="Calibri"/>
                  <a:cs typeface="Calibri"/>
                </a:rPr>
                <a:t>Directional Change</a:t>
              </a:r>
            </a:p>
          </p:txBody>
        </p:sp>
        <p:cxnSp>
          <p:nvCxnSpPr>
            <p:cNvPr id="50" name="Gerade Verbindung 32"/>
            <p:cNvCxnSpPr>
              <a:endCxn id="51" idx="2"/>
            </p:cNvCxnSpPr>
            <p:nvPr/>
          </p:nvCxnSpPr>
          <p:spPr bwMode="auto">
            <a:xfrm>
              <a:off x="7401272" y="2632869"/>
              <a:ext cx="187104" cy="0"/>
            </a:xfrm>
            <a:prstGeom prst="line">
              <a:avLst/>
            </a:prstGeom>
            <a:solidFill>
              <a:srgbClr val="DFC8F1"/>
            </a:solidFill>
            <a:ln w="25400" cap="flat" cmpd="sng" algn="ctr">
              <a:solidFill>
                <a:srgbClr val="008000"/>
              </a:solidFill>
              <a:prstDash val="sys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1" name="Oval 50"/>
            <p:cNvSpPr/>
            <p:nvPr/>
          </p:nvSpPr>
          <p:spPr bwMode="auto">
            <a:xfrm>
              <a:off x="7588376" y="2579688"/>
              <a:ext cx="100344" cy="106362"/>
            </a:xfrm>
            <a:prstGeom prst="ellipse">
              <a:avLst/>
            </a:prstGeom>
            <a:solidFill>
              <a:srgbClr val="008000">
                <a:alpha val="15000"/>
              </a:srgbClr>
            </a:solidFill>
            <a:ln w="1587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9pPr>
            </a:lstStyle>
            <a:p>
              <a:pPr algn="ctr" defTabSz="914400">
                <a:buClrTx/>
                <a:buSzTx/>
                <a:buFontTx/>
                <a:buNone/>
                <a:defRPr/>
              </a:pPr>
              <a:endParaRPr lang="de-DE">
                <a:solidFill>
                  <a:srgbClr val="FFFFFF"/>
                </a:solidFill>
                <a:latin typeface="Calibri" pitchFamily="26" charset="0"/>
                <a:ea typeface="+mn-ea"/>
                <a:cs typeface="+mn-cs"/>
              </a:endParaRPr>
            </a:p>
          </p:txBody>
        </p:sp>
        <p:sp>
          <p:nvSpPr>
            <p:cNvPr id="52" name="Textfeld 34"/>
            <p:cNvSpPr txBox="1">
              <a:spLocks noChangeArrowheads="1"/>
            </p:cNvSpPr>
            <p:nvPr/>
          </p:nvSpPr>
          <p:spPr bwMode="auto">
            <a:xfrm>
              <a:off x="7896302" y="2471909"/>
              <a:ext cx="1495307" cy="446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>
                <a:buClrTx/>
                <a:buSzTx/>
                <a:buFontTx/>
                <a:buNone/>
              </a:pPr>
              <a:r>
                <a:rPr lang="de-DE" sz="700">
                  <a:solidFill>
                    <a:srgbClr val="000000"/>
                  </a:solidFill>
                  <a:latin typeface="Calibri"/>
                  <a:cs typeface="Calibri"/>
                </a:rPr>
                <a:t>Overshoot</a:t>
              </a:r>
            </a:p>
          </p:txBody>
        </p:sp>
        <p:cxnSp>
          <p:nvCxnSpPr>
            <p:cNvPr id="53" name="Gerade Verbindung 32"/>
            <p:cNvCxnSpPr>
              <a:stCxn id="51" idx="6"/>
            </p:cNvCxnSpPr>
            <p:nvPr/>
          </p:nvCxnSpPr>
          <p:spPr bwMode="auto">
            <a:xfrm>
              <a:off x="7688720" y="2632869"/>
              <a:ext cx="176813" cy="264"/>
            </a:xfrm>
            <a:prstGeom prst="line">
              <a:avLst/>
            </a:prstGeom>
            <a:solidFill>
              <a:srgbClr val="DFC8F1"/>
            </a:solidFill>
            <a:ln w="25400" cap="flat" cmpd="sng" algn="ctr">
              <a:solidFill>
                <a:srgbClr val="008000"/>
              </a:solidFill>
              <a:prstDash val="sys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7185248" y="4149080"/>
              <a:ext cx="72000" cy="70875"/>
            </a:xfrm>
            <a:prstGeom prst="ellipse">
              <a:avLst/>
            </a:prstGeom>
            <a:solidFill>
              <a:srgbClr val="008000">
                <a:alpha val="15000"/>
              </a:srgbClr>
            </a:solidFill>
            <a:ln w="1587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9pPr>
            </a:lstStyle>
            <a:p>
              <a:pPr algn="ctr" defTabSz="914400">
                <a:buClrTx/>
                <a:buSzTx/>
                <a:buFontTx/>
                <a:buNone/>
                <a:defRPr/>
              </a:pPr>
              <a:endParaRPr lang="de-DE">
                <a:solidFill>
                  <a:srgbClr val="FFFFFF"/>
                </a:solidFill>
                <a:latin typeface="Calibri" pitchFamily="26" charset="0"/>
                <a:ea typeface="+mn-ea"/>
                <a:cs typeface="+mn-cs"/>
              </a:endParaRPr>
            </a:p>
          </p:txBody>
        </p:sp>
        <p:cxnSp>
          <p:nvCxnSpPr>
            <p:cNvPr id="55" name="Straight Connector 54"/>
            <p:cNvCxnSpPr>
              <a:cxnSpLocks noChangeShapeType="1"/>
              <a:stCxn id="54" idx="5"/>
              <a:endCxn id="38" idx="1"/>
            </p:cNvCxnSpPr>
            <p:nvPr/>
          </p:nvCxnSpPr>
          <p:spPr bwMode="auto">
            <a:xfrm>
              <a:off x="7246704" y="4209576"/>
              <a:ext cx="443457" cy="753236"/>
            </a:xfrm>
            <a:prstGeom prst="line">
              <a:avLst/>
            </a:prstGeom>
            <a:solidFill>
              <a:srgbClr val="DFC8F1"/>
            </a:solidFill>
            <a:ln w="25400" cap="flat" cmpd="sng" algn="ctr">
              <a:solidFill>
                <a:srgbClr val="008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6" name="Oval 55"/>
            <p:cNvSpPr/>
            <p:nvPr/>
          </p:nvSpPr>
          <p:spPr bwMode="auto">
            <a:xfrm>
              <a:off x="7600362" y="2732088"/>
              <a:ext cx="72000" cy="70362"/>
            </a:xfrm>
            <a:prstGeom prst="ellipse">
              <a:avLst/>
            </a:prstGeom>
            <a:solidFill>
              <a:srgbClr val="008000">
                <a:alpha val="15000"/>
              </a:srgbClr>
            </a:solidFill>
            <a:ln w="1587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9pPr>
            </a:lstStyle>
            <a:p>
              <a:pPr algn="ctr" defTabSz="914400">
                <a:buClrTx/>
                <a:buSzTx/>
                <a:buFontTx/>
                <a:buNone/>
                <a:defRPr/>
              </a:pPr>
              <a:endParaRPr lang="de-DE">
                <a:solidFill>
                  <a:srgbClr val="FFFFFF"/>
                </a:solidFill>
                <a:latin typeface="Calibri" pitchFamily="26" charset="0"/>
                <a:ea typeface="+mn-ea"/>
                <a:cs typeface="+mn-cs"/>
              </a:endParaRPr>
            </a:p>
          </p:txBody>
        </p:sp>
        <p:sp>
          <p:nvSpPr>
            <p:cNvPr id="57" name="Textfeld 34"/>
            <p:cNvSpPr txBox="1">
              <a:spLocks noChangeArrowheads="1"/>
            </p:cNvSpPr>
            <p:nvPr/>
          </p:nvSpPr>
          <p:spPr bwMode="auto">
            <a:xfrm>
              <a:off x="7909601" y="2653847"/>
              <a:ext cx="1482005" cy="411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>
                <a:buClrTx/>
                <a:buSzTx/>
                <a:buFontTx/>
                <a:buNone/>
              </a:pPr>
              <a:r>
                <a:rPr lang="de-DE" sz="600">
                  <a:solidFill>
                    <a:srgbClr val="000000"/>
                  </a:solidFill>
                  <a:latin typeface="Calibri"/>
                  <a:cs typeface="Calibri"/>
                </a:rPr>
                <a:t>1. Overshoot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3442029" y="3367752"/>
            <a:ext cx="2259943" cy="410503"/>
          </a:xfrm>
          <a:prstGeom prst="ellipse">
            <a:avLst/>
          </a:prstGeom>
          <a:noFill/>
          <a:ln w="19050" cmpd="sng">
            <a:solidFill>
              <a:srgbClr val="008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ill Sans" charset="0"/>
              <a:buNone/>
              <a:tabLst/>
            </a:pPr>
            <a:endParaRPr kumimoji="0" lang="en-US" sz="1297" b="0" i="1" u="none" strike="noStrike" kern="0" cap="none" spc="0" normalizeH="0" baseline="0" noProof="0" dirty="0" smtClean="0">
              <a:ln>
                <a:noFill/>
              </a:ln>
              <a:solidFill>
                <a:srgbClr val="194E7F"/>
              </a:solidFill>
              <a:effectLst/>
              <a:uLnTx/>
              <a:uFillTx/>
              <a:latin typeface="Gill Sans"/>
              <a:ea typeface="DejaVu Sans"/>
              <a:cs typeface="DejaVu Sans"/>
            </a:endParaRPr>
          </a:p>
        </p:txBody>
      </p:sp>
      <p:sp>
        <p:nvSpPr>
          <p:cNvPr id="76" name="Left Bracket 75"/>
          <p:cNvSpPr/>
          <p:nvPr/>
        </p:nvSpPr>
        <p:spPr bwMode="auto">
          <a:xfrm flipH="1">
            <a:off x="5103752" y="3573016"/>
            <a:ext cx="44872" cy="504000"/>
          </a:xfrm>
          <a:prstGeom prst="leftBracket">
            <a:avLst/>
          </a:prstGeom>
          <a:noFill/>
          <a:ln w="952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0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0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 rot="5400000" flipH="1">
            <a:off x="4873616" y="3701934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497D"/>
                </a:solidFill>
                <a:latin typeface="Calibri"/>
                <a:cs typeface="Calibri"/>
              </a:rPr>
              <a:t>Threshold</a:t>
            </a:r>
          </a:p>
        </p:txBody>
      </p:sp>
      <p:sp>
        <p:nvSpPr>
          <p:cNvPr id="78" name="Rounded Rectangular Callout 77"/>
          <p:cNvSpPr/>
          <p:nvPr/>
        </p:nvSpPr>
        <p:spPr>
          <a:xfrm flipH="1">
            <a:off x="1315023" y="1070069"/>
            <a:ext cx="1364369" cy="333231"/>
          </a:xfrm>
          <a:prstGeom prst="wedgeRoundRectCallout">
            <a:avLst>
              <a:gd name="adj1" fmla="val -24331"/>
              <a:gd name="adj2" fmla="val 24983"/>
              <a:gd name="adj3" fmla="val 16667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Original Price Curve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ounded Rectangular Callout 78"/>
          <p:cNvSpPr/>
          <p:nvPr/>
        </p:nvSpPr>
        <p:spPr>
          <a:xfrm flipH="1">
            <a:off x="6632536" y="1070069"/>
            <a:ext cx="1364369" cy="333231"/>
          </a:xfrm>
          <a:prstGeom prst="wedgeRoundRectCallout">
            <a:avLst>
              <a:gd name="adj1" fmla="val -24331"/>
              <a:gd name="adj2" fmla="val 24983"/>
              <a:gd name="adj3" fmla="val 16667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>
                <a:solidFill>
                  <a:sysClr val="window" lastClr="FFFFFF"/>
                </a:solidFill>
                <a:latin typeface="Calibri"/>
              </a:rPr>
              <a:t>Threshold </a:t>
            </a:r>
            <a:r>
              <a:rPr lang="en-US" sz="1200" b="1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0.8%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ounded Rectangular Callout 79"/>
          <p:cNvSpPr/>
          <p:nvPr/>
        </p:nvSpPr>
        <p:spPr>
          <a:xfrm flipH="1">
            <a:off x="6632536" y="4365105"/>
            <a:ext cx="1364369" cy="333231"/>
          </a:xfrm>
          <a:prstGeom prst="wedgeRoundRectCallout">
            <a:avLst>
              <a:gd name="adj1" fmla="val -24331"/>
              <a:gd name="adj2" fmla="val 24983"/>
              <a:gd name="adj3" fmla="val 16667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>
                <a:solidFill>
                  <a:sysClr val="window" lastClr="FFFFFF"/>
                </a:solidFill>
                <a:latin typeface="Calibri"/>
              </a:rPr>
              <a:t>Threshold </a:t>
            </a:r>
            <a:r>
              <a:rPr lang="en-US" sz="1200" b="1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0.4%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ounded Rectangular Callout 80"/>
          <p:cNvSpPr/>
          <p:nvPr/>
        </p:nvSpPr>
        <p:spPr>
          <a:xfrm flipH="1">
            <a:off x="1315023" y="4365105"/>
            <a:ext cx="1364369" cy="333231"/>
          </a:xfrm>
          <a:prstGeom prst="wedgeRoundRectCallout">
            <a:avLst>
              <a:gd name="adj1" fmla="val -24331"/>
              <a:gd name="adj2" fmla="val 24983"/>
              <a:gd name="adj3" fmla="val 16667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Threshold 0.2%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ounded Rectangular Callout 81"/>
          <p:cNvSpPr/>
          <p:nvPr/>
        </p:nvSpPr>
        <p:spPr>
          <a:xfrm flipH="1">
            <a:off x="3907311" y="4581129"/>
            <a:ext cx="1364369" cy="333231"/>
          </a:xfrm>
          <a:prstGeom prst="wedgeRoundRectCallout">
            <a:avLst>
              <a:gd name="adj1" fmla="val -24331"/>
              <a:gd name="adj2" fmla="val 24983"/>
              <a:gd name="adj3" fmla="val 16667"/>
            </a:avLst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Intrinsic Time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707904" y="3684898"/>
            <a:ext cx="957161" cy="726295"/>
            <a:chOff x="756363" y="5548465"/>
            <a:chExt cx="1036924" cy="726295"/>
          </a:xfrm>
        </p:grpSpPr>
        <p:sp>
          <p:nvSpPr>
            <p:cNvPr id="27" name="TextBox 26"/>
            <p:cNvSpPr txBox="1"/>
            <p:nvPr/>
          </p:nvSpPr>
          <p:spPr>
            <a:xfrm>
              <a:off x="1001199" y="6058736"/>
              <a:ext cx="792088" cy="2160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tlCol="0" anchor="b">
              <a:noAutofit/>
            </a:bodyPr>
            <a:lstStyle>
              <a:defPPr>
                <a:defRPr lang="en-GB"/>
              </a:defPPr>
              <a:lvl1pPr algn="just">
                <a:defRPr sz="90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defRPr>
              </a:lvl1pPr>
            </a:lstStyle>
            <a:p>
              <a:r>
                <a:rPr lang="en-US"/>
                <a:t>Event Time</a:t>
              </a:r>
            </a:p>
          </p:txBody>
        </p:sp>
        <p:cxnSp>
          <p:nvCxnSpPr>
            <p:cNvPr id="28" name="Elbow Connector 51"/>
            <p:cNvCxnSpPr/>
            <p:nvPr/>
          </p:nvCxnSpPr>
          <p:spPr bwMode="auto">
            <a:xfrm>
              <a:off x="992560" y="6093296"/>
              <a:ext cx="540000" cy="0"/>
            </a:xfrm>
            <a:prstGeom prst="straightConnector1">
              <a:avLst/>
            </a:prstGeom>
            <a:solidFill>
              <a:srgbClr val="1F497D"/>
            </a:solidFill>
            <a:ln w="9525" cap="flat" cmpd="sng" algn="ctr">
              <a:solidFill>
                <a:srgbClr val="A6A6A6"/>
              </a:solidFill>
              <a:prstDash val="solid"/>
              <a:headEnd type="none"/>
              <a:tailEnd type="stealth" w="med" len="sm"/>
            </a:ln>
            <a:effectLst/>
          </p:spPr>
        </p:cxnSp>
        <p:cxnSp>
          <p:nvCxnSpPr>
            <p:cNvPr id="29" name="Elbow Connector 51"/>
            <p:cNvCxnSpPr/>
            <p:nvPr/>
          </p:nvCxnSpPr>
          <p:spPr bwMode="auto">
            <a:xfrm flipH="1" flipV="1">
              <a:off x="990843" y="5548465"/>
              <a:ext cx="0" cy="540000"/>
            </a:xfrm>
            <a:prstGeom prst="straightConnector1">
              <a:avLst/>
            </a:prstGeom>
            <a:solidFill>
              <a:srgbClr val="1F497D"/>
            </a:solidFill>
            <a:ln w="9525" cap="flat" cmpd="sng" algn="ctr">
              <a:solidFill>
                <a:srgbClr val="A6A6A6"/>
              </a:solidFill>
              <a:prstDash val="solid"/>
              <a:headEnd type="none"/>
              <a:tailEnd type="stealth" w="med" len="sm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 rot="16200000">
              <a:off x="648351" y="5760620"/>
              <a:ext cx="432048" cy="2160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tlCol="0" anchor="t">
              <a:noAutofit/>
            </a:bodyPr>
            <a:lstStyle>
              <a:defPPr>
                <a:defRPr lang="en-GB"/>
              </a:defPPr>
              <a:lvl1pPr algn="just">
                <a:defRPr sz="90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defRPr>
              </a:lvl1pPr>
            </a:lstStyle>
            <a:p>
              <a:r>
                <a:rPr lang="en-US"/>
                <a:t>Price</a:t>
              </a:r>
            </a:p>
          </p:txBody>
        </p:sp>
      </p:grpSp>
      <p:cxnSp>
        <p:nvCxnSpPr>
          <p:cNvPr id="108" name="Elbow Connector 51"/>
          <p:cNvCxnSpPr/>
          <p:nvPr/>
        </p:nvCxnSpPr>
        <p:spPr bwMode="auto">
          <a:xfrm>
            <a:off x="3442029" y="2204864"/>
            <a:ext cx="397430" cy="430570"/>
          </a:xfrm>
          <a:prstGeom prst="straightConnector1">
            <a:avLst/>
          </a:prstGeom>
          <a:solidFill>
            <a:srgbClr val="1F497D"/>
          </a:solidFill>
          <a:ln w="19050" cap="flat" cmpd="sng" algn="ctr">
            <a:solidFill>
              <a:srgbClr val="1F497D"/>
            </a:solidFill>
            <a:prstDash val="solid"/>
            <a:headEnd type="none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09" name="Oval 108"/>
          <p:cNvSpPr/>
          <p:nvPr/>
        </p:nvSpPr>
        <p:spPr>
          <a:xfrm>
            <a:off x="8227791" y="332656"/>
            <a:ext cx="731158" cy="792088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rPr>
              <a:t>Unique</a:t>
            </a:r>
          </a:p>
        </p:txBody>
      </p:sp>
    </p:spTree>
    <p:extLst>
      <p:ext uri="{BB962C8B-B14F-4D97-AF65-F5344CB8AC3E}">
        <p14:creationId xmlns:p14="http://schemas.microsoft.com/office/powerpoint/2010/main" val="2183703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3" name="Straight Connector 352"/>
          <p:cNvCxnSpPr>
            <a:stCxn id="253" idx="2"/>
            <a:endCxn id="256" idx="2"/>
          </p:cNvCxnSpPr>
          <p:nvPr/>
        </p:nvCxnSpPr>
        <p:spPr bwMode="auto">
          <a:xfrm flipV="1">
            <a:off x="4074894" y="5468877"/>
            <a:ext cx="1340456" cy="1"/>
          </a:xfrm>
          <a:prstGeom prst="line">
            <a:avLst/>
          </a:prstGeom>
          <a:solidFill>
            <a:srgbClr val="00B8FF"/>
          </a:solidFill>
          <a:ln w="19050" cap="flat" cmpd="sng" algn="ctr">
            <a:gradFill flip="none" rotWithShape="1">
              <a:gsLst>
                <a:gs pos="30000">
                  <a:srgbClr val="C96764"/>
                </a:gs>
                <a:gs pos="100000">
                  <a:srgbClr val="FFFFFF"/>
                </a:gs>
                <a:gs pos="0">
                  <a:schemeClr val="bg1"/>
                </a:gs>
              </a:gsLst>
              <a:lin ang="0" scaled="1"/>
              <a:tileRect/>
            </a:gra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9" name="Straight Connector 348"/>
          <p:cNvCxnSpPr/>
          <p:nvPr/>
        </p:nvCxnSpPr>
        <p:spPr bwMode="auto">
          <a:xfrm>
            <a:off x="844538" y="4644176"/>
            <a:ext cx="598154" cy="0"/>
          </a:xfrm>
          <a:prstGeom prst="line">
            <a:avLst/>
          </a:prstGeom>
          <a:solidFill>
            <a:srgbClr val="00B8FF"/>
          </a:solidFill>
          <a:ln w="19050" cap="flat" cmpd="sng" algn="ctr">
            <a:gradFill flip="none" rotWithShape="1">
              <a:gsLst>
                <a:gs pos="50000">
                  <a:srgbClr val="C96764"/>
                </a:gs>
                <a:gs pos="100000">
                  <a:srgbClr val="FFFFFF"/>
                </a:gs>
                <a:gs pos="0">
                  <a:schemeClr val="bg1"/>
                </a:gs>
              </a:gsLst>
              <a:lin ang="0" scaled="1"/>
              <a:tileRect/>
            </a:gra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52" name="Straight Connector 351"/>
          <p:cNvCxnSpPr/>
          <p:nvPr/>
        </p:nvCxnSpPr>
        <p:spPr bwMode="auto">
          <a:xfrm>
            <a:off x="2180645" y="4866388"/>
            <a:ext cx="598154" cy="0"/>
          </a:xfrm>
          <a:prstGeom prst="line">
            <a:avLst/>
          </a:prstGeom>
          <a:solidFill>
            <a:srgbClr val="00B8FF"/>
          </a:solidFill>
          <a:ln w="19050" cap="flat" cmpd="sng" algn="ctr">
            <a:gradFill flip="none" rotWithShape="1">
              <a:gsLst>
                <a:gs pos="50000">
                  <a:srgbClr val="C96764"/>
                </a:gs>
                <a:gs pos="100000">
                  <a:srgbClr val="FFFFFF"/>
                </a:gs>
                <a:gs pos="0">
                  <a:schemeClr val="bg1"/>
                </a:gs>
              </a:gsLst>
              <a:lin ang="0" scaled="1"/>
              <a:tileRect/>
            </a:gra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8" name="Straight Connector 347"/>
          <p:cNvCxnSpPr/>
          <p:nvPr/>
        </p:nvCxnSpPr>
        <p:spPr bwMode="auto">
          <a:xfrm>
            <a:off x="4896683" y="2563962"/>
            <a:ext cx="598154" cy="0"/>
          </a:xfrm>
          <a:prstGeom prst="line">
            <a:avLst/>
          </a:prstGeom>
          <a:solidFill>
            <a:srgbClr val="00B8FF"/>
          </a:solidFill>
          <a:ln w="19050" cap="flat" cmpd="sng" algn="ctr">
            <a:gradFill flip="none" rotWithShape="1">
              <a:gsLst>
                <a:gs pos="50000">
                  <a:srgbClr val="C96764"/>
                </a:gs>
                <a:gs pos="100000">
                  <a:srgbClr val="FFFFFF"/>
                </a:gs>
                <a:gs pos="0">
                  <a:schemeClr val="bg1"/>
                </a:gs>
              </a:gsLst>
              <a:lin ang="0" scaled="1"/>
              <a:tileRect/>
            </a:gra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7" name="Straight Connector 346"/>
          <p:cNvCxnSpPr/>
          <p:nvPr/>
        </p:nvCxnSpPr>
        <p:spPr bwMode="auto">
          <a:xfrm>
            <a:off x="3883659" y="2292715"/>
            <a:ext cx="598154" cy="0"/>
          </a:xfrm>
          <a:prstGeom prst="line">
            <a:avLst/>
          </a:prstGeom>
          <a:solidFill>
            <a:srgbClr val="00B8FF"/>
          </a:solidFill>
          <a:ln w="19050" cap="flat" cmpd="sng" algn="ctr">
            <a:gradFill flip="none" rotWithShape="1">
              <a:gsLst>
                <a:gs pos="50000">
                  <a:srgbClr val="C96764"/>
                </a:gs>
                <a:gs pos="100000">
                  <a:srgbClr val="FFFFFF"/>
                </a:gs>
                <a:gs pos="0">
                  <a:schemeClr val="bg1"/>
                </a:gs>
              </a:gsLst>
              <a:lin ang="0" scaled="1"/>
              <a:tileRect/>
            </a:gra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8" name="Straight Connector 237"/>
          <p:cNvCxnSpPr/>
          <p:nvPr/>
        </p:nvCxnSpPr>
        <p:spPr bwMode="auto">
          <a:xfrm>
            <a:off x="3641435" y="3645024"/>
            <a:ext cx="212700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6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36" name="Straight Connector 235"/>
          <p:cNvCxnSpPr/>
          <p:nvPr/>
        </p:nvCxnSpPr>
        <p:spPr bwMode="auto">
          <a:xfrm>
            <a:off x="783271" y="3645024"/>
            <a:ext cx="206053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6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>
            <a:off x="1941768" y="2288331"/>
            <a:ext cx="598154" cy="0"/>
          </a:xfrm>
          <a:prstGeom prst="line">
            <a:avLst/>
          </a:prstGeom>
          <a:solidFill>
            <a:srgbClr val="00B8FF"/>
          </a:solidFill>
          <a:ln w="19050" cap="flat" cmpd="sng" algn="ctr">
            <a:gradFill flip="none" rotWithShape="1">
              <a:gsLst>
                <a:gs pos="50000">
                  <a:srgbClr val="C96764"/>
                </a:gs>
                <a:gs pos="100000">
                  <a:srgbClr val="FFFFFF"/>
                </a:gs>
                <a:gs pos="0">
                  <a:schemeClr val="bg1"/>
                </a:gs>
              </a:gsLst>
              <a:lin ang="0" scaled="1"/>
              <a:tileRect/>
            </a:gra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70" name="Up Arrow 169"/>
          <p:cNvSpPr/>
          <p:nvPr/>
        </p:nvSpPr>
        <p:spPr>
          <a:xfrm>
            <a:off x="2041664" y="5391426"/>
            <a:ext cx="132938" cy="412919"/>
          </a:xfrm>
          <a:prstGeom prst="upArrow">
            <a:avLst>
              <a:gd name="adj1" fmla="val 50000"/>
              <a:gd name="adj2" fmla="val 74692"/>
            </a:avLst>
          </a:prstGeom>
          <a:solidFill>
            <a:srgbClr val="B5D6B2"/>
          </a:solidFill>
          <a:ln w="15875" cap="flat" cmpd="sng" algn="ctr">
            <a:solidFill>
              <a:srgbClr val="008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dirty="0">
              <a:solidFill>
                <a:srgbClr val="FFFFFF"/>
              </a:solidFill>
              <a:latin typeface="Calibri" pitchFamily="26" charset="0"/>
              <a:ea typeface="+mn-ea"/>
              <a:cs typeface="+mn-cs"/>
            </a:endParaRPr>
          </a:p>
        </p:txBody>
      </p:sp>
      <p:sp>
        <p:nvSpPr>
          <p:cNvPr id="171" name="Up Arrow 170"/>
          <p:cNvSpPr/>
          <p:nvPr/>
        </p:nvSpPr>
        <p:spPr>
          <a:xfrm flipV="1">
            <a:off x="1572741" y="5099326"/>
            <a:ext cx="132938" cy="412919"/>
          </a:xfrm>
          <a:prstGeom prst="upArrow">
            <a:avLst>
              <a:gd name="adj1" fmla="val 50000"/>
              <a:gd name="adj2" fmla="val 74692"/>
            </a:avLst>
          </a:prstGeom>
          <a:solidFill>
            <a:srgbClr val="B5D6B2"/>
          </a:solidFill>
          <a:ln w="15875" cap="flat" cmpd="sng" algn="ctr">
            <a:solidFill>
              <a:srgbClr val="008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dirty="0">
              <a:solidFill>
                <a:srgbClr val="FFFFFF"/>
              </a:solidFill>
              <a:latin typeface="Calibri" pitchFamily="26" charset="0"/>
              <a:ea typeface="+mn-ea"/>
              <a:cs typeface="+mn-cs"/>
            </a:endParaRPr>
          </a:p>
        </p:txBody>
      </p:sp>
      <p:sp>
        <p:nvSpPr>
          <p:cNvPr id="172" name="Up Arrow 171"/>
          <p:cNvSpPr/>
          <p:nvPr/>
        </p:nvSpPr>
        <p:spPr>
          <a:xfrm flipV="1">
            <a:off x="2422664" y="4978676"/>
            <a:ext cx="132938" cy="412919"/>
          </a:xfrm>
          <a:prstGeom prst="upArrow">
            <a:avLst>
              <a:gd name="adj1" fmla="val 50000"/>
              <a:gd name="adj2" fmla="val 74692"/>
            </a:avLst>
          </a:prstGeom>
          <a:solidFill>
            <a:srgbClr val="B5D6B2"/>
          </a:solidFill>
          <a:ln w="15875" cap="flat" cmpd="sng" algn="ctr">
            <a:solidFill>
              <a:srgbClr val="008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dirty="0">
              <a:solidFill>
                <a:srgbClr val="FFFFFF"/>
              </a:solidFill>
              <a:latin typeface="Calibri" pitchFamily="26" charset="0"/>
              <a:ea typeface="+mn-ea"/>
              <a:cs typeface="+mn-cs"/>
            </a:endParaRPr>
          </a:p>
        </p:txBody>
      </p:sp>
      <p:sp>
        <p:nvSpPr>
          <p:cNvPr id="169" name="Up Arrow 168"/>
          <p:cNvSpPr/>
          <p:nvPr/>
        </p:nvSpPr>
        <p:spPr>
          <a:xfrm>
            <a:off x="1092095" y="5016776"/>
            <a:ext cx="132938" cy="412919"/>
          </a:xfrm>
          <a:prstGeom prst="upArrow">
            <a:avLst>
              <a:gd name="adj1" fmla="val 50000"/>
              <a:gd name="adj2" fmla="val 74692"/>
            </a:avLst>
          </a:prstGeom>
          <a:solidFill>
            <a:srgbClr val="B5D6B2"/>
          </a:solidFill>
          <a:ln w="15875" cap="flat" cmpd="sng" algn="ctr">
            <a:solidFill>
              <a:srgbClr val="008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dirty="0">
              <a:solidFill>
                <a:srgbClr val="FFFFFF"/>
              </a:solidFill>
              <a:latin typeface="Calibri" pitchFamily="26" charset="0"/>
              <a:ea typeface="+mn-ea"/>
              <a:cs typeface="+mn-cs"/>
            </a:endParaRPr>
          </a:p>
        </p:txBody>
      </p:sp>
      <p:sp>
        <p:nvSpPr>
          <p:cNvPr id="150" name="Up Arrow 149"/>
          <p:cNvSpPr/>
          <p:nvPr/>
        </p:nvSpPr>
        <p:spPr>
          <a:xfrm>
            <a:off x="4115647" y="1894568"/>
            <a:ext cx="132938" cy="412919"/>
          </a:xfrm>
          <a:prstGeom prst="upArrow">
            <a:avLst>
              <a:gd name="adj1" fmla="val 50000"/>
              <a:gd name="adj2" fmla="val 74692"/>
            </a:avLst>
          </a:prstGeom>
          <a:solidFill>
            <a:srgbClr val="B5D6B2"/>
          </a:solidFill>
          <a:ln w="15875" cap="flat" cmpd="sng" algn="ctr">
            <a:solidFill>
              <a:srgbClr val="008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dirty="0">
              <a:solidFill>
                <a:srgbClr val="FFFFFF"/>
              </a:solidFill>
              <a:latin typeface="Calibri" pitchFamily="26" charset="0"/>
              <a:ea typeface="+mn-ea"/>
              <a:cs typeface="+mn-cs"/>
            </a:endParaRPr>
          </a:p>
        </p:txBody>
      </p:sp>
      <p:sp>
        <p:nvSpPr>
          <p:cNvPr id="151" name="Up Arrow 150"/>
          <p:cNvSpPr/>
          <p:nvPr/>
        </p:nvSpPr>
        <p:spPr>
          <a:xfrm>
            <a:off x="5129693" y="2466068"/>
            <a:ext cx="132938" cy="412919"/>
          </a:xfrm>
          <a:prstGeom prst="upArrow">
            <a:avLst>
              <a:gd name="adj1" fmla="val 50000"/>
              <a:gd name="adj2" fmla="val 74692"/>
            </a:avLst>
          </a:prstGeom>
          <a:solidFill>
            <a:srgbClr val="B5D6B2"/>
          </a:solidFill>
          <a:ln w="15875" cap="flat" cmpd="sng" algn="ctr">
            <a:solidFill>
              <a:srgbClr val="008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dirty="0">
              <a:solidFill>
                <a:srgbClr val="FFFFFF"/>
              </a:solidFill>
              <a:latin typeface="Calibri" pitchFamily="26" charset="0"/>
              <a:ea typeface="+mn-ea"/>
              <a:cs typeface="+mn-cs"/>
            </a:endParaRPr>
          </a:p>
        </p:txBody>
      </p:sp>
      <p:sp>
        <p:nvSpPr>
          <p:cNvPr id="135" name="Up Arrow 134"/>
          <p:cNvSpPr/>
          <p:nvPr/>
        </p:nvSpPr>
        <p:spPr>
          <a:xfrm>
            <a:off x="2179233" y="1881868"/>
            <a:ext cx="132938" cy="412919"/>
          </a:xfrm>
          <a:prstGeom prst="upArrow">
            <a:avLst>
              <a:gd name="adj1" fmla="val 50000"/>
              <a:gd name="adj2" fmla="val 74692"/>
            </a:avLst>
          </a:prstGeom>
          <a:solidFill>
            <a:srgbClr val="B5D6B2"/>
          </a:solidFill>
          <a:ln w="15875" cap="flat" cmpd="sng" algn="ctr">
            <a:solidFill>
              <a:srgbClr val="008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dirty="0">
              <a:solidFill>
                <a:srgbClr val="FFFFFF"/>
              </a:solidFill>
              <a:latin typeface="Calibri" pitchFamily="26" charset="0"/>
              <a:ea typeface="+mn-ea"/>
              <a:cs typeface="+mn-cs"/>
            </a:endParaRPr>
          </a:p>
        </p:txBody>
      </p:sp>
      <p:sp>
        <p:nvSpPr>
          <p:cNvPr id="20486" name="Rectangle 13"/>
          <p:cNvSpPr txBox="1">
            <a:spLocks noChangeArrowheads="1"/>
          </p:cNvSpPr>
          <p:nvPr/>
        </p:nvSpPr>
        <p:spPr bwMode="auto">
          <a:xfrm>
            <a:off x="628306" y="0"/>
            <a:ext cx="837027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1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 smtClean="0">
                <a:solidFill>
                  <a:schemeClr val="tx1"/>
                </a:solidFill>
                <a:latin typeface="+mj-lt"/>
                <a:cs typeface="DejaVu Sans" charset="0"/>
              </a:rPr>
              <a:t>Coastline Trading</a:t>
            </a:r>
            <a:endParaRPr lang="en-US" sz="3200" b="1" dirty="0">
              <a:solidFill>
                <a:schemeClr val="tx1"/>
              </a:solidFill>
              <a:latin typeface="+mj-lt"/>
              <a:cs typeface="DejaVu Sans" charset="0"/>
            </a:endParaRPr>
          </a:p>
        </p:txBody>
      </p:sp>
      <p:sp>
        <p:nvSpPr>
          <p:cNvPr id="114" name="Freeform 113"/>
          <p:cNvSpPr/>
          <p:nvPr/>
        </p:nvSpPr>
        <p:spPr>
          <a:xfrm>
            <a:off x="716803" y="1638286"/>
            <a:ext cx="1595254" cy="1458003"/>
          </a:xfrm>
          <a:custGeom>
            <a:avLst/>
            <a:gdLst>
              <a:gd name="connsiteX0" fmla="*/ 0 w 1219200"/>
              <a:gd name="connsiteY0" fmla="*/ 875603 h 1097963"/>
              <a:gd name="connsiteX1" fmla="*/ 152400 w 1219200"/>
              <a:gd name="connsiteY1" fmla="*/ 1040703 h 1097963"/>
              <a:gd name="connsiteX2" fmla="*/ 698500 w 1219200"/>
              <a:gd name="connsiteY2" fmla="*/ 12003 h 1097963"/>
              <a:gd name="connsiteX3" fmla="*/ 1219200 w 1219200"/>
              <a:gd name="connsiteY3" fmla="*/ 570803 h 109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1097963">
                <a:moveTo>
                  <a:pt x="0" y="875603"/>
                </a:moveTo>
                <a:cubicBezTo>
                  <a:pt x="17991" y="1030119"/>
                  <a:pt x="35983" y="1184636"/>
                  <a:pt x="152400" y="1040703"/>
                </a:cubicBezTo>
                <a:cubicBezTo>
                  <a:pt x="268817" y="896770"/>
                  <a:pt x="520700" y="90320"/>
                  <a:pt x="698500" y="12003"/>
                </a:cubicBezTo>
                <a:cubicBezTo>
                  <a:pt x="876300" y="-66314"/>
                  <a:pt x="1047750" y="252244"/>
                  <a:pt x="1219200" y="570803"/>
                </a:cubicBezTo>
              </a:path>
            </a:pathLst>
          </a:custGeom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0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0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641435" y="1638286"/>
            <a:ext cx="1922585" cy="1522367"/>
          </a:xfrm>
          <a:custGeom>
            <a:avLst/>
            <a:gdLst>
              <a:gd name="connsiteX0" fmla="*/ 0 w 2082800"/>
              <a:gd name="connsiteY0" fmla="*/ 417861 h 1522367"/>
              <a:gd name="connsiteX1" fmla="*/ 241300 w 2082800"/>
              <a:gd name="connsiteY1" fmla="*/ 24161 h 1522367"/>
              <a:gd name="connsiteX2" fmla="*/ 838200 w 2082800"/>
              <a:gd name="connsiteY2" fmla="*/ 1040161 h 1522367"/>
              <a:gd name="connsiteX3" fmla="*/ 1244600 w 2082800"/>
              <a:gd name="connsiteY3" fmla="*/ 544861 h 1522367"/>
              <a:gd name="connsiteX4" fmla="*/ 1866900 w 2082800"/>
              <a:gd name="connsiteY4" fmla="*/ 1510061 h 1522367"/>
              <a:gd name="connsiteX5" fmla="*/ 2082800 w 2082800"/>
              <a:gd name="connsiteY5" fmla="*/ 1116361 h 152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2800" h="1522367">
                <a:moveTo>
                  <a:pt x="0" y="417861"/>
                </a:moveTo>
                <a:cubicBezTo>
                  <a:pt x="50800" y="169152"/>
                  <a:pt x="101600" y="-79556"/>
                  <a:pt x="241300" y="24161"/>
                </a:cubicBezTo>
                <a:cubicBezTo>
                  <a:pt x="381000" y="127878"/>
                  <a:pt x="670983" y="953378"/>
                  <a:pt x="838200" y="1040161"/>
                </a:cubicBezTo>
                <a:cubicBezTo>
                  <a:pt x="1005417" y="1126944"/>
                  <a:pt x="1073150" y="466544"/>
                  <a:pt x="1244600" y="544861"/>
                </a:cubicBezTo>
                <a:cubicBezTo>
                  <a:pt x="1416050" y="623178"/>
                  <a:pt x="1727200" y="1414811"/>
                  <a:pt x="1866900" y="1510061"/>
                </a:cubicBezTo>
                <a:cubicBezTo>
                  <a:pt x="2006600" y="1605311"/>
                  <a:pt x="2082800" y="1116361"/>
                  <a:pt x="2082800" y="1116361"/>
                </a:cubicBezTo>
              </a:path>
            </a:pathLst>
          </a:custGeom>
          <a:ln w="19050" cmpd="sng">
            <a:solidFill>
              <a:srgbClr val="40404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0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0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15262" y="4430293"/>
            <a:ext cx="2004646" cy="1589588"/>
          </a:xfrm>
          <a:custGeom>
            <a:avLst/>
            <a:gdLst>
              <a:gd name="connsiteX0" fmla="*/ 0 w 2171700"/>
              <a:gd name="connsiteY0" fmla="*/ 304206 h 1589588"/>
              <a:gd name="connsiteX1" fmla="*/ 190500 w 2171700"/>
              <a:gd name="connsiteY1" fmla="*/ 88306 h 1589588"/>
              <a:gd name="connsiteX2" fmla="*/ 723900 w 2171700"/>
              <a:gd name="connsiteY2" fmla="*/ 1586906 h 1589588"/>
              <a:gd name="connsiteX3" fmla="*/ 1104900 w 2171700"/>
              <a:gd name="connsiteY3" fmla="*/ 482006 h 1589588"/>
              <a:gd name="connsiteX4" fmla="*/ 1625600 w 2171700"/>
              <a:gd name="connsiteY4" fmla="*/ 1523406 h 1589588"/>
              <a:gd name="connsiteX5" fmla="*/ 1968500 w 2171700"/>
              <a:gd name="connsiteY5" fmla="*/ 431206 h 1589588"/>
              <a:gd name="connsiteX6" fmla="*/ 2171700 w 2171700"/>
              <a:gd name="connsiteY6" fmla="*/ 850306 h 158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1700" h="1589588">
                <a:moveTo>
                  <a:pt x="0" y="304206"/>
                </a:moveTo>
                <a:cubicBezTo>
                  <a:pt x="34925" y="89364"/>
                  <a:pt x="69850" y="-125477"/>
                  <a:pt x="190500" y="88306"/>
                </a:cubicBezTo>
                <a:cubicBezTo>
                  <a:pt x="311150" y="302089"/>
                  <a:pt x="571500" y="1521289"/>
                  <a:pt x="723900" y="1586906"/>
                </a:cubicBezTo>
                <a:cubicBezTo>
                  <a:pt x="876300" y="1652523"/>
                  <a:pt x="954617" y="492589"/>
                  <a:pt x="1104900" y="482006"/>
                </a:cubicBezTo>
                <a:cubicBezTo>
                  <a:pt x="1255183" y="471423"/>
                  <a:pt x="1481667" y="1531873"/>
                  <a:pt x="1625600" y="1523406"/>
                </a:cubicBezTo>
                <a:cubicBezTo>
                  <a:pt x="1769533" y="1514939"/>
                  <a:pt x="1877483" y="543389"/>
                  <a:pt x="1968500" y="431206"/>
                </a:cubicBezTo>
                <a:cubicBezTo>
                  <a:pt x="2059517" y="319023"/>
                  <a:pt x="2171700" y="850306"/>
                  <a:pt x="2171700" y="850306"/>
                </a:cubicBezTo>
              </a:path>
            </a:pathLst>
          </a:custGeom>
          <a:ln w="19050" cmpd="sng">
            <a:solidFill>
              <a:srgbClr val="40404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0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0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946160" y="4268889"/>
            <a:ext cx="1641231" cy="1856066"/>
          </a:xfrm>
          <a:custGeom>
            <a:avLst/>
            <a:gdLst>
              <a:gd name="connsiteX0" fmla="*/ 0 w 1778000"/>
              <a:gd name="connsiteY0" fmla="*/ 484182 h 1856066"/>
              <a:gd name="connsiteX1" fmla="*/ 241300 w 1778000"/>
              <a:gd name="connsiteY1" fmla="*/ 77782 h 1856066"/>
              <a:gd name="connsiteX2" fmla="*/ 914400 w 1778000"/>
              <a:gd name="connsiteY2" fmla="*/ 1855782 h 1856066"/>
              <a:gd name="connsiteX3" fmla="*/ 1587500 w 1778000"/>
              <a:gd name="connsiteY3" fmla="*/ 217482 h 1856066"/>
              <a:gd name="connsiteX4" fmla="*/ 1778000 w 1778000"/>
              <a:gd name="connsiteY4" fmla="*/ 357182 h 1856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000" h="1856066">
                <a:moveTo>
                  <a:pt x="0" y="484182"/>
                </a:moveTo>
                <a:cubicBezTo>
                  <a:pt x="44450" y="166682"/>
                  <a:pt x="88900" y="-150818"/>
                  <a:pt x="241300" y="77782"/>
                </a:cubicBezTo>
                <a:cubicBezTo>
                  <a:pt x="393700" y="306382"/>
                  <a:pt x="690033" y="1832499"/>
                  <a:pt x="914400" y="1855782"/>
                </a:cubicBezTo>
                <a:cubicBezTo>
                  <a:pt x="1138767" y="1879065"/>
                  <a:pt x="1443567" y="467249"/>
                  <a:pt x="1587500" y="217482"/>
                </a:cubicBezTo>
                <a:cubicBezTo>
                  <a:pt x="1731433" y="-32285"/>
                  <a:pt x="1754716" y="162448"/>
                  <a:pt x="1778000" y="357182"/>
                </a:cubicBezTo>
              </a:path>
            </a:pathLst>
          </a:custGeom>
          <a:ln w="19050" cmpd="sng">
            <a:solidFill>
              <a:srgbClr val="40404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0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08" charset="0"/>
            </a:endParaRPr>
          </a:p>
        </p:txBody>
      </p:sp>
      <p:sp>
        <p:nvSpPr>
          <p:cNvPr id="133" name="Oval 132"/>
          <p:cNvSpPr>
            <a:spLocks noChangeArrowheads="1"/>
          </p:cNvSpPr>
          <p:nvPr/>
        </p:nvSpPr>
        <p:spPr bwMode="auto">
          <a:xfrm>
            <a:off x="2194712" y="2227173"/>
            <a:ext cx="99692" cy="108000"/>
          </a:xfrm>
          <a:prstGeom prst="ellipse">
            <a:avLst/>
          </a:prstGeom>
          <a:solidFill>
            <a:srgbClr val="B5D6B2"/>
          </a:solidFill>
          <a:ln w="15875" cap="flat" cmpd="sng" algn="ctr">
            <a:solidFill>
              <a:srgbClr val="008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de-DE">
              <a:solidFill>
                <a:srgbClr val="FFFFFF"/>
              </a:solidFill>
              <a:latin typeface="Calibri" pitchFamily="26" charset="0"/>
              <a:ea typeface="+mn-ea"/>
              <a:cs typeface="+mn-cs"/>
            </a:endParaRPr>
          </a:p>
        </p:txBody>
      </p:sp>
      <p:sp>
        <p:nvSpPr>
          <p:cNvPr id="134" name="Oval 133"/>
          <p:cNvSpPr>
            <a:spLocks noChangeArrowheads="1"/>
          </p:cNvSpPr>
          <p:nvPr/>
        </p:nvSpPr>
        <p:spPr bwMode="auto">
          <a:xfrm>
            <a:off x="1979712" y="1854309"/>
            <a:ext cx="99692" cy="108000"/>
          </a:xfrm>
          <a:prstGeom prst="ellipse">
            <a:avLst/>
          </a:prstGeom>
          <a:solidFill>
            <a:srgbClr val="B2CAF2"/>
          </a:solidFill>
          <a:ln w="15875" cap="flat" cmpd="sng" algn="ctr">
            <a:solidFill>
              <a:srgbClr val="4F81BD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endParaRPr lang="de-DE">
              <a:solidFill>
                <a:srgbClr val="FFFFFF"/>
              </a:solidFill>
              <a:latin typeface="Calibri" pitchFamily="26" charset="0"/>
              <a:ea typeface="+mn-ea"/>
              <a:cs typeface="+mn-cs"/>
            </a:endParaRPr>
          </a:p>
        </p:txBody>
      </p:sp>
      <p:sp>
        <p:nvSpPr>
          <p:cNvPr id="136" name="Oval 135"/>
          <p:cNvSpPr>
            <a:spLocks noChangeArrowheads="1"/>
          </p:cNvSpPr>
          <p:nvPr/>
        </p:nvSpPr>
        <p:spPr bwMode="auto">
          <a:xfrm>
            <a:off x="1657785" y="1590387"/>
            <a:ext cx="99692" cy="108000"/>
          </a:xfrm>
          <a:prstGeom prst="ellipse">
            <a:avLst/>
          </a:prstGeom>
          <a:solidFill>
            <a:srgbClr val="FFFFFF"/>
          </a:solidFill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endParaRPr lang="de-DE">
              <a:solidFill>
                <a:srgbClr val="FFFFFF"/>
              </a:solidFill>
              <a:latin typeface="Calibri" pitchFamily="26" charset="0"/>
              <a:ea typeface="+mn-ea"/>
              <a:cs typeface="+mn-cs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H="1" flipV="1">
            <a:off x="1381492" y="1494269"/>
            <a:ext cx="265876" cy="7200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916209" y="1350253"/>
            <a:ext cx="5314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rgbClr val="7F7F7F"/>
                </a:solidFill>
                <a:latin typeface="Calibri"/>
                <a:cs typeface="Calibri"/>
              </a:rPr>
              <a:t>Extrema</a:t>
            </a:r>
          </a:p>
        </p:txBody>
      </p:sp>
      <p:cxnSp>
        <p:nvCxnSpPr>
          <p:cNvPr id="137" name="Straight Connector 136"/>
          <p:cNvCxnSpPr/>
          <p:nvPr/>
        </p:nvCxnSpPr>
        <p:spPr bwMode="auto">
          <a:xfrm flipH="1">
            <a:off x="2112650" y="1638285"/>
            <a:ext cx="199407" cy="2160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Connector 137"/>
          <p:cNvCxnSpPr/>
          <p:nvPr/>
        </p:nvCxnSpPr>
        <p:spPr bwMode="auto">
          <a:xfrm flipH="1">
            <a:off x="1913243" y="2358365"/>
            <a:ext cx="265876" cy="14401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9" name="TextBox 138"/>
          <p:cNvSpPr txBox="1"/>
          <p:nvPr/>
        </p:nvSpPr>
        <p:spPr>
          <a:xfrm>
            <a:off x="1375630" y="2402815"/>
            <a:ext cx="6223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rgbClr val="7F7F7F"/>
                </a:solidFill>
                <a:latin typeface="Calibri"/>
                <a:cs typeface="Calibri"/>
              </a:rPr>
              <a:t>Overshoot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278308" y="1456665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rgbClr val="7F7F7F"/>
                </a:solidFill>
                <a:latin typeface="Calibri"/>
                <a:cs typeface="Calibri"/>
              </a:rPr>
              <a:t>Directional</a:t>
            </a:r>
            <a:br>
              <a:rPr lang="en-US" sz="800">
                <a:solidFill>
                  <a:srgbClr val="7F7F7F"/>
                </a:solidFill>
                <a:latin typeface="Calibri"/>
                <a:cs typeface="Calibri"/>
              </a:rPr>
            </a:br>
            <a:r>
              <a:rPr lang="en-US" sz="800">
                <a:solidFill>
                  <a:srgbClr val="7F7F7F"/>
                </a:solidFill>
                <a:latin typeface="Calibri"/>
                <a:cs typeface="Calibri"/>
              </a:rPr>
              <a:t>Change</a:t>
            </a:r>
          </a:p>
        </p:txBody>
      </p:sp>
      <p:sp>
        <p:nvSpPr>
          <p:cNvPr id="141" name="Oval 140"/>
          <p:cNvSpPr>
            <a:spLocks noChangeArrowheads="1"/>
          </p:cNvSpPr>
          <p:nvPr/>
        </p:nvSpPr>
        <p:spPr bwMode="auto">
          <a:xfrm>
            <a:off x="3758323" y="1590387"/>
            <a:ext cx="99692" cy="108000"/>
          </a:xfrm>
          <a:prstGeom prst="ellipse">
            <a:avLst/>
          </a:prstGeom>
          <a:solidFill>
            <a:srgbClr val="FFFFFF"/>
          </a:solidFill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endParaRPr lang="de-DE">
              <a:solidFill>
                <a:srgbClr val="FFFFFF"/>
              </a:solidFill>
              <a:latin typeface="Calibri" pitchFamily="26" charset="0"/>
              <a:ea typeface="+mn-ea"/>
              <a:cs typeface="+mn-cs"/>
            </a:endParaRPr>
          </a:p>
        </p:txBody>
      </p:sp>
      <p:sp>
        <p:nvSpPr>
          <p:cNvPr id="143" name="Oval 142"/>
          <p:cNvSpPr>
            <a:spLocks noChangeArrowheads="1"/>
          </p:cNvSpPr>
          <p:nvPr/>
        </p:nvSpPr>
        <p:spPr bwMode="auto">
          <a:xfrm>
            <a:off x="3974742" y="1892409"/>
            <a:ext cx="99692" cy="108000"/>
          </a:xfrm>
          <a:prstGeom prst="ellipse">
            <a:avLst/>
          </a:prstGeom>
          <a:solidFill>
            <a:srgbClr val="B2CAF2"/>
          </a:solidFill>
          <a:ln w="15875" cap="flat" cmpd="sng" algn="ctr">
            <a:solidFill>
              <a:srgbClr val="4F81BD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endParaRPr lang="de-DE">
              <a:solidFill>
                <a:srgbClr val="FFFFFF"/>
              </a:solidFill>
              <a:latin typeface="Calibri" pitchFamily="26" charset="0"/>
              <a:ea typeface="+mn-ea"/>
              <a:cs typeface="+mn-cs"/>
            </a:endParaRPr>
          </a:p>
        </p:txBody>
      </p:sp>
      <p:sp>
        <p:nvSpPr>
          <p:cNvPr id="144" name="Oval 143"/>
          <p:cNvSpPr>
            <a:spLocks noChangeArrowheads="1"/>
          </p:cNvSpPr>
          <p:nvPr/>
        </p:nvSpPr>
        <p:spPr bwMode="auto">
          <a:xfrm>
            <a:off x="4131126" y="2233523"/>
            <a:ext cx="99692" cy="108000"/>
          </a:xfrm>
          <a:prstGeom prst="ellipse">
            <a:avLst/>
          </a:prstGeom>
          <a:solidFill>
            <a:srgbClr val="B5D6B2"/>
          </a:solidFill>
          <a:ln w="15875" cap="flat" cmpd="sng" algn="ctr">
            <a:solidFill>
              <a:srgbClr val="008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de-DE">
              <a:solidFill>
                <a:srgbClr val="FFFFFF"/>
              </a:solidFill>
              <a:latin typeface="Calibri" pitchFamily="26" charset="0"/>
              <a:ea typeface="+mn-ea"/>
              <a:cs typeface="+mn-cs"/>
            </a:endParaRPr>
          </a:p>
        </p:txBody>
      </p:sp>
      <p:sp>
        <p:nvSpPr>
          <p:cNvPr id="145" name="Oval 144"/>
          <p:cNvSpPr>
            <a:spLocks noChangeArrowheads="1"/>
          </p:cNvSpPr>
          <p:nvPr/>
        </p:nvSpPr>
        <p:spPr bwMode="auto">
          <a:xfrm>
            <a:off x="4391369" y="2619087"/>
            <a:ext cx="99692" cy="108000"/>
          </a:xfrm>
          <a:prstGeom prst="ellipse">
            <a:avLst/>
          </a:prstGeom>
          <a:solidFill>
            <a:srgbClr val="FFFFFF"/>
          </a:solidFill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endParaRPr lang="de-DE">
              <a:solidFill>
                <a:srgbClr val="FFFFFF"/>
              </a:solidFill>
              <a:latin typeface="Calibri" pitchFamily="26" charset="0"/>
              <a:ea typeface="+mn-ea"/>
              <a:cs typeface="+mn-cs"/>
            </a:endParaRPr>
          </a:p>
        </p:txBody>
      </p:sp>
      <p:sp>
        <p:nvSpPr>
          <p:cNvPr id="146" name="Oval 145"/>
          <p:cNvSpPr>
            <a:spLocks noChangeArrowheads="1"/>
          </p:cNvSpPr>
          <p:nvPr/>
        </p:nvSpPr>
        <p:spPr bwMode="auto">
          <a:xfrm>
            <a:off x="4971203" y="2463909"/>
            <a:ext cx="99692" cy="108000"/>
          </a:xfrm>
          <a:prstGeom prst="ellipse">
            <a:avLst/>
          </a:prstGeom>
          <a:solidFill>
            <a:srgbClr val="B2CAF2"/>
          </a:solidFill>
          <a:ln w="15875" cap="flat" cmpd="sng" algn="ctr">
            <a:solidFill>
              <a:srgbClr val="4F81BD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endParaRPr lang="de-DE">
              <a:solidFill>
                <a:srgbClr val="FFFFFF"/>
              </a:solidFill>
              <a:latin typeface="Calibri" pitchFamily="26" charset="0"/>
              <a:ea typeface="+mn-ea"/>
              <a:cs typeface="+mn-cs"/>
            </a:endParaRPr>
          </a:p>
        </p:txBody>
      </p:sp>
      <p:sp>
        <p:nvSpPr>
          <p:cNvPr id="147" name="Oval 146"/>
          <p:cNvSpPr>
            <a:spLocks noChangeArrowheads="1"/>
          </p:cNvSpPr>
          <p:nvPr/>
        </p:nvSpPr>
        <p:spPr bwMode="auto">
          <a:xfrm>
            <a:off x="4590203" y="2292459"/>
            <a:ext cx="99692" cy="108000"/>
          </a:xfrm>
          <a:prstGeom prst="ellipse">
            <a:avLst/>
          </a:prstGeom>
          <a:solidFill>
            <a:srgbClr val="B2CAF2"/>
          </a:solidFill>
          <a:ln w="15875" cap="flat" cmpd="sng" algn="ctr">
            <a:solidFill>
              <a:srgbClr val="4F81BD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endParaRPr lang="de-DE">
              <a:solidFill>
                <a:srgbClr val="FFFFFF"/>
              </a:solidFill>
              <a:latin typeface="Calibri" pitchFamily="26" charset="0"/>
              <a:ea typeface="+mn-ea"/>
              <a:cs typeface="+mn-cs"/>
            </a:endParaRPr>
          </a:p>
        </p:txBody>
      </p:sp>
      <p:sp>
        <p:nvSpPr>
          <p:cNvPr id="148" name="Oval 147"/>
          <p:cNvSpPr>
            <a:spLocks noChangeArrowheads="1"/>
          </p:cNvSpPr>
          <p:nvPr/>
        </p:nvSpPr>
        <p:spPr bwMode="auto">
          <a:xfrm>
            <a:off x="4713753" y="2130137"/>
            <a:ext cx="99692" cy="108000"/>
          </a:xfrm>
          <a:prstGeom prst="ellipse">
            <a:avLst/>
          </a:prstGeom>
          <a:solidFill>
            <a:srgbClr val="FFFFFF"/>
          </a:solidFill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endParaRPr lang="de-DE">
              <a:solidFill>
                <a:srgbClr val="FFFFFF"/>
              </a:solidFill>
              <a:latin typeface="Calibri" pitchFamily="26" charset="0"/>
              <a:ea typeface="+mn-ea"/>
              <a:cs typeface="+mn-cs"/>
            </a:endParaRPr>
          </a:p>
        </p:txBody>
      </p:sp>
      <p:sp>
        <p:nvSpPr>
          <p:cNvPr id="149" name="Oval 148"/>
          <p:cNvSpPr>
            <a:spLocks noChangeArrowheads="1"/>
          </p:cNvSpPr>
          <p:nvPr/>
        </p:nvSpPr>
        <p:spPr bwMode="auto">
          <a:xfrm>
            <a:off x="5145172" y="2811373"/>
            <a:ext cx="99692" cy="108000"/>
          </a:xfrm>
          <a:prstGeom prst="ellipse">
            <a:avLst/>
          </a:prstGeom>
          <a:solidFill>
            <a:srgbClr val="B5D6B2"/>
          </a:solidFill>
          <a:ln w="15875" cap="flat" cmpd="sng" algn="ctr">
            <a:solidFill>
              <a:srgbClr val="008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de-DE">
              <a:solidFill>
                <a:srgbClr val="FFFFFF"/>
              </a:solidFill>
              <a:latin typeface="Calibri" pitchFamily="26" charset="0"/>
              <a:ea typeface="+mn-ea"/>
              <a:cs typeface="+mn-cs"/>
            </a:endParaRPr>
          </a:p>
        </p:txBody>
      </p:sp>
      <p:sp>
        <p:nvSpPr>
          <p:cNvPr id="152" name="Oval 151"/>
          <p:cNvSpPr>
            <a:spLocks noChangeArrowheads="1"/>
          </p:cNvSpPr>
          <p:nvPr/>
        </p:nvSpPr>
        <p:spPr bwMode="auto">
          <a:xfrm>
            <a:off x="769940" y="4382395"/>
            <a:ext cx="99692" cy="108000"/>
          </a:xfrm>
          <a:prstGeom prst="ellipse">
            <a:avLst/>
          </a:prstGeom>
          <a:solidFill>
            <a:srgbClr val="FFFFFF"/>
          </a:solidFill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endParaRPr lang="de-DE">
              <a:solidFill>
                <a:srgbClr val="FFFFFF"/>
              </a:solidFill>
              <a:latin typeface="Calibri" pitchFamily="26" charset="0"/>
              <a:ea typeface="+mn-ea"/>
              <a:cs typeface="+mn-cs"/>
            </a:endParaRPr>
          </a:p>
        </p:txBody>
      </p:sp>
      <p:sp>
        <p:nvSpPr>
          <p:cNvPr id="153" name="Oval 152"/>
          <p:cNvSpPr>
            <a:spLocks noChangeArrowheads="1"/>
          </p:cNvSpPr>
          <p:nvPr/>
        </p:nvSpPr>
        <p:spPr bwMode="auto">
          <a:xfrm>
            <a:off x="1344370" y="5957195"/>
            <a:ext cx="99692" cy="108000"/>
          </a:xfrm>
          <a:prstGeom prst="ellipse">
            <a:avLst/>
          </a:prstGeom>
          <a:solidFill>
            <a:srgbClr val="FFFFFF"/>
          </a:solidFill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endParaRPr lang="de-DE">
              <a:solidFill>
                <a:srgbClr val="FFFFFF"/>
              </a:solidFill>
              <a:latin typeface="Calibri" pitchFamily="26" charset="0"/>
              <a:ea typeface="+mn-ea"/>
              <a:cs typeface="+mn-cs"/>
            </a:endParaRPr>
          </a:p>
        </p:txBody>
      </p:sp>
      <p:sp>
        <p:nvSpPr>
          <p:cNvPr id="154" name="Oval 153"/>
          <p:cNvSpPr>
            <a:spLocks noChangeArrowheads="1"/>
          </p:cNvSpPr>
          <p:nvPr/>
        </p:nvSpPr>
        <p:spPr bwMode="auto">
          <a:xfrm>
            <a:off x="1690201" y="4858645"/>
            <a:ext cx="99692" cy="108000"/>
          </a:xfrm>
          <a:prstGeom prst="ellipse">
            <a:avLst/>
          </a:prstGeom>
          <a:solidFill>
            <a:srgbClr val="FFFFFF"/>
          </a:solidFill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endParaRPr lang="de-DE">
              <a:solidFill>
                <a:srgbClr val="FFFFFF"/>
              </a:solidFill>
              <a:latin typeface="Calibri" pitchFamily="26" charset="0"/>
              <a:ea typeface="+mn-ea"/>
              <a:cs typeface="+mn-cs"/>
            </a:endParaRPr>
          </a:p>
        </p:txBody>
      </p:sp>
      <p:sp>
        <p:nvSpPr>
          <p:cNvPr id="155" name="Oval 154"/>
          <p:cNvSpPr>
            <a:spLocks noChangeArrowheads="1"/>
          </p:cNvSpPr>
          <p:nvPr/>
        </p:nvSpPr>
        <p:spPr bwMode="auto">
          <a:xfrm>
            <a:off x="2164986" y="5887345"/>
            <a:ext cx="99692" cy="108000"/>
          </a:xfrm>
          <a:prstGeom prst="ellipse">
            <a:avLst/>
          </a:prstGeom>
          <a:solidFill>
            <a:srgbClr val="FFFFFF"/>
          </a:solidFill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endParaRPr lang="de-DE">
              <a:solidFill>
                <a:srgbClr val="FFFFFF"/>
              </a:solidFill>
              <a:latin typeface="Calibri" pitchFamily="26" charset="0"/>
              <a:ea typeface="+mn-ea"/>
              <a:cs typeface="+mn-cs"/>
            </a:endParaRPr>
          </a:p>
        </p:txBody>
      </p:sp>
      <p:sp>
        <p:nvSpPr>
          <p:cNvPr id="156" name="Oval 155"/>
          <p:cNvSpPr>
            <a:spLocks noChangeArrowheads="1"/>
          </p:cNvSpPr>
          <p:nvPr/>
        </p:nvSpPr>
        <p:spPr bwMode="auto">
          <a:xfrm>
            <a:off x="2516678" y="4801495"/>
            <a:ext cx="99692" cy="108000"/>
          </a:xfrm>
          <a:prstGeom prst="ellipse">
            <a:avLst/>
          </a:prstGeom>
          <a:solidFill>
            <a:srgbClr val="FFFFFF"/>
          </a:solidFill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endParaRPr lang="de-DE">
              <a:solidFill>
                <a:srgbClr val="FFFFFF"/>
              </a:solidFill>
              <a:latin typeface="Calibri" pitchFamily="26" charset="0"/>
              <a:ea typeface="+mn-ea"/>
              <a:cs typeface="+mn-cs"/>
            </a:endParaRPr>
          </a:p>
        </p:txBody>
      </p:sp>
      <p:sp>
        <p:nvSpPr>
          <p:cNvPr id="157" name="Oval 156"/>
          <p:cNvSpPr>
            <a:spLocks noChangeArrowheads="1"/>
          </p:cNvSpPr>
          <p:nvPr/>
        </p:nvSpPr>
        <p:spPr bwMode="auto">
          <a:xfrm>
            <a:off x="968774" y="4862217"/>
            <a:ext cx="99692" cy="108000"/>
          </a:xfrm>
          <a:prstGeom prst="ellipse">
            <a:avLst/>
          </a:prstGeom>
          <a:solidFill>
            <a:srgbClr val="B2CAF2"/>
          </a:solidFill>
          <a:ln w="15875" cap="flat" cmpd="sng" algn="ctr">
            <a:solidFill>
              <a:srgbClr val="4F81BD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endParaRPr lang="de-DE">
              <a:solidFill>
                <a:srgbClr val="FFFFFF"/>
              </a:solidFill>
              <a:latin typeface="Calibri" pitchFamily="26" charset="0"/>
              <a:ea typeface="+mn-ea"/>
              <a:cs typeface="+mn-cs"/>
            </a:endParaRPr>
          </a:p>
        </p:txBody>
      </p:sp>
      <p:sp>
        <p:nvSpPr>
          <p:cNvPr id="158" name="Oval 157"/>
          <p:cNvSpPr>
            <a:spLocks noChangeArrowheads="1"/>
          </p:cNvSpPr>
          <p:nvPr/>
        </p:nvSpPr>
        <p:spPr bwMode="auto">
          <a:xfrm>
            <a:off x="1508036" y="5490867"/>
            <a:ext cx="99692" cy="108000"/>
          </a:xfrm>
          <a:prstGeom prst="ellipse">
            <a:avLst/>
          </a:prstGeom>
          <a:solidFill>
            <a:srgbClr val="B2CAF2"/>
          </a:solidFill>
          <a:ln w="15875" cap="flat" cmpd="sng" algn="ctr">
            <a:solidFill>
              <a:srgbClr val="4F81BD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endParaRPr lang="de-DE">
              <a:solidFill>
                <a:srgbClr val="FFFFFF"/>
              </a:solidFill>
              <a:latin typeface="Calibri" pitchFamily="26" charset="0"/>
              <a:ea typeface="+mn-ea"/>
              <a:cs typeface="+mn-cs"/>
            </a:endParaRPr>
          </a:p>
        </p:txBody>
      </p:sp>
      <p:sp>
        <p:nvSpPr>
          <p:cNvPr id="159" name="Oval 158"/>
          <p:cNvSpPr>
            <a:spLocks noChangeArrowheads="1"/>
          </p:cNvSpPr>
          <p:nvPr/>
        </p:nvSpPr>
        <p:spPr bwMode="auto">
          <a:xfrm>
            <a:off x="1906620" y="5306717"/>
            <a:ext cx="99692" cy="108000"/>
          </a:xfrm>
          <a:prstGeom prst="ellipse">
            <a:avLst/>
          </a:prstGeom>
          <a:solidFill>
            <a:srgbClr val="B2CAF2"/>
          </a:solidFill>
          <a:ln w="15875" cap="flat" cmpd="sng" algn="ctr">
            <a:solidFill>
              <a:srgbClr val="4F81BD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endParaRPr lang="de-DE">
              <a:solidFill>
                <a:srgbClr val="FFFFFF"/>
              </a:solidFill>
              <a:latin typeface="Calibri" pitchFamily="26" charset="0"/>
              <a:ea typeface="+mn-ea"/>
              <a:cs typeface="+mn-cs"/>
            </a:endParaRPr>
          </a:p>
        </p:txBody>
      </p:sp>
      <p:sp>
        <p:nvSpPr>
          <p:cNvPr id="160" name="Oval 159"/>
          <p:cNvSpPr>
            <a:spLocks noChangeArrowheads="1"/>
          </p:cNvSpPr>
          <p:nvPr/>
        </p:nvSpPr>
        <p:spPr bwMode="auto">
          <a:xfrm>
            <a:off x="2346236" y="5395617"/>
            <a:ext cx="99692" cy="108000"/>
          </a:xfrm>
          <a:prstGeom prst="ellipse">
            <a:avLst/>
          </a:prstGeom>
          <a:solidFill>
            <a:srgbClr val="B2CAF2"/>
          </a:solidFill>
          <a:ln w="15875" cap="flat" cmpd="sng" algn="ctr">
            <a:solidFill>
              <a:srgbClr val="4F81BD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endParaRPr lang="de-DE">
              <a:solidFill>
                <a:srgbClr val="FFFFFF"/>
              </a:solidFill>
              <a:latin typeface="Calibri" pitchFamily="26" charset="0"/>
              <a:ea typeface="+mn-ea"/>
              <a:cs typeface="+mn-cs"/>
            </a:endParaRPr>
          </a:p>
        </p:txBody>
      </p:sp>
      <p:sp>
        <p:nvSpPr>
          <p:cNvPr id="164" name="Oval 163"/>
          <p:cNvSpPr>
            <a:spLocks noChangeArrowheads="1"/>
          </p:cNvSpPr>
          <p:nvPr/>
        </p:nvSpPr>
        <p:spPr bwMode="auto">
          <a:xfrm>
            <a:off x="1107573" y="5374781"/>
            <a:ext cx="99692" cy="108000"/>
          </a:xfrm>
          <a:prstGeom prst="ellipse">
            <a:avLst/>
          </a:prstGeom>
          <a:solidFill>
            <a:srgbClr val="B5D6B2"/>
          </a:solidFill>
          <a:ln w="15875" cap="flat" cmpd="sng" algn="ctr">
            <a:solidFill>
              <a:srgbClr val="008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de-DE">
              <a:solidFill>
                <a:srgbClr val="FFFFFF"/>
              </a:solidFill>
              <a:latin typeface="Calibri" pitchFamily="26" charset="0"/>
              <a:ea typeface="+mn-ea"/>
              <a:cs typeface="+mn-cs"/>
            </a:endParaRPr>
          </a:p>
        </p:txBody>
      </p:sp>
      <p:sp>
        <p:nvSpPr>
          <p:cNvPr id="166" name="Oval 165"/>
          <p:cNvSpPr>
            <a:spLocks noChangeArrowheads="1"/>
          </p:cNvSpPr>
          <p:nvPr/>
        </p:nvSpPr>
        <p:spPr bwMode="auto">
          <a:xfrm>
            <a:off x="1588220" y="5057281"/>
            <a:ext cx="99692" cy="108000"/>
          </a:xfrm>
          <a:prstGeom prst="ellipse">
            <a:avLst/>
          </a:prstGeom>
          <a:solidFill>
            <a:srgbClr val="B5D6B2"/>
          </a:solidFill>
          <a:ln w="15875" cap="flat" cmpd="sng" algn="ctr">
            <a:solidFill>
              <a:srgbClr val="008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de-DE">
              <a:solidFill>
                <a:srgbClr val="FFFFFF"/>
              </a:solidFill>
              <a:latin typeface="Calibri" pitchFamily="26" charset="0"/>
              <a:ea typeface="+mn-ea"/>
              <a:cs typeface="+mn-cs"/>
            </a:endParaRPr>
          </a:p>
        </p:txBody>
      </p:sp>
      <p:sp>
        <p:nvSpPr>
          <p:cNvPr id="167" name="Oval 166"/>
          <p:cNvSpPr>
            <a:spLocks noChangeArrowheads="1"/>
          </p:cNvSpPr>
          <p:nvPr/>
        </p:nvSpPr>
        <p:spPr bwMode="auto">
          <a:xfrm>
            <a:off x="2057143" y="5736731"/>
            <a:ext cx="99692" cy="108000"/>
          </a:xfrm>
          <a:prstGeom prst="ellipse">
            <a:avLst/>
          </a:prstGeom>
          <a:solidFill>
            <a:srgbClr val="B5D6B2"/>
          </a:solidFill>
          <a:ln w="15875" cap="flat" cmpd="sng" algn="ctr">
            <a:solidFill>
              <a:srgbClr val="008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de-DE">
              <a:solidFill>
                <a:srgbClr val="FFFFFF"/>
              </a:solidFill>
              <a:latin typeface="Calibri" pitchFamily="26" charset="0"/>
              <a:ea typeface="+mn-ea"/>
              <a:cs typeface="+mn-cs"/>
            </a:endParaRPr>
          </a:p>
        </p:txBody>
      </p:sp>
      <p:sp>
        <p:nvSpPr>
          <p:cNvPr id="168" name="Oval 167"/>
          <p:cNvSpPr>
            <a:spLocks noChangeArrowheads="1"/>
          </p:cNvSpPr>
          <p:nvPr/>
        </p:nvSpPr>
        <p:spPr bwMode="auto">
          <a:xfrm>
            <a:off x="2438143" y="4936631"/>
            <a:ext cx="99692" cy="108000"/>
          </a:xfrm>
          <a:prstGeom prst="ellipse">
            <a:avLst/>
          </a:prstGeom>
          <a:solidFill>
            <a:srgbClr val="B5D6B2"/>
          </a:solidFill>
          <a:ln w="15875" cap="flat" cmpd="sng" algn="ctr">
            <a:solidFill>
              <a:srgbClr val="008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de-DE">
              <a:solidFill>
                <a:srgbClr val="FFFFFF"/>
              </a:solidFill>
              <a:latin typeface="Calibri" pitchFamily="26" charset="0"/>
              <a:ea typeface="+mn-ea"/>
              <a:cs typeface="+mn-cs"/>
            </a:endParaRPr>
          </a:p>
        </p:txBody>
      </p:sp>
      <p:cxnSp>
        <p:nvCxnSpPr>
          <p:cNvPr id="175" name="Straight Connector 174"/>
          <p:cNvCxnSpPr/>
          <p:nvPr/>
        </p:nvCxnSpPr>
        <p:spPr bwMode="auto">
          <a:xfrm flipH="1" flipV="1">
            <a:off x="2511463" y="2358365"/>
            <a:ext cx="265876" cy="2160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6" name="TextBox 175"/>
          <p:cNvSpPr txBox="1"/>
          <p:nvPr/>
        </p:nvSpPr>
        <p:spPr>
          <a:xfrm>
            <a:off x="2553140" y="2521431"/>
            <a:ext cx="5309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rgbClr val="7F7F7F"/>
                </a:solidFill>
                <a:latin typeface="Calibri"/>
                <a:cs typeface="Calibri"/>
              </a:rPr>
              <a:t>Average</a:t>
            </a:r>
          </a:p>
        </p:txBody>
      </p:sp>
      <p:cxnSp>
        <p:nvCxnSpPr>
          <p:cNvPr id="178" name="Straight Connector 177"/>
          <p:cNvCxnSpPr>
            <a:endCxn id="169" idx="0"/>
          </p:cNvCxnSpPr>
          <p:nvPr/>
        </p:nvCxnSpPr>
        <p:spPr bwMode="auto">
          <a:xfrm>
            <a:off x="1158564" y="4646317"/>
            <a:ext cx="0" cy="370458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rgbClr val="C967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/>
          <p:cNvCxnSpPr>
            <a:endCxn id="166" idx="0"/>
          </p:cNvCxnSpPr>
          <p:nvPr/>
        </p:nvCxnSpPr>
        <p:spPr bwMode="auto">
          <a:xfrm>
            <a:off x="1638066" y="4718325"/>
            <a:ext cx="0" cy="338956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rgbClr val="C967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Straight Connector 186"/>
          <p:cNvCxnSpPr>
            <a:endCxn id="170" idx="0"/>
          </p:cNvCxnSpPr>
          <p:nvPr/>
        </p:nvCxnSpPr>
        <p:spPr bwMode="auto">
          <a:xfrm flipH="1">
            <a:off x="2108133" y="4801619"/>
            <a:ext cx="3022" cy="589806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rgbClr val="C967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/>
          <p:nvPr/>
        </p:nvCxnSpPr>
        <p:spPr bwMode="auto">
          <a:xfrm flipH="1" flipV="1">
            <a:off x="2484485" y="4868568"/>
            <a:ext cx="0" cy="71359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rgbClr val="C967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7" name="TextBox 206"/>
          <p:cNvSpPr txBox="1"/>
          <p:nvPr/>
        </p:nvSpPr>
        <p:spPr>
          <a:xfrm>
            <a:off x="691501" y="3429000"/>
            <a:ext cx="5693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rgbClr val="7F7F7F"/>
                </a:solidFill>
                <a:latin typeface="Calibri"/>
                <a:cs typeface="Calibri"/>
              </a:rPr>
              <a:t>Exposure</a:t>
            </a:r>
          </a:p>
        </p:txBody>
      </p:sp>
      <p:cxnSp>
        <p:nvCxnSpPr>
          <p:cNvPr id="20501" name="Elbow Connector 20500"/>
          <p:cNvCxnSpPr/>
          <p:nvPr/>
        </p:nvCxnSpPr>
        <p:spPr bwMode="auto">
          <a:xfrm flipV="1">
            <a:off x="783271" y="3501008"/>
            <a:ext cx="2060537" cy="144016"/>
          </a:xfrm>
          <a:prstGeom prst="bentConnector3">
            <a:avLst>
              <a:gd name="adj1" fmla="val 71160"/>
            </a:avLst>
          </a:prstGeom>
          <a:solidFill>
            <a:srgbClr val="B5D6B2"/>
          </a:solidFill>
          <a:ln w="15875" cap="flat" cmpd="sng" algn="ctr">
            <a:solidFill>
              <a:srgbClr val="B5D7B2"/>
            </a:solidFill>
            <a:prstDash val="solid"/>
          </a:ln>
          <a:effectLst/>
        </p:spPr>
      </p:cxnSp>
      <p:cxnSp>
        <p:nvCxnSpPr>
          <p:cNvPr id="213" name="Elbow Connector 212"/>
          <p:cNvCxnSpPr/>
          <p:nvPr/>
        </p:nvCxnSpPr>
        <p:spPr bwMode="auto">
          <a:xfrm flipV="1">
            <a:off x="3641435" y="3501008"/>
            <a:ext cx="1063503" cy="144016"/>
          </a:xfrm>
          <a:prstGeom prst="bentConnector3">
            <a:avLst>
              <a:gd name="adj1" fmla="val 50000"/>
            </a:avLst>
          </a:prstGeom>
          <a:solidFill>
            <a:srgbClr val="B5D6B2"/>
          </a:solidFill>
          <a:ln w="15875" cap="flat" cmpd="sng" algn="ctr">
            <a:solidFill>
              <a:srgbClr val="B5D7B2"/>
            </a:solidFill>
            <a:prstDash val="solid"/>
          </a:ln>
          <a:effectLst/>
        </p:spPr>
      </p:cxnSp>
      <p:cxnSp>
        <p:nvCxnSpPr>
          <p:cNvPr id="220" name="Elbow Connector 219"/>
          <p:cNvCxnSpPr/>
          <p:nvPr/>
        </p:nvCxnSpPr>
        <p:spPr bwMode="auto">
          <a:xfrm flipV="1">
            <a:off x="4704938" y="3356992"/>
            <a:ext cx="1063503" cy="144016"/>
          </a:xfrm>
          <a:prstGeom prst="bentConnector3">
            <a:avLst>
              <a:gd name="adj1" fmla="val 44534"/>
            </a:avLst>
          </a:prstGeom>
          <a:solidFill>
            <a:srgbClr val="B5D6B2"/>
          </a:solidFill>
          <a:ln w="15875" cap="flat" cmpd="sng" algn="ctr">
            <a:solidFill>
              <a:srgbClr val="B5D7B2"/>
            </a:solidFill>
            <a:prstDash val="solid"/>
          </a:ln>
          <a:effectLst/>
        </p:spPr>
      </p:cxnSp>
      <p:cxnSp>
        <p:nvCxnSpPr>
          <p:cNvPr id="223" name="Elbow Connector 222"/>
          <p:cNvCxnSpPr/>
          <p:nvPr/>
        </p:nvCxnSpPr>
        <p:spPr bwMode="auto">
          <a:xfrm flipV="1">
            <a:off x="715262" y="6139515"/>
            <a:ext cx="797627" cy="144016"/>
          </a:xfrm>
          <a:prstGeom prst="bentConnector3">
            <a:avLst>
              <a:gd name="adj1" fmla="val 56074"/>
            </a:avLst>
          </a:prstGeom>
          <a:solidFill>
            <a:srgbClr val="B5D6B2"/>
          </a:solidFill>
          <a:ln w="15875" cap="flat" cmpd="sng" algn="ctr">
            <a:solidFill>
              <a:srgbClr val="B5D7B2"/>
            </a:solidFill>
            <a:prstDash val="solid"/>
          </a:ln>
          <a:effectLst/>
        </p:spPr>
      </p:cxnSp>
      <p:cxnSp>
        <p:nvCxnSpPr>
          <p:cNvPr id="224" name="Elbow Connector 223"/>
          <p:cNvCxnSpPr/>
          <p:nvPr/>
        </p:nvCxnSpPr>
        <p:spPr bwMode="auto">
          <a:xfrm>
            <a:off x="1512889" y="6139515"/>
            <a:ext cx="465282" cy="144016"/>
          </a:xfrm>
          <a:prstGeom prst="bentConnector3">
            <a:avLst>
              <a:gd name="adj1" fmla="val 31258"/>
            </a:avLst>
          </a:prstGeom>
          <a:solidFill>
            <a:srgbClr val="B5D6B2"/>
          </a:solidFill>
          <a:ln w="15875" cap="flat" cmpd="sng" algn="ctr">
            <a:solidFill>
              <a:srgbClr val="B5D7B2"/>
            </a:solidFill>
            <a:prstDash val="solid"/>
          </a:ln>
          <a:effectLst/>
        </p:spPr>
      </p:cxnSp>
      <p:cxnSp>
        <p:nvCxnSpPr>
          <p:cNvPr id="231" name="Elbow Connector 230"/>
          <p:cNvCxnSpPr/>
          <p:nvPr/>
        </p:nvCxnSpPr>
        <p:spPr bwMode="auto">
          <a:xfrm flipV="1">
            <a:off x="1978171" y="6139515"/>
            <a:ext cx="398814" cy="144016"/>
          </a:xfrm>
          <a:prstGeom prst="bentConnector3">
            <a:avLst>
              <a:gd name="adj1" fmla="val 32994"/>
            </a:avLst>
          </a:prstGeom>
          <a:solidFill>
            <a:srgbClr val="B5D6B2"/>
          </a:solidFill>
          <a:ln w="15875" cap="flat" cmpd="sng" algn="ctr">
            <a:solidFill>
              <a:srgbClr val="B5D7B2"/>
            </a:solidFill>
            <a:prstDash val="solid"/>
          </a:ln>
          <a:effectLst/>
        </p:spPr>
      </p:cxnSp>
      <p:cxnSp>
        <p:nvCxnSpPr>
          <p:cNvPr id="235" name="Elbow Connector 234"/>
          <p:cNvCxnSpPr/>
          <p:nvPr/>
        </p:nvCxnSpPr>
        <p:spPr bwMode="auto">
          <a:xfrm>
            <a:off x="2376985" y="6139515"/>
            <a:ext cx="465282" cy="144016"/>
          </a:xfrm>
          <a:prstGeom prst="bentConnector3">
            <a:avLst>
              <a:gd name="adj1" fmla="val 31258"/>
            </a:avLst>
          </a:prstGeom>
          <a:solidFill>
            <a:srgbClr val="B5D6B2"/>
          </a:solidFill>
          <a:ln w="15875" cap="flat" cmpd="sng" algn="ctr">
            <a:solidFill>
              <a:srgbClr val="B5D7B2"/>
            </a:solidFill>
            <a:prstDash val="solid"/>
          </a:ln>
          <a:effectLst/>
        </p:spPr>
      </p:cxnSp>
      <p:cxnSp>
        <p:nvCxnSpPr>
          <p:cNvPr id="240" name="Straight Connector 239"/>
          <p:cNvCxnSpPr/>
          <p:nvPr/>
        </p:nvCxnSpPr>
        <p:spPr bwMode="auto">
          <a:xfrm>
            <a:off x="715262" y="6437024"/>
            <a:ext cx="212700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6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/>
          <p:cNvCxnSpPr/>
          <p:nvPr/>
        </p:nvCxnSpPr>
        <p:spPr bwMode="auto">
          <a:xfrm>
            <a:off x="3680284" y="6429129"/>
            <a:ext cx="206053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6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44" name="Elbow Connector 243"/>
          <p:cNvCxnSpPr/>
          <p:nvPr/>
        </p:nvCxnSpPr>
        <p:spPr bwMode="auto">
          <a:xfrm flipV="1">
            <a:off x="3680284" y="6285113"/>
            <a:ext cx="1129972" cy="144016"/>
          </a:xfrm>
          <a:prstGeom prst="bentConnector3">
            <a:avLst>
              <a:gd name="adj1" fmla="val 72337"/>
            </a:avLst>
          </a:prstGeom>
          <a:solidFill>
            <a:srgbClr val="B5D6B2"/>
          </a:solidFill>
          <a:ln w="15875" cap="flat" cmpd="sng" algn="ctr">
            <a:solidFill>
              <a:srgbClr val="B5D7B2"/>
            </a:solidFill>
            <a:prstDash val="solid"/>
          </a:ln>
          <a:effectLst/>
        </p:spPr>
      </p:cxnSp>
      <p:sp>
        <p:nvSpPr>
          <p:cNvPr id="248" name="Up Arrow 247"/>
          <p:cNvSpPr/>
          <p:nvPr/>
        </p:nvSpPr>
        <p:spPr>
          <a:xfrm>
            <a:off x="4433617" y="5065523"/>
            <a:ext cx="132938" cy="412919"/>
          </a:xfrm>
          <a:prstGeom prst="upArrow">
            <a:avLst>
              <a:gd name="adj1" fmla="val 50000"/>
              <a:gd name="adj2" fmla="val 74692"/>
            </a:avLst>
          </a:prstGeom>
          <a:solidFill>
            <a:srgbClr val="B5D6B2"/>
          </a:solidFill>
          <a:ln w="15875" cap="flat" cmpd="sng" algn="ctr">
            <a:solidFill>
              <a:srgbClr val="008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dirty="0">
              <a:solidFill>
                <a:srgbClr val="FFFFFF"/>
              </a:solidFill>
              <a:latin typeface="Calibri" pitchFamily="26" charset="0"/>
              <a:ea typeface="+mn-ea"/>
              <a:cs typeface="+mn-cs"/>
            </a:endParaRPr>
          </a:p>
        </p:txBody>
      </p:sp>
      <p:sp>
        <p:nvSpPr>
          <p:cNvPr id="249" name="Oval 248"/>
          <p:cNvSpPr>
            <a:spLocks noChangeArrowheads="1"/>
          </p:cNvSpPr>
          <p:nvPr/>
        </p:nvSpPr>
        <p:spPr bwMode="auto">
          <a:xfrm>
            <a:off x="4449095" y="5410828"/>
            <a:ext cx="99692" cy="108000"/>
          </a:xfrm>
          <a:prstGeom prst="ellipse">
            <a:avLst/>
          </a:prstGeom>
          <a:solidFill>
            <a:srgbClr val="B5D6B2"/>
          </a:solidFill>
          <a:ln w="15875" cap="flat" cmpd="sng" algn="ctr">
            <a:solidFill>
              <a:srgbClr val="008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de-DE">
              <a:solidFill>
                <a:srgbClr val="FFFFFF"/>
              </a:solidFill>
              <a:latin typeface="Calibri" pitchFamily="26" charset="0"/>
              <a:ea typeface="+mn-ea"/>
              <a:cs typeface="+mn-cs"/>
            </a:endParaRPr>
          </a:p>
        </p:txBody>
      </p:sp>
      <p:sp>
        <p:nvSpPr>
          <p:cNvPr id="250" name="Oval 249"/>
          <p:cNvSpPr>
            <a:spLocks noChangeArrowheads="1"/>
          </p:cNvSpPr>
          <p:nvPr/>
        </p:nvSpPr>
        <p:spPr bwMode="auto">
          <a:xfrm>
            <a:off x="4284577" y="4813136"/>
            <a:ext cx="99692" cy="108000"/>
          </a:xfrm>
          <a:prstGeom prst="ellipse">
            <a:avLst/>
          </a:prstGeom>
          <a:solidFill>
            <a:srgbClr val="B2CAF2"/>
          </a:solidFill>
          <a:ln w="15875" cap="flat" cmpd="sng" algn="ctr">
            <a:solidFill>
              <a:srgbClr val="4F81BD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endParaRPr lang="de-DE">
              <a:solidFill>
                <a:srgbClr val="FFFFFF"/>
              </a:solidFill>
              <a:latin typeface="Calibri" pitchFamily="26" charset="0"/>
              <a:ea typeface="+mn-ea"/>
              <a:cs typeface="+mn-cs"/>
            </a:endParaRPr>
          </a:p>
        </p:txBody>
      </p:sp>
      <p:sp>
        <p:nvSpPr>
          <p:cNvPr id="251" name="Oval 250"/>
          <p:cNvSpPr>
            <a:spLocks noChangeArrowheads="1"/>
          </p:cNvSpPr>
          <p:nvPr/>
        </p:nvSpPr>
        <p:spPr bwMode="auto">
          <a:xfrm>
            <a:off x="4035567" y="4221088"/>
            <a:ext cx="99692" cy="108000"/>
          </a:xfrm>
          <a:prstGeom prst="ellipse">
            <a:avLst/>
          </a:prstGeom>
          <a:solidFill>
            <a:srgbClr val="FFFFFF"/>
          </a:solidFill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endParaRPr lang="de-DE">
              <a:solidFill>
                <a:srgbClr val="FFFFFF"/>
              </a:solidFill>
              <a:latin typeface="Calibri" pitchFamily="26" charset="0"/>
              <a:ea typeface="+mn-ea"/>
              <a:cs typeface="+mn-cs"/>
            </a:endParaRPr>
          </a:p>
        </p:txBody>
      </p:sp>
      <p:sp>
        <p:nvSpPr>
          <p:cNvPr id="252" name="Oval 251"/>
          <p:cNvSpPr>
            <a:spLocks noChangeArrowheads="1"/>
          </p:cNvSpPr>
          <p:nvPr/>
        </p:nvSpPr>
        <p:spPr bwMode="auto">
          <a:xfrm>
            <a:off x="4742748" y="6056657"/>
            <a:ext cx="99692" cy="108000"/>
          </a:xfrm>
          <a:prstGeom prst="ellipse">
            <a:avLst/>
          </a:prstGeom>
          <a:solidFill>
            <a:srgbClr val="FFFFFF"/>
          </a:solidFill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65" charset="0"/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 defTabSz="914400">
              <a:buClrTx/>
              <a:buSzTx/>
              <a:buFontTx/>
              <a:buNone/>
              <a:defRPr/>
            </a:pPr>
            <a:endParaRPr lang="de-DE">
              <a:solidFill>
                <a:srgbClr val="FFFFFF"/>
              </a:solidFill>
              <a:latin typeface="Calibri" pitchFamily="26" charset="0"/>
              <a:ea typeface="+mn-ea"/>
              <a:cs typeface="+mn-cs"/>
            </a:endParaRPr>
          </a:p>
        </p:txBody>
      </p:sp>
      <p:sp>
        <p:nvSpPr>
          <p:cNvPr id="253" name="Left Bracket 252"/>
          <p:cNvSpPr/>
          <p:nvPr/>
        </p:nvSpPr>
        <p:spPr bwMode="auto">
          <a:xfrm>
            <a:off x="4030022" y="4867311"/>
            <a:ext cx="44872" cy="601566"/>
          </a:xfrm>
          <a:prstGeom prst="leftBracket">
            <a:avLst/>
          </a:prstGeom>
          <a:noFill/>
          <a:ln w="9525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0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08" charset="0"/>
            </a:endParaRPr>
          </a:p>
        </p:txBody>
      </p:sp>
      <p:sp>
        <p:nvSpPr>
          <p:cNvPr id="255" name="TextBox 254"/>
          <p:cNvSpPr txBox="1"/>
          <p:nvPr/>
        </p:nvSpPr>
        <p:spPr>
          <a:xfrm rot="16200000">
            <a:off x="3795165" y="506705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rgbClr val="7F7F7F"/>
                </a:solidFill>
                <a:latin typeface="Calibri"/>
                <a:cs typeface="Calibri"/>
              </a:rPr>
              <a:t>1%</a:t>
            </a:r>
          </a:p>
        </p:txBody>
      </p:sp>
      <p:sp>
        <p:nvSpPr>
          <p:cNvPr id="256" name="Left Bracket 255"/>
          <p:cNvSpPr/>
          <p:nvPr/>
        </p:nvSpPr>
        <p:spPr bwMode="auto">
          <a:xfrm flipH="1">
            <a:off x="5415350" y="4873388"/>
            <a:ext cx="42202" cy="595489"/>
          </a:xfrm>
          <a:prstGeom prst="leftBracket">
            <a:avLst/>
          </a:prstGeom>
          <a:noFill/>
          <a:ln w="9525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0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08" charset="0"/>
            </a:endParaRPr>
          </a:p>
        </p:txBody>
      </p:sp>
      <p:sp>
        <p:nvSpPr>
          <p:cNvPr id="257" name="TextBox 256"/>
          <p:cNvSpPr txBox="1"/>
          <p:nvPr/>
        </p:nvSpPr>
        <p:spPr>
          <a:xfrm rot="16200000">
            <a:off x="5379504" y="5048376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rgbClr val="7F7F7F"/>
                </a:solidFill>
                <a:latin typeface="Calibri"/>
                <a:cs typeface="Calibri"/>
              </a:rPr>
              <a:t>1%</a:t>
            </a:r>
          </a:p>
        </p:txBody>
      </p:sp>
      <p:cxnSp>
        <p:nvCxnSpPr>
          <p:cNvPr id="261" name="Elbow Connector 260"/>
          <p:cNvCxnSpPr/>
          <p:nvPr/>
        </p:nvCxnSpPr>
        <p:spPr bwMode="auto">
          <a:xfrm>
            <a:off x="4810256" y="6285113"/>
            <a:ext cx="930565" cy="144016"/>
          </a:xfrm>
          <a:prstGeom prst="bentConnector3">
            <a:avLst>
              <a:gd name="adj1" fmla="val 50603"/>
            </a:avLst>
          </a:prstGeom>
          <a:solidFill>
            <a:srgbClr val="B5D6B2"/>
          </a:solidFill>
          <a:ln w="15875" cap="flat" cmpd="sng" algn="ctr">
            <a:solidFill>
              <a:srgbClr val="B5D7B2"/>
            </a:solidFill>
            <a:prstDash val="solid"/>
          </a:ln>
          <a:effectLst/>
        </p:spPr>
      </p:cxnSp>
      <p:sp>
        <p:nvSpPr>
          <p:cNvPr id="263" name="Multiply 262"/>
          <p:cNvSpPr/>
          <p:nvPr/>
        </p:nvSpPr>
        <p:spPr>
          <a:xfrm>
            <a:off x="5179087" y="4603858"/>
            <a:ext cx="199407" cy="526257"/>
          </a:xfrm>
          <a:prstGeom prst="mathMultiply">
            <a:avLst/>
          </a:prstGeom>
          <a:solidFill>
            <a:srgbClr val="C96764"/>
          </a:solidFill>
          <a:ln>
            <a:solidFill>
              <a:srgbClr val="800000"/>
            </a:solidFill>
          </a:ln>
        </p:spPr>
        <p:txBody>
          <a:bodyPr wrap="square" rtlCol="0" anchor="ctr">
            <a:spAutoFit/>
          </a:bodyPr>
          <a:lstStyle/>
          <a:p>
            <a: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ill Sans" charset="0"/>
              <a:buNone/>
              <a:tabLst/>
            </a:pPr>
            <a:endParaRPr kumimoji="0" lang="en-US" sz="1297" b="0" i="1" u="none" strike="noStrike" kern="0" cap="none" spc="0" normalizeH="0" baseline="0" noProof="0" dirty="0" smtClean="0">
              <a:ln>
                <a:noFill/>
              </a:ln>
              <a:solidFill>
                <a:srgbClr val="194E7F"/>
              </a:solidFill>
              <a:effectLst/>
              <a:uLnTx/>
              <a:uFillTx/>
              <a:latin typeface="Gill Sans"/>
              <a:ea typeface="DejaVu Sans"/>
              <a:cs typeface="DejaVu Sans"/>
            </a:endParaRPr>
          </a:p>
        </p:txBody>
      </p:sp>
      <p:cxnSp>
        <p:nvCxnSpPr>
          <p:cNvPr id="350" name="Straight Connector 349"/>
          <p:cNvCxnSpPr/>
          <p:nvPr/>
        </p:nvCxnSpPr>
        <p:spPr bwMode="auto">
          <a:xfrm>
            <a:off x="1331221" y="4718247"/>
            <a:ext cx="598154" cy="0"/>
          </a:xfrm>
          <a:prstGeom prst="line">
            <a:avLst/>
          </a:prstGeom>
          <a:solidFill>
            <a:srgbClr val="00B8FF"/>
          </a:solidFill>
          <a:ln w="19050" cap="flat" cmpd="sng" algn="ctr">
            <a:gradFill flip="none" rotWithShape="1">
              <a:gsLst>
                <a:gs pos="50000">
                  <a:srgbClr val="C96764"/>
                </a:gs>
                <a:gs pos="100000">
                  <a:srgbClr val="FFFFFF"/>
                </a:gs>
                <a:gs pos="0">
                  <a:schemeClr val="bg1"/>
                </a:gs>
              </a:gsLst>
              <a:lin ang="0" scaled="1"/>
              <a:tileRect/>
            </a:gra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51" name="Straight Connector 350"/>
          <p:cNvCxnSpPr/>
          <p:nvPr/>
        </p:nvCxnSpPr>
        <p:spPr bwMode="auto">
          <a:xfrm>
            <a:off x="1802412" y="4803507"/>
            <a:ext cx="598154" cy="0"/>
          </a:xfrm>
          <a:prstGeom prst="line">
            <a:avLst/>
          </a:prstGeom>
          <a:solidFill>
            <a:srgbClr val="00B8FF"/>
          </a:solidFill>
          <a:ln w="19050" cap="flat" cmpd="sng" algn="ctr">
            <a:gradFill flip="none" rotWithShape="1">
              <a:gsLst>
                <a:gs pos="50000">
                  <a:srgbClr val="C96764"/>
                </a:gs>
                <a:gs pos="100000">
                  <a:srgbClr val="FFFFFF"/>
                </a:gs>
                <a:gs pos="0">
                  <a:schemeClr val="bg1"/>
                </a:gs>
              </a:gsLst>
              <a:lin ang="0" scaled="1"/>
              <a:tileRect/>
            </a:gra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61" name="Oval 360"/>
          <p:cNvSpPr>
            <a:spLocks noChangeArrowheads="1"/>
          </p:cNvSpPr>
          <p:nvPr/>
        </p:nvSpPr>
        <p:spPr bwMode="auto">
          <a:xfrm>
            <a:off x="1248250" y="5839931"/>
            <a:ext cx="99692" cy="108000"/>
          </a:xfrm>
          <a:prstGeom prst="ellipse">
            <a:avLst/>
          </a:prstGeom>
          <a:solidFill>
            <a:srgbClr val="B5D6B2"/>
          </a:solidFill>
          <a:ln w="15875" cap="flat" cmpd="sng" algn="ctr">
            <a:solidFill>
              <a:srgbClr val="008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de-DE">
              <a:solidFill>
                <a:srgbClr val="FFFFFF"/>
              </a:solidFill>
              <a:latin typeface="Calibri" pitchFamily="26" charset="0"/>
              <a:ea typeface="+mn-ea"/>
              <a:cs typeface="+mn-cs"/>
            </a:endParaRPr>
          </a:p>
        </p:txBody>
      </p:sp>
      <p:sp>
        <p:nvSpPr>
          <p:cNvPr id="161" name="Rounded Rectangular Callout 160"/>
          <p:cNvSpPr/>
          <p:nvPr/>
        </p:nvSpPr>
        <p:spPr>
          <a:xfrm flipH="1">
            <a:off x="351267" y="1056450"/>
            <a:ext cx="864096" cy="278555"/>
          </a:xfrm>
          <a:prstGeom prst="wedgeRoundRectCallout">
            <a:avLst>
              <a:gd name="adj1" fmla="val -24331"/>
              <a:gd name="adj2" fmla="val 24983"/>
              <a:gd name="adj3" fmla="val 16667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Open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Rounded Rectangular Callout 162"/>
          <p:cNvSpPr/>
          <p:nvPr/>
        </p:nvSpPr>
        <p:spPr>
          <a:xfrm flipH="1">
            <a:off x="3242622" y="1052738"/>
            <a:ext cx="864096" cy="278555"/>
          </a:xfrm>
          <a:prstGeom prst="wedgeRoundRectCallout">
            <a:avLst>
              <a:gd name="adj1" fmla="val -24331"/>
              <a:gd name="adj2" fmla="val 24983"/>
              <a:gd name="adj3" fmla="val 16667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Managing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Rounded Rectangular Callout 172"/>
          <p:cNvSpPr/>
          <p:nvPr/>
        </p:nvSpPr>
        <p:spPr>
          <a:xfrm flipH="1">
            <a:off x="347927" y="3849889"/>
            <a:ext cx="1364369" cy="278555"/>
          </a:xfrm>
          <a:prstGeom prst="wedgeRoundRectCallout">
            <a:avLst>
              <a:gd name="adj1" fmla="val -24331"/>
              <a:gd name="adj2" fmla="val 24983"/>
              <a:gd name="adj3" fmla="val 16667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Coastline Trading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Rounded Rectangular Callout 178"/>
          <p:cNvSpPr/>
          <p:nvPr/>
        </p:nvSpPr>
        <p:spPr>
          <a:xfrm flipH="1">
            <a:off x="3249589" y="3850552"/>
            <a:ext cx="864096" cy="278555"/>
          </a:xfrm>
          <a:prstGeom prst="wedgeRoundRectCallout">
            <a:avLst>
              <a:gd name="adj1" fmla="val -24331"/>
              <a:gd name="adj2" fmla="val 24983"/>
              <a:gd name="adj3" fmla="val 16667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Take Profit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Rounded Rectangular Callout 183"/>
          <p:cNvSpPr/>
          <p:nvPr/>
        </p:nvSpPr>
        <p:spPr>
          <a:xfrm flipH="1">
            <a:off x="6133572" y="3794518"/>
            <a:ext cx="1364369" cy="278555"/>
          </a:xfrm>
          <a:prstGeom prst="wedgeRoundRectCallout">
            <a:avLst>
              <a:gd name="adj1" fmla="val -24331"/>
              <a:gd name="adj2" fmla="val 24983"/>
              <a:gd name="adj3" fmla="val 16667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Information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Textfeld 2"/>
          <p:cNvSpPr txBox="1">
            <a:spLocks noChangeArrowheads="1"/>
          </p:cNvSpPr>
          <p:nvPr/>
        </p:nvSpPr>
        <p:spPr bwMode="auto">
          <a:xfrm>
            <a:off x="6366661" y="4277996"/>
            <a:ext cx="24593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0000" indent="-180000" algn="just" eaLnBrk="1" hangingPunct="1">
              <a:spcAft>
                <a:spcPts val="1200"/>
              </a:spcAft>
              <a:buClr>
                <a:srgbClr val="1D4E7E"/>
              </a:buClr>
              <a:buSzPct val="150000"/>
              <a:buFont typeface="Courier New" charset="0"/>
              <a:buChar char="o"/>
            </a:pPr>
            <a:r>
              <a:rPr lang="de-DE" sz="1200">
                <a:solidFill>
                  <a:srgbClr val="000000"/>
                </a:solidFill>
                <a:latin typeface="Calibri" charset="0"/>
              </a:rPr>
              <a:t>The threshold of 1% is only an example threshold.</a:t>
            </a:r>
          </a:p>
          <a:p>
            <a:pPr marL="180000" indent="-180000" algn="just" eaLnBrk="1" hangingPunct="1">
              <a:spcAft>
                <a:spcPts val="1200"/>
              </a:spcAft>
              <a:buClr>
                <a:srgbClr val="1D4E7E"/>
              </a:buClr>
              <a:buSzPct val="150000"/>
              <a:buFont typeface="Courier New" charset="0"/>
              <a:buChar char="o"/>
            </a:pPr>
            <a:r>
              <a:rPr lang="de-DE" sz="1200">
                <a:solidFill>
                  <a:srgbClr val="000000"/>
                </a:solidFill>
                <a:latin typeface="Calibri" charset="0"/>
              </a:rPr>
              <a:t>Same methodology applies to short position.</a:t>
            </a:r>
          </a:p>
          <a:p>
            <a:pPr marL="180000" indent="-180000" algn="just" eaLnBrk="1" hangingPunct="1">
              <a:spcAft>
                <a:spcPts val="1200"/>
              </a:spcAft>
              <a:buClr>
                <a:srgbClr val="1D4E7E"/>
              </a:buClr>
              <a:buSzPct val="150000"/>
              <a:buFont typeface="Courier New" charset="0"/>
              <a:buChar char="o"/>
            </a:pPr>
            <a:r>
              <a:rPr lang="de-DE" sz="1200">
                <a:solidFill>
                  <a:srgbClr val="000000"/>
                </a:solidFill>
                <a:latin typeface="Calibri" charset="0"/>
              </a:rPr>
              <a:t>Price curves are discrete and not continuous as in the illustrations.</a:t>
            </a:r>
          </a:p>
          <a:p>
            <a:pPr marL="180000" indent="-180000" algn="just" eaLnBrk="1" hangingPunct="1">
              <a:spcAft>
                <a:spcPts val="1200"/>
              </a:spcAft>
              <a:buClr>
                <a:srgbClr val="1D4E7E"/>
              </a:buClr>
              <a:buSzPct val="150000"/>
              <a:buFont typeface="Courier New" charset="0"/>
              <a:buChar char="o"/>
            </a:pPr>
            <a:r>
              <a:rPr lang="de-DE" sz="1200">
                <a:solidFill>
                  <a:srgbClr val="000000"/>
                </a:solidFill>
                <a:latin typeface="Calibri" charset="0"/>
              </a:rPr>
              <a:t>Several positions are trading at a given time.</a:t>
            </a:r>
          </a:p>
        </p:txBody>
      </p:sp>
      <p:cxnSp>
        <p:nvCxnSpPr>
          <p:cNvPr id="118" name="Straight Connector 117"/>
          <p:cNvCxnSpPr/>
          <p:nvPr/>
        </p:nvCxnSpPr>
        <p:spPr bwMode="auto">
          <a:xfrm>
            <a:off x="5009663" y="4556921"/>
            <a:ext cx="199407" cy="2160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4678926" y="4340897"/>
            <a:ext cx="646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rgbClr val="7F7F7F"/>
                </a:solidFill>
                <a:latin typeface="Calibri"/>
                <a:cs typeface="Calibri"/>
              </a:rPr>
              <a:t>Take Profit</a:t>
            </a:r>
          </a:p>
        </p:txBody>
      </p:sp>
    </p:spTree>
    <p:extLst>
      <p:ext uri="{BB962C8B-B14F-4D97-AF65-F5344CB8AC3E}">
        <p14:creationId xmlns:p14="http://schemas.microsoft.com/office/powerpoint/2010/main" val="4112474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13"/>
          <p:cNvSpPr txBox="1">
            <a:spLocks noChangeArrowheads="1"/>
          </p:cNvSpPr>
          <p:nvPr/>
        </p:nvSpPr>
        <p:spPr bwMode="auto">
          <a:xfrm>
            <a:off x="372343" y="190781"/>
            <a:ext cx="837027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1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>
                <a:solidFill>
                  <a:schemeClr val="tx1"/>
                </a:solidFill>
                <a:latin typeface="+mj-lt"/>
                <a:cs typeface="DejaVu Sans" charset="0"/>
              </a:rPr>
              <a:t>Interacting 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  <a:cs typeface="DejaVu Sans" charset="0"/>
              </a:rPr>
              <a:t>Cells 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DejaVu Sans" charset="0"/>
              </a:rPr>
              <a:t>Trade The 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  <a:cs typeface="DejaVu Sans" charset="0"/>
              </a:rPr>
              <a:t>Coastline</a:t>
            </a:r>
            <a:endParaRPr lang="en-US" sz="3200" b="1" dirty="0">
              <a:solidFill>
                <a:schemeClr val="tx1"/>
              </a:solidFill>
              <a:latin typeface="+mj-lt"/>
              <a:cs typeface="DejaVu Sans" charset="0"/>
            </a:endParaRPr>
          </a:p>
        </p:txBody>
      </p:sp>
      <p:pic>
        <p:nvPicPr>
          <p:cNvPr id="117" name="Picture 116" descr="new-EUR_USD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236" t="37672" r="32895" b="7466"/>
          <a:stretch/>
        </p:blipFill>
        <p:spPr>
          <a:xfrm>
            <a:off x="583865" y="656592"/>
            <a:ext cx="8109208" cy="446449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514430" y="1988834"/>
            <a:ext cx="199421" cy="216031"/>
          </a:xfrm>
          <a:prstGeom prst="ellipse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b="1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19" name="Oval 118"/>
          <p:cNvSpPr/>
          <p:nvPr/>
        </p:nvSpPr>
        <p:spPr>
          <a:xfrm>
            <a:off x="2312057" y="2564898"/>
            <a:ext cx="199421" cy="216031"/>
          </a:xfrm>
          <a:prstGeom prst="ellipse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b="1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20" name="Oval 119"/>
          <p:cNvSpPr/>
          <p:nvPr/>
        </p:nvSpPr>
        <p:spPr>
          <a:xfrm>
            <a:off x="4837876" y="3428994"/>
            <a:ext cx="199421" cy="216031"/>
          </a:xfrm>
          <a:prstGeom prst="ellipse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b="1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21" name="Oval 120"/>
          <p:cNvSpPr/>
          <p:nvPr/>
        </p:nvSpPr>
        <p:spPr>
          <a:xfrm>
            <a:off x="5170221" y="4005058"/>
            <a:ext cx="199421" cy="216031"/>
          </a:xfrm>
          <a:prstGeom prst="ellipse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b="1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22" name="Oval 121"/>
          <p:cNvSpPr/>
          <p:nvPr/>
        </p:nvSpPr>
        <p:spPr>
          <a:xfrm>
            <a:off x="6167254" y="3429001"/>
            <a:ext cx="199421" cy="216031"/>
          </a:xfrm>
          <a:prstGeom prst="ellipse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b="1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23" name="Oval 122"/>
          <p:cNvSpPr/>
          <p:nvPr/>
        </p:nvSpPr>
        <p:spPr>
          <a:xfrm>
            <a:off x="3680840" y="2795058"/>
            <a:ext cx="199421" cy="216031"/>
          </a:xfrm>
          <a:prstGeom prst="ellipse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b="1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24" name="Oval 123"/>
          <p:cNvSpPr/>
          <p:nvPr/>
        </p:nvSpPr>
        <p:spPr>
          <a:xfrm>
            <a:off x="5901379" y="4293090"/>
            <a:ext cx="199421" cy="216031"/>
          </a:xfrm>
          <a:prstGeom prst="ellipse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b="1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25" name="Oval 124"/>
          <p:cNvSpPr/>
          <p:nvPr/>
        </p:nvSpPr>
        <p:spPr>
          <a:xfrm>
            <a:off x="6898399" y="2924945"/>
            <a:ext cx="199421" cy="216031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b="1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26" name="Oval 125"/>
          <p:cNvSpPr/>
          <p:nvPr/>
        </p:nvSpPr>
        <p:spPr>
          <a:xfrm>
            <a:off x="1918428" y="1861937"/>
            <a:ext cx="199421" cy="216031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b="1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27" name="Oval 126"/>
          <p:cNvSpPr/>
          <p:nvPr/>
        </p:nvSpPr>
        <p:spPr>
          <a:xfrm>
            <a:off x="2537588" y="2740098"/>
            <a:ext cx="199421" cy="216031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8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b="1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28" name="Oval 127"/>
          <p:cNvSpPr/>
          <p:nvPr/>
        </p:nvSpPr>
        <p:spPr>
          <a:xfrm>
            <a:off x="4012908" y="2420418"/>
            <a:ext cx="199421" cy="216031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b="1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29" name="Oval 128"/>
          <p:cNvSpPr/>
          <p:nvPr/>
        </p:nvSpPr>
        <p:spPr>
          <a:xfrm>
            <a:off x="4352953" y="3307218"/>
            <a:ext cx="199421" cy="216031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8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b="1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30" name="Oval 129"/>
          <p:cNvSpPr/>
          <p:nvPr/>
        </p:nvSpPr>
        <p:spPr>
          <a:xfrm>
            <a:off x="5533210" y="3773778"/>
            <a:ext cx="199421" cy="216031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b="1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31" name="Oval 130"/>
          <p:cNvSpPr/>
          <p:nvPr/>
        </p:nvSpPr>
        <p:spPr>
          <a:xfrm>
            <a:off x="6192243" y="3312738"/>
            <a:ext cx="199421" cy="216031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b="1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32" name="Oval 131"/>
          <p:cNvSpPr/>
          <p:nvPr/>
        </p:nvSpPr>
        <p:spPr>
          <a:xfrm>
            <a:off x="6747605" y="3836658"/>
            <a:ext cx="199421" cy="216031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8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b="1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3</a:t>
            </a:r>
          </a:p>
        </p:txBody>
      </p:sp>
      <p:cxnSp>
        <p:nvCxnSpPr>
          <p:cNvPr id="8" name="Straight Connector 7"/>
          <p:cNvCxnSpPr>
            <a:stCxn id="2" idx="4"/>
            <a:endCxn id="119" idx="2"/>
          </p:cNvCxnSpPr>
          <p:nvPr/>
        </p:nvCxnSpPr>
        <p:spPr bwMode="auto">
          <a:xfrm rot="16200000" flipH="1">
            <a:off x="1729075" y="2089930"/>
            <a:ext cx="468049" cy="697916"/>
          </a:xfrm>
          <a:prstGeom prst="bentConnector2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42" name="Straight Connector 7"/>
          <p:cNvCxnSpPr>
            <a:stCxn id="119" idx="4"/>
            <a:endCxn id="120" idx="2"/>
          </p:cNvCxnSpPr>
          <p:nvPr/>
        </p:nvCxnSpPr>
        <p:spPr bwMode="auto">
          <a:xfrm rot="16200000" flipH="1">
            <a:off x="3246782" y="1945914"/>
            <a:ext cx="756081" cy="2426108"/>
          </a:xfrm>
          <a:prstGeom prst="bentConnector2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62" name="Straight Connector 7"/>
          <p:cNvCxnSpPr>
            <a:stCxn id="120" idx="4"/>
            <a:endCxn id="121" idx="2"/>
          </p:cNvCxnSpPr>
          <p:nvPr/>
        </p:nvCxnSpPr>
        <p:spPr bwMode="auto">
          <a:xfrm rot="16200000" flipH="1">
            <a:off x="4819880" y="3762731"/>
            <a:ext cx="468049" cy="232634"/>
          </a:xfrm>
          <a:prstGeom prst="bentConnector2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65" name="Straight Connector 7"/>
          <p:cNvCxnSpPr>
            <a:stCxn id="121" idx="6"/>
            <a:endCxn id="122" idx="4"/>
          </p:cNvCxnSpPr>
          <p:nvPr/>
        </p:nvCxnSpPr>
        <p:spPr bwMode="auto">
          <a:xfrm flipV="1">
            <a:off x="5369641" y="3645031"/>
            <a:ext cx="897324" cy="468042"/>
          </a:xfrm>
          <a:prstGeom prst="bentConnector2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77" name="Straight Connector 7"/>
          <p:cNvCxnSpPr>
            <a:stCxn id="123" idx="4"/>
            <a:endCxn id="124" idx="2"/>
          </p:cNvCxnSpPr>
          <p:nvPr/>
        </p:nvCxnSpPr>
        <p:spPr bwMode="auto">
          <a:xfrm rot="16200000" flipH="1">
            <a:off x="4145957" y="2645682"/>
            <a:ext cx="1390017" cy="2120828"/>
          </a:xfrm>
          <a:prstGeom prst="bentConnector2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80" name="Straight Connector 7"/>
          <p:cNvCxnSpPr>
            <a:stCxn id="124" idx="6"/>
            <a:endCxn id="125" idx="4"/>
          </p:cNvCxnSpPr>
          <p:nvPr/>
        </p:nvCxnSpPr>
        <p:spPr bwMode="auto">
          <a:xfrm flipV="1">
            <a:off x="6100799" y="3140975"/>
            <a:ext cx="897310" cy="1260130"/>
          </a:xfrm>
          <a:prstGeom prst="bentConnector2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83" name="Straight Connector 7"/>
          <p:cNvCxnSpPr>
            <a:stCxn id="126" idx="6"/>
            <a:endCxn id="127" idx="0"/>
          </p:cNvCxnSpPr>
          <p:nvPr/>
        </p:nvCxnSpPr>
        <p:spPr bwMode="auto">
          <a:xfrm>
            <a:off x="2117849" y="1969953"/>
            <a:ext cx="519450" cy="770144"/>
          </a:xfrm>
          <a:prstGeom prst="bentConnector2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ys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86" name="Straight Connector 7"/>
          <p:cNvCxnSpPr>
            <a:stCxn id="128" idx="6"/>
            <a:endCxn id="129" idx="0"/>
          </p:cNvCxnSpPr>
          <p:nvPr/>
        </p:nvCxnSpPr>
        <p:spPr bwMode="auto">
          <a:xfrm>
            <a:off x="4212329" y="2528433"/>
            <a:ext cx="240335" cy="778784"/>
          </a:xfrm>
          <a:prstGeom prst="bentConnector2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ys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88" name="Straight Connector 7"/>
          <p:cNvCxnSpPr>
            <a:stCxn id="130" idx="0"/>
            <a:endCxn id="131" idx="2"/>
          </p:cNvCxnSpPr>
          <p:nvPr/>
        </p:nvCxnSpPr>
        <p:spPr bwMode="auto">
          <a:xfrm rot="5400000" flipH="1" flipV="1">
            <a:off x="5736069" y="3317605"/>
            <a:ext cx="353024" cy="559323"/>
          </a:xfrm>
          <a:prstGeom prst="bentConnector2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ys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89" name="Straight Connector 7"/>
          <p:cNvCxnSpPr>
            <a:stCxn id="131" idx="6"/>
            <a:endCxn id="132" idx="0"/>
          </p:cNvCxnSpPr>
          <p:nvPr/>
        </p:nvCxnSpPr>
        <p:spPr bwMode="auto">
          <a:xfrm>
            <a:off x="6391664" y="3420753"/>
            <a:ext cx="455652" cy="415904"/>
          </a:xfrm>
          <a:prstGeom prst="bentConnector2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ys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90" name="Straight Connector 7"/>
          <p:cNvCxnSpPr/>
          <p:nvPr/>
        </p:nvCxnSpPr>
        <p:spPr bwMode="auto">
          <a:xfrm flipH="1">
            <a:off x="1612798" y="3189920"/>
            <a:ext cx="1" cy="1872208"/>
          </a:xfrm>
          <a:prstGeom prst="straightConnector1">
            <a:avLst/>
          </a:prstGeom>
          <a:solidFill>
            <a:srgbClr val="1F497D"/>
          </a:solidFill>
          <a:ln w="9525" cap="flat" cmpd="sng" algn="ctr">
            <a:solidFill>
              <a:schemeClr val="bg1">
                <a:lumMod val="65000"/>
              </a:schemeClr>
            </a:solidFill>
            <a:prstDash val="dot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91" name="Oval 190"/>
          <p:cNvSpPr/>
          <p:nvPr/>
        </p:nvSpPr>
        <p:spPr>
          <a:xfrm>
            <a:off x="1511562" y="5070194"/>
            <a:ext cx="199421" cy="216031"/>
          </a:xfrm>
          <a:prstGeom prst="ellipse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b="1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cxnSp>
        <p:nvCxnSpPr>
          <p:cNvPr id="192" name="Straight Connector 7"/>
          <p:cNvCxnSpPr/>
          <p:nvPr/>
        </p:nvCxnSpPr>
        <p:spPr bwMode="auto">
          <a:xfrm flipH="1">
            <a:off x="2016640" y="3186800"/>
            <a:ext cx="1" cy="1872208"/>
          </a:xfrm>
          <a:prstGeom prst="straightConnector1">
            <a:avLst/>
          </a:prstGeom>
          <a:solidFill>
            <a:srgbClr val="1F497D"/>
          </a:solidFill>
          <a:ln w="9525" cap="flat" cmpd="sng" algn="ctr">
            <a:solidFill>
              <a:schemeClr val="bg1">
                <a:lumMod val="65000"/>
              </a:schemeClr>
            </a:solidFill>
            <a:prstDash val="dot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93" name="Straight Connector 7"/>
          <p:cNvCxnSpPr/>
          <p:nvPr/>
        </p:nvCxnSpPr>
        <p:spPr bwMode="auto">
          <a:xfrm>
            <a:off x="2410425" y="3717032"/>
            <a:ext cx="1" cy="1347496"/>
          </a:xfrm>
          <a:prstGeom prst="straightConnector1">
            <a:avLst/>
          </a:prstGeom>
          <a:solidFill>
            <a:srgbClr val="1F497D"/>
          </a:solidFill>
          <a:ln w="9525" cap="flat" cmpd="sng" algn="ctr">
            <a:solidFill>
              <a:schemeClr val="bg1">
                <a:lumMod val="65000"/>
              </a:schemeClr>
            </a:solidFill>
            <a:prstDash val="dot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94" name="Straight Connector 7"/>
          <p:cNvCxnSpPr/>
          <p:nvPr/>
        </p:nvCxnSpPr>
        <p:spPr bwMode="auto">
          <a:xfrm>
            <a:off x="2638824" y="3717032"/>
            <a:ext cx="1" cy="1344376"/>
          </a:xfrm>
          <a:prstGeom prst="straightConnector1">
            <a:avLst/>
          </a:prstGeom>
          <a:solidFill>
            <a:srgbClr val="1F497D"/>
          </a:solidFill>
          <a:ln w="9525" cap="flat" cmpd="sng" algn="ctr">
            <a:solidFill>
              <a:schemeClr val="bg1">
                <a:lumMod val="65000"/>
              </a:schemeClr>
            </a:solidFill>
            <a:prstDash val="dot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95" name="Straight Connector 7"/>
          <p:cNvCxnSpPr/>
          <p:nvPr/>
        </p:nvCxnSpPr>
        <p:spPr bwMode="auto">
          <a:xfrm>
            <a:off x="3776340" y="4581128"/>
            <a:ext cx="1" cy="494440"/>
          </a:xfrm>
          <a:prstGeom prst="straightConnector1">
            <a:avLst/>
          </a:prstGeom>
          <a:solidFill>
            <a:srgbClr val="1F497D"/>
          </a:solidFill>
          <a:ln w="9525" cap="flat" cmpd="sng" algn="ctr">
            <a:solidFill>
              <a:schemeClr val="bg1">
                <a:lumMod val="65000"/>
              </a:schemeClr>
            </a:solidFill>
            <a:prstDash val="dot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96" name="Straight Connector 7"/>
          <p:cNvCxnSpPr/>
          <p:nvPr/>
        </p:nvCxnSpPr>
        <p:spPr bwMode="auto">
          <a:xfrm>
            <a:off x="4108409" y="4578008"/>
            <a:ext cx="1" cy="494440"/>
          </a:xfrm>
          <a:prstGeom prst="straightConnector1">
            <a:avLst/>
          </a:prstGeom>
          <a:solidFill>
            <a:srgbClr val="1F497D"/>
          </a:solidFill>
          <a:ln w="9525" cap="flat" cmpd="sng" algn="ctr">
            <a:solidFill>
              <a:schemeClr val="bg1">
                <a:lumMod val="65000"/>
              </a:schemeClr>
            </a:solidFill>
            <a:prstDash val="dot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97" name="Straight Connector 7"/>
          <p:cNvCxnSpPr/>
          <p:nvPr/>
        </p:nvCxnSpPr>
        <p:spPr bwMode="auto">
          <a:xfrm>
            <a:off x="4448453" y="4574888"/>
            <a:ext cx="1" cy="494440"/>
          </a:xfrm>
          <a:prstGeom prst="straightConnector1">
            <a:avLst/>
          </a:prstGeom>
          <a:solidFill>
            <a:srgbClr val="1F497D"/>
          </a:solidFill>
          <a:ln w="9525" cap="flat" cmpd="sng" algn="ctr">
            <a:solidFill>
              <a:schemeClr val="bg1">
                <a:lumMod val="65000"/>
              </a:schemeClr>
            </a:solidFill>
            <a:prstDash val="dot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99" name="Straight Connector 7"/>
          <p:cNvCxnSpPr/>
          <p:nvPr/>
        </p:nvCxnSpPr>
        <p:spPr bwMode="auto">
          <a:xfrm>
            <a:off x="4940017" y="4580408"/>
            <a:ext cx="1" cy="494440"/>
          </a:xfrm>
          <a:prstGeom prst="straightConnector1">
            <a:avLst/>
          </a:prstGeom>
          <a:solidFill>
            <a:srgbClr val="1F497D"/>
          </a:solidFill>
          <a:ln w="9525" cap="flat" cmpd="sng" algn="ctr">
            <a:solidFill>
              <a:schemeClr val="bg1">
                <a:lumMod val="65000"/>
              </a:schemeClr>
            </a:solidFill>
            <a:prstDash val="dot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00" name="Straight Connector 7"/>
          <p:cNvCxnSpPr/>
          <p:nvPr/>
        </p:nvCxnSpPr>
        <p:spPr bwMode="auto">
          <a:xfrm>
            <a:off x="5264112" y="4577288"/>
            <a:ext cx="1" cy="494440"/>
          </a:xfrm>
          <a:prstGeom prst="straightConnector1">
            <a:avLst/>
          </a:prstGeom>
          <a:solidFill>
            <a:srgbClr val="1F497D"/>
          </a:solidFill>
          <a:ln w="9525" cap="flat" cmpd="sng" algn="ctr">
            <a:solidFill>
              <a:schemeClr val="bg1">
                <a:lumMod val="65000"/>
              </a:schemeClr>
            </a:solidFill>
            <a:prstDash val="dot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01" name="Oval 200"/>
          <p:cNvSpPr/>
          <p:nvPr/>
        </p:nvSpPr>
        <p:spPr>
          <a:xfrm>
            <a:off x="5167353" y="5056018"/>
            <a:ext cx="199421" cy="216031"/>
          </a:xfrm>
          <a:prstGeom prst="ellipse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b="1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02" name="Oval 201"/>
          <p:cNvSpPr/>
          <p:nvPr/>
        </p:nvSpPr>
        <p:spPr>
          <a:xfrm>
            <a:off x="4837522" y="5070178"/>
            <a:ext cx="199421" cy="216031"/>
          </a:xfrm>
          <a:prstGeom prst="ellipse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b="1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03" name="Oval 202"/>
          <p:cNvSpPr/>
          <p:nvPr/>
        </p:nvSpPr>
        <p:spPr>
          <a:xfrm>
            <a:off x="2314646" y="5075698"/>
            <a:ext cx="199421" cy="216031"/>
          </a:xfrm>
          <a:prstGeom prst="ellipse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b="1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04" name="Oval 203"/>
          <p:cNvSpPr/>
          <p:nvPr/>
        </p:nvSpPr>
        <p:spPr>
          <a:xfrm>
            <a:off x="4842279" y="5297538"/>
            <a:ext cx="199421" cy="216031"/>
          </a:xfrm>
          <a:prstGeom prst="ellipse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b="1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05" name="Oval 204"/>
          <p:cNvSpPr/>
          <p:nvPr/>
        </p:nvSpPr>
        <p:spPr>
          <a:xfrm>
            <a:off x="4358061" y="5066658"/>
            <a:ext cx="199421" cy="216031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8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b="1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06" name="Oval 205"/>
          <p:cNvSpPr/>
          <p:nvPr/>
        </p:nvSpPr>
        <p:spPr>
          <a:xfrm>
            <a:off x="4010041" y="5069778"/>
            <a:ext cx="199421" cy="216031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b="1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08" name="Oval 207"/>
          <p:cNvSpPr/>
          <p:nvPr/>
        </p:nvSpPr>
        <p:spPr>
          <a:xfrm>
            <a:off x="3685947" y="5072898"/>
            <a:ext cx="199421" cy="216031"/>
          </a:xfrm>
          <a:prstGeom prst="ellipse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b="1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09" name="Oval 208"/>
          <p:cNvSpPr/>
          <p:nvPr/>
        </p:nvSpPr>
        <p:spPr>
          <a:xfrm>
            <a:off x="2534720" y="5069778"/>
            <a:ext cx="199421" cy="216031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8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b="1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10" name="Oval 209"/>
          <p:cNvSpPr/>
          <p:nvPr/>
        </p:nvSpPr>
        <p:spPr>
          <a:xfrm>
            <a:off x="1923535" y="5072898"/>
            <a:ext cx="199421" cy="216031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b="1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11" name="Oval 210"/>
          <p:cNvSpPr/>
          <p:nvPr/>
        </p:nvSpPr>
        <p:spPr>
          <a:xfrm>
            <a:off x="6810338" y="3140761"/>
            <a:ext cx="199421" cy="216031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b="1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cxnSp>
        <p:nvCxnSpPr>
          <p:cNvPr id="212" name="Straight Connector 7"/>
          <p:cNvCxnSpPr>
            <a:stCxn id="122" idx="6"/>
            <a:endCxn id="211" idx="4"/>
          </p:cNvCxnSpPr>
          <p:nvPr/>
        </p:nvCxnSpPr>
        <p:spPr bwMode="auto">
          <a:xfrm flipV="1">
            <a:off x="6366675" y="3356792"/>
            <a:ext cx="543374" cy="180225"/>
          </a:xfrm>
          <a:prstGeom prst="bentConnector2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14" name="Straight Connector 7"/>
          <p:cNvCxnSpPr/>
          <p:nvPr/>
        </p:nvCxnSpPr>
        <p:spPr bwMode="auto">
          <a:xfrm>
            <a:off x="5628082" y="4574168"/>
            <a:ext cx="1" cy="494440"/>
          </a:xfrm>
          <a:prstGeom prst="straightConnector1">
            <a:avLst/>
          </a:prstGeom>
          <a:solidFill>
            <a:srgbClr val="1F497D"/>
          </a:solidFill>
          <a:ln w="9525" cap="flat" cmpd="sng" algn="ctr">
            <a:solidFill>
              <a:schemeClr val="bg1">
                <a:lumMod val="65000"/>
              </a:schemeClr>
            </a:solidFill>
            <a:prstDash val="dot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15" name="Straight Connector 7"/>
          <p:cNvCxnSpPr/>
          <p:nvPr/>
        </p:nvCxnSpPr>
        <p:spPr bwMode="auto">
          <a:xfrm>
            <a:off x="6000025" y="4579688"/>
            <a:ext cx="1" cy="494440"/>
          </a:xfrm>
          <a:prstGeom prst="straightConnector1">
            <a:avLst/>
          </a:prstGeom>
          <a:solidFill>
            <a:srgbClr val="1F497D"/>
          </a:solidFill>
          <a:ln w="9525" cap="flat" cmpd="sng" algn="ctr">
            <a:solidFill>
              <a:schemeClr val="bg1">
                <a:lumMod val="65000"/>
              </a:schemeClr>
            </a:solidFill>
            <a:prstDash val="dot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16" name="Straight Connector 7"/>
          <p:cNvCxnSpPr/>
          <p:nvPr/>
        </p:nvCxnSpPr>
        <p:spPr bwMode="auto">
          <a:xfrm rot="16200000" flipH="1">
            <a:off x="6013102" y="4815148"/>
            <a:ext cx="494440" cy="1"/>
          </a:xfrm>
          <a:prstGeom prst="bentConnector3">
            <a:avLst>
              <a:gd name="adj1" fmla="val 50000"/>
            </a:avLst>
          </a:prstGeom>
          <a:solidFill>
            <a:srgbClr val="1F497D"/>
          </a:solidFill>
          <a:ln w="9525" cap="flat" cmpd="sng" algn="ctr">
            <a:solidFill>
              <a:schemeClr val="bg1">
                <a:lumMod val="65000"/>
              </a:schemeClr>
            </a:solidFill>
            <a:prstDash val="dot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17" name="Straight Connector 7"/>
          <p:cNvCxnSpPr/>
          <p:nvPr/>
        </p:nvCxnSpPr>
        <p:spPr bwMode="auto">
          <a:xfrm rot="16200000" flipH="1">
            <a:off x="6167855" y="4686971"/>
            <a:ext cx="511736" cy="284690"/>
          </a:xfrm>
          <a:prstGeom prst="bentConnector3">
            <a:avLst>
              <a:gd name="adj1" fmla="val 50000"/>
            </a:avLst>
          </a:prstGeom>
          <a:solidFill>
            <a:srgbClr val="1F497D"/>
          </a:solidFill>
          <a:ln w="9525" cap="flat" cmpd="sng" algn="ctr">
            <a:solidFill>
              <a:schemeClr val="bg1">
                <a:lumMod val="65000"/>
              </a:schemeClr>
            </a:solidFill>
            <a:prstDash val="dot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18" name="Straight Connector 7"/>
          <p:cNvCxnSpPr/>
          <p:nvPr/>
        </p:nvCxnSpPr>
        <p:spPr bwMode="auto">
          <a:xfrm rot="16200000" flipH="1">
            <a:off x="6600364" y="4829309"/>
            <a:ext cx="494440" cy="1"/>
          </a:xfrm>
          <a:prstGeom prst="bentConnector3">
            <a:avLst>
              <a:gd name="adj1" fmla="val 50000"/>
            </a:avLst>
          </a:prstGeom>
          <a:solidFill>
            <a:srgbClr val="1F497D"/>
          </a:solidFill>
          <a:ln w="9525" cap="flat" cmpd="sng" algn="ctr">
            <a:solidFill>
              <a:schemeClr val="bg1">
                <a:lumMod val="65000"/>
              </a:schemeClr>
            </a:solidFill>
            <a:prstDash val="dot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21" name="Straight Connector 7"/>
          <p:cNvCxnSpPr/>
          <p:nvPr/>
        </p:nvCxnSpPr>
        <p:spPr bwMode="auto">
          <a:xfrm rot="16200000" flipH="1">
            <a:off x="6810938" y="4675211"/>
            <a:ext cx="511736" cy="284690"/>
          </a:xfrm>
          <a:prstGeom prst="bentConnector3">
            <a:avLst>
              <a:gd name="adj1" fmla="val 50000"/>
            </a:avLst>
          </a:prstGeom>
          <a:solidFill>
            <a:srgbClr val="1F497D"/>
          </a:solidFill>
          <a:ln w="9525" cap="flat" cmpd="sng" algn="ctr">
            <a:solidFill>
              <a:schemeClr val="bg1">
                <a:lumMod val="65000"/>
              </a:schemeClr>
            </a:solidFill>
            <a:prstDash val="dot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22" name="Straight Connector 7"/>
          <p:cNvCxnSpPr/>
          <p:nvPr/>
        </p:nvCxnSpPr>
        <p:spPr bwMode="auto">
          <a:xfrm>
            <a:off x="7001793" y="4561921"/>
            <a:ext cx="606081" cy="518403"/>
          </a:xfrm>
          <a:prstGeom prst="bentConnector3">
            <a:avLst>
              <a:gd name="adj1" fmla="val 71052"/>
            </a:avLst>
          </a:prstGeom>
          <a:solidFill>
            <a:srgbClr val="1F497D"/>
          </a:solidFill>
          <a:ln w="9525" cap="flat" cmpd="sng" algn="ctr">
            <a:solidFill>
              <a:schemeClr val="bg1">
                <a:lumMod val="65000"/>
              </a:schemeClr>
            </a:solidFill>
            <a:prstDash val="dot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62" name="Oval 261"/>
          <p:cNvSpPr/>
          <p:nvPr/>
        </p:nvSpPr>
        <p:spPr>
          <a:xfrm>
            <a:off x="7477685" y="5073185"/>
            <a:ext cx="199421" cy="216031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b="1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64" name="Oval 263"/>
          <p:cNvSpPr/>
          <p:nvPr/>
        </p:nvSpPr>
        <p:spPr>
          <a:xfrm>
            <a:off x="7110509" y="5073001"/>
            <a:ext cx="199421" cy="216031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b="1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65" name="Oval 264"/>
          <p:cNvSpPr/>
          <p:nvPr/>
        </p:nvSpPr>
        <p:spPr>
          <a:xfrm>
            <a:off x="6752712" y="5069058"/>
            <a:ext cx="199421" cy="216031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8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b="1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66" name="Oval 265"/>
          <p:cNvSpPr/>
          <p:nvPr/>
        </p:nvSpPr>
        <p:spPr>
          <a:xfrm>
            <a:off x="6468490" y="5072178"/>
            <a:ext cx="199421" cy="216031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b="1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68" name="Oval 267"/>
          <p:cNvSpPr/>
          <p:nvPr/>
        </p:nvSpPr>
        <p:spPr>
          <a:xfrm>
            <a:off x="6164387" y="5067481"/>
            <a:ext cx="199421" cy="216031"/>
          </a:xfrm>
          <a:prstGeom prst="ellipse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b="1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69" name="Oval 268"/>
          <p:cNvSpPr/>
          <p:nvPr/>
        </p:nvSpPr>
        <p:spPr>
          <a:xfrm>
            <a:off x="5898511" y="5067570"/>
            <a:ext cx="199421" cy="216031"/>
          </a:xfrm>
          <a:prstGeom prst="ellipse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b="1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70" name="Oval 269"/>
          <p:cNvSpPr/>
          <p:nvPr/>
        </p:nvSpPr>
        <p:spPr>
          <a:xfrm>
            <a:off x="5538316" y="5066658"/>
            <a:ext cx="199421" cy="216031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b="1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71" name="TextBox 270"/>
          <p:cNvSpPr txBox="1"/>
          <p:nvPr/>
        </p:nvSpPr>
        <p:spPr>
          <a:xfrm rot="16200000">
            <a:off x="1083096" y="5674106"/>
            <a:ext cx="957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open long</a:t>
            </a:r>
          </a:p>
        </p:txBody>
      </p:sp>
      <p:sp>
        <p:nvSpPr>
          <p:cNvPr id="272" name="TextBox 271"/>
          <p:cNvSpPr txBox="1"/>
          <p:nvPr/>
        </p:nvSpPr>
        <p:spPr>
          <a:xfrm rot="16200000">
            <a:off x="1518836" y="5674106"/>
            <a:ext cx="957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open short</a:t>
            </a:r>
          </a:p>
        </p:txBody>
      </p:sp>
      <p:sp>
        <p:nvSpPr>
          <p:cNvPr id="273" name="TextBox 272"/>
          <p:cNvSpPr txBox="1"/>
          <p:nvPr/>
        </p:nvSpPr>
        <p:spPr>
          <a:xfrm rot="16200000">
            <a:off x="1914704" y="5674107"/>
            <a:ext cx="957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increase long</a:t>
            </a:r>
          </a:p>
        </p:txBody>
      </p:sp>
      <p:sp>
        <p:nvSpPr>
          <p:cNvPr id="274" name="TextBox 273"/>
          <p:cNvSpPr txBox="1"/>
          <p:nvPr/>
        </p:nvSpPr>
        <p:spPr>
          <a:xfrm rot="16200000">
            <a:off x="2046321" y="5762913"/>
            <a:ext cx="1134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take profit short</a:t>
            </a:r>
          </a:p>
        </p:txBody>
      </p:sp>
      <p:sp>
        <p:nvSpPr>
          <p:cNvPr id="275" name="TextBox 274"/>
          <p:cNvSpPr txBox="1"/>
          <p:nvPr/>
        </p:nvSpPr>
        <p:spPr>
          <a:xfrm rot="16200000">
            <a:off x="3280618" y="5674107"/>
            <a:ext cx="957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open long</a:t>
            </a:r>
          </a:p>
        </p:txBody>
      </p:sp>
      <p:sp>
        <p:nvSpPr>
          <p:cNvPr id="276" name="TextBox 275"/>
          <p:cNvSpPr txBox="1"/>
          <p:nvPr/>
        </p:nvSpPr>
        <p:spPr>
          <a:xfrm rot="16200000">
            <a:off x="3612688" y="5674107"/>
            <a:ext cx="957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open short</a:t>
            </a:r>
          </a:p>
        </p:txBody>
      </p:sp>
      <p:sp>
        <p:nvSpPr>
          <p:cNvPr id="277" name="TextBox 276"/>
          <p:cNvSpPr txBox="1"/>
          <p:nvPr/>
        </p:nvSpPr>
        <p:spPr>
          <a:xfrm rot="16200000">
            <a:off x="3887850" y="5762913"/>
            <a:ext cx="1134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take profit short</a:t>
            </a:r>
          </a:p>
        </p:txBody>
      </p:sp>
      <p:sp>
        <p:nvSpPr>
          <p:cNvPr id="278" name="TextBox 277"/>
          <p:cNvSpPr txBox="1"/>
          <p:nvPr/>
        </p:nvSpPr>
        <p:spPr>
          <a:xfrm rot="16200000">
            <a:off x="4365679" y="5989125"/>
            <a:ext cx="1114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1 gets advantage</a:t>
            </a:r>
          </a:p>
        </p:txBody>
      </p:sp>
      <p:sp>
        <p:nvSpPr>
          <p:cNvPr id="281" name="TextBox 280"/>
          <p:cNvSpPr txBox="1"/>
          <p:nvPr/>
        </p:nvSpPr>
        <p:spPr>
          <a:xfrm rot="16200000">
            <a:off x="5148310" y="5674107"/>
            <a:ext cx="957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open short</a:t>
            </a:r>
          </a:p>
        </p:txBody>
      </p:sp>
      <p:sp>
        <p:nvSpPr>
          <p:cNvPr id="282" name="TextBox 281"/>
          <p:cNvSpPr txBox="1"/>
          <p:nvPr/>
        </p:nvSpPr>
        <p:spPr>
          <a:xfrm rot="16200000">
            <a:off x="5520253" y="5674107"/>
            <a:ext cx="957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increase long</a:t>
            </a:r>
          </a:p>
        </p:txBody>
      </p:sp>
      <p:sp>
        <p:nvSpPr>
          <p:cNvPr id="283" name="TextBox 282"/>
          <p:cNvSpPr txBox="1"/>
          <p:nvPr/>
        </p:nvSpPr>
        <p:spPr>
          <a:xfrm rot="16200000">
            <a:off x="5699719" y="5762913"/>
            <a:ext cx="1134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coastline trading</a:t>
            </a:r>
          </a:p>
        </p:txBody>
      </p:sp>
      <p:sp>
        <p:nvSpPr>
          <p:cNvPr id="284" name="TextBox 283"/>
          <p:cNvSpPr txBox="1"/>
          <p:nvPr/>
        </p:nvSpPr>
        <p:spPr>
          <a:xfrm rot="16200000">
            <a:off x="6088698" y="5674107"/>
            <a:ext cx="957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increase short</a:t>
            </a:r>
          </a:p>
        </p:txBody>
      </p:sp>
      <p:sp>
        <p:nvSpPr>
          <p:cNvPr id="285" name="TextBox 284"/>
          <p:cNvSpPr txBox="1"/>
          <p:nvPr/>
        </p:nvSpPr>
        <p:spPr>
          <a:xfrm rot="16200000">
            <a:off x="6284112" y="5762913"/>
            <a:ext cx="1134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take profit short</a:t>
            </a:r>
          </a:p>
        </p:txBody>
      </p:sp>
      <p:sp>
        <p:nvSpPr>
          <p:cNvPr id="286" name="TextBox 285"/>
          <p:cNvSpPr txBox="1"/>
          <p:nvPr/>
        </p:nvSpPr>
        <p:spPr>
          <a:xfrm rot="16200000">
            <a:off x="6640105" y="5762913"/>
            <a:ext cx="1134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take profit long</a:t>
            </a:r>
          </a:p>
        </p:txBody>
      </p:sp>
      <p:sp>
        <p:nvSpPr>
          <p:cNvPr id="288" name="TextBox 287"/>
          <p:cNvSpPr txBox="1"/>
          <p:nvPr/>
        </p:nvSpPr>
        <p:spPr>
          <a:xfrm rot="16200000">
            <a:off x="7012049" y="5762913"/>
            <a:ext cx="1134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take profit long</a:t>
            </a:r>
          </a:p>
        </p:txBody>
      </p:sp>
      <p:sp>
        <p:nvSpPr>
          <p:cNvPr id="289" name="Oval 288"/>
          <p:cNvSpPr/>
          <p:nvPr/>
        </p:nvSpPr>
        <p:spPr>
          <a:xfrm>
            <a:off x="5166374" y="5294418"/>
            <a:ext cx="199421" cy="216031"/>
          </a:xfrm>
          <a:prstGeom prst="ellipse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b="1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90" name="TextBox 289"/>
          <p:cNvSpPr txBox="1"/>
          <p:nvPr/>
        </p:nvSpPr>
        <p:spPr>
          <a:xfrm rot="16200000">
            <a:off x="4713702" y="5986005"/>
            <a:ext cx="1114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1 gets advantage</a:t>
            </a:r>
          </a:p>
        </p:txBody>
      </p:sp>
      <p:sp>
        <p:nvSpPr>
          <p:cNvPr id="82" name="Oval 81"/>
          <p:cNvSpPr/>
          <p:nvPr/>
        </p:nvSpPr>
        <p:spPr>
          <a:xfrm>
            <a:off x="7579258" y="1324379"/>
            <a:ext cx="132958" cy="144030"/>
          </a:xfrm>
          <a:prstGeom prst="ellipse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000" b="1" kern="0" dirty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7577598" y="1551973"/>
            <a:ext cx="132958" cy="14403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000" b="1" kern="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7580984" y="1779567"/>
            <a:ext cx="132958" cy="14403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000" b="1" kern="0" dirty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7585446" y="2007161"/>
            <a:ext cx="132958" cy="14403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8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000" b="1" kern="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7582670" y="2234755"/>
            <a:ext cx="132958" cy="144030"/>
          </a:xfrm>
          <a:prstGeom prst="ellipse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000" b="1" kern="0" dirty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712197" y="1272968"/>
            <a:ext cx="10473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long trade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712197" y="1501568"/>
            <a:ext cx="10473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short trade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712197" y="1717468"/>
            <a:ext cx="10473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close long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712197" y="1946068"/>
            <a:ext cx="10473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close short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712197" y="2174668"/>
            <a:ext cx="10473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coastline trading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84459" y="5301208"/>
            <a:ext cx="997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Each number corresponds to an independent trading agent.</a:t>
            </a:r>
          </a:p>
        </p:txBody>
      </p:sp>
    </p:spTree>
    <p:extLst>
      <p:ext uri="{BB962C8B-B14F-4D97-AF65-F5344CB8AC3E}">
        <p14:creationId xmlns:p14="http://schemas.microsoft.com/office/powerpoint/2010/main" val="2615868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007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Complex decision 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917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9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Platform To Develop Trading Cells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684" y="1817039"/>
            <a:ext cx="6608178" cy="401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53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90"/>
            <a:ext cx="8229600" cy="1143000"/>
          </a:xfrm>
        </p:spPr>
        <p:txBody>
          <a:bodyPr/>
          <a:lstStyle/>
          <a:p>
            <a:r>
              <a:rPr lang="en-US" dirty="0" smtClean="0"/>
              <a:t>Complex Trading Cells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22" y="1448043"/>
            <a:ext cx="7423863" cy="453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36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149" y="1600201"/>
            <a:ext cx="8367851" cy="4245246"/>
          </a:xfrm>
        </p:spPr>
        <p:txBody>
          <a:bodyPr>
            <a:normAutofit/>
          </a:bodyPr>
          <a:lstStyle/>
          <a:p>
            <a:r>
              <a:rPr lang="en-US" dirty="0" smtClean="0"/>
              <a:t>Data repository for simulation and validation</a:t>
            </a:r>
          </a:p>
          <a:p>
            <a:r>
              <a:rPr lang="en-US" dirty="0" smtClean="0"/>
              <a:t>Real time trading environment</a:t>
            </a:r>
          </a:p>
          <a:p>
            <a:r>
              <a:rPr lang="en-US" dirty="0" smtClean="0"/>
              <a:t>Graphic event-based scripting language</a:t>
            </a:r>
          </a:p>
          <a:p>
            <a:r>
              <a:rPr lang="en-US" dirty="0" smtClean="0"/>
              <a:t>Historical and real-time statistics</a:t>
            </a:r>
          </a:p>
          <a:p>
            <a:r>
              <a:rPr lang="en-US" dirty="0" smtClean="0"/>
              <a:t>Crowd based development environment</a:t>
            </a:r>
          </a:p>
          <a:p>
            <a:r>
              <a:rPr lang="en-US" dirty="0" smtClean="0"/>
              <a:t>Competitions</a:t>
            </a:r>
          </a:p>
        </p:txBody>
      </p:sp>
    </p:spTree>
    <p:extLst>
      <p:ext uri="{BB962C8B-B14F-4D97-AF65-F5344CB8AC3E}">
        <p14:creationId xmlns:p14="http://schemas.microsoft.com/office/powerpoint/2010/main" val="1253006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149" y="1600201"/>
            <a:ext cx="8367851" cy="4245246"/>
          </a:xfrm>
        </p:spPr>
        <p:txBody>
          <a:bodyPr>
            <a:normAutofit/>
          </a:bodyPr>
          <a:lstStyle/>
          <a:p>
            <a:r>
              <a:rPr lang="en-US" dirty="0" smtClean="0"/>
              <a:t>…new research…promising results. </a:t>
            </a:r>
          </a:p>
          <a:p>
            <a:r>
              <a:rPr lang="en-US" dirty="0" smtClean="0"/>
              <a:t>We need to store wealth and require performing investment strategies.</a:t>
            </a:r>
          </a:p>
          <a:p>
            <a:r>
              <a:rPr lang="en-US" dirty="0" smtClean="0"/>
              <a:t>We need to stabilize markets to reduce entropy.</a:t>
            </a:r>
          </a:p>
          <a:p>
            <a:r>
              <a:rPr lang="en-US" dirty="0" smtClean="0"/>
              <a:t>…we can earn money and make the economic system more sustainable.</a:t>
            </a:r>
          </a:p>
        </p:txBody>
      </p:sp>
    </p:spTree>
    <p:extLst>
      <p:ext uri="{BB962C8B-B14F-4D97-AF65-F5344CB8AC3E}">
        <p14:creationId xmlns:p14="http://schemas.microsoft.com/office/powerpoint/2010/main" val="765243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007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It would be great to work together!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16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 of 40 Leading Futures Managers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864809" y="1852199"/>
            <a:ext cx="28219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Year or YTD 	Return</a:t>
            </a:r>
          </a:p>
          <a:p>
            <a:r>
              <a:rPr lang="en-US" dirty="0"/>
              <a:t>2014 	</a:t>
            </a:r>
            <a:r>
              <a:rPr lang="en-US" dirty="0" smtClean="0"/>
              <a:t>   -</a:t>
            </a:r>
            <a:r>
              <a:rPr lang="en-US" dirty="0"/>
              <a:t>2.61 %</a:t>
            </a:r>
          </a:p>
          <a:p>
            <a:r>
              <a:rPr lang="en-US" dirty="0"/>
              <a:t>2013 	</a:t>
            </a:r>
            <a:r>
              <a:rPr lang="en-US" dirty="0" smtClean="0"/>
              <a:t>   -</a:t>
            </a:r>
            <a:r>
              <a:rPr lang="en-US" dirty="0"/>
              <a:t>2.45 %</a:t>
            </a:r>
          </a:p>
          <a:p>
            <a:r>
              <a:rPr lang="en-US" dirty="0"/>
              <a:t>2012 	</a:t>
            </a:r>
            <a:r>
              <a:rPr lang="en-US" dirty="0" smtClean="0"/>
              <a:t>   -</a:t>
            </a:r>
            <a:r>
              <a:rPr lang="en-US" dirty="0"/>
              <a:t>4.75 %</a:t>
            </a:r>
          </a:p>
          <a:p>
            <a:r>
              <a:rPr lang="en-US" dirty="0"/>
              <a:t>2011 	</a:t>
            </a:r>
            <a:r>
              <a:rPr lang="en-US" dirty="0" smtClean="0"/>
              <a:t>   -</a:t>
            </a:r>
            <a:r>
              <a:rPr lang="en-US" dirty="0"/>
              <a:t>3.23 %</a:t>
            </a:r>
          </a:p>
          <a:p>
            <a:r>
              <a:rPr lang="en-US" dirty="0"/>
              <a:t>2010 	</a:t>
            </a:r>
            <a:r>
              <a:rPr lang="en-US" dirty="0" smtClean="0"/>
              <a:t>  11.33 </a:t>
            </a:r>
            <a:r>
              <a:rPr lang="en-US" dirty="0"/>
              <a:t>%</a:t>
            </a:r>
          </a:p>
          <a:p>
            <a:r>
              <a:rPr lang="en-US" dirty="0"/>
              <a:t>2009 	</a:t>
            </a:r>
            <a:r>
              <a:rPr lang="en-US" dirty="0" smtClean="0"/>
              <a:t>   -</a:t>
            </a:r>
            <a:r>
              <a:rPr lang="en-US" dirty="0"/>
              <a:t>7.98 %</a:t>
            </a:r>
          </a:p>
          <a:p>
            <a:r>
              <a:rPr lang="en-US" dirty="0"/>
              <a:t>2008 	</a:t>
            </a:r>
            <a:r>
              <a:rPr lang="en-US" dirty="0" smtClean="0"/>
              <a:t>  15.47 </a:t>
            </a:r>
            <a:r>
              <a:rPr lang="en-US" dirty="0"/>
              <a:t>%</a:t>
            </a:r>
          </a:p>
          <a:p>
            <a:r>
              <a:rPr lang="en-US" dirty="0"/>
              <a:t>2007 	</a:t>
            </a:r>
            <a:r>
              <a:rPr lang="en-US" dirty="0" smtClean="0"/>
              <a:t>    7.18 </a:t>
            </a:r>
            <a:r>
              <a:rPr lang="en-US" dirty="0"/>
              <a:t>%</a:t>
            </a:r>
          </a:p>
          <a:p>
            <a:r>
              <a:rPr lang="en-US" dirty="0"/>
              <a:t>2006 	</a:t>
            </a:r>
            <a:r>
              <a:rPr lang="en-US" dirty="0" smtClean="0"/>
              <a:t>    6.70 </a:t>
            </a:r>
            <a:r>
              <a:rPr lang="en-US" dirty="0"/>
              <a:t>%</a:t>
            </a:r>
          </a:p>
          <a:p>
            <a:r>
              <a:rPr lang="en-US" dirty="0"/>
              <a:t>2005 	</a:t>
            </a:r>
            <a:r>
              <a:rPr lang="en-US" dirty="0" smtClean="0"/>
              <a:t>    4.51 </a:t>
            </a:r>
            <a:r>
              <a:rPr lang="en-US" dirty="0"/>
              <a:t>%</a:t>
            </a:r>
          </a:p>
          <a:p>
            <a:r>
              <a:rPr lang="en-US" dirty="0"/>
              <a:t>2004 	</a:t>
            </a:r>
            <a:r>
              <a:rPr lang="en-US" dirty="0" smtClean="0"/>
              <a:t>    2.57 </a:t>
            </a:r>
            <a:r>
              <a:rPr lang="en-US" dirty="0"/>
              <a:t>%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15492"/>
            <a:ext cx="5096326" cy="23957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77004" y="5083853"/>
            <a:ext cx="2076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Altegris</a:t>
            </a:r>
            <a:r>
              <a:rPr lang="en-US" dirty="0" smtClean="0"/>
              <a:t> 40 Index </a:t>
            </a:r>
            <a:r>
              <a:rPr lang="en-US" dirty="0" err="1" smtClean="0"/>
              <a:t>sm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81238" y="5732015"/>
            <a:ext cx="50245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Disappointing performance…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668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8792" y="204790"/>
            <a:ext cx="8615587" cy="856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225" eaLnBrk="1" hangingPunct="1">
              <a:buFont typeface="Verdana" charset="0"/>
              <a:buNone/>
              <a:tabLst>
                <a:tab pos="22225" algn="l"/>
                <a:tab pos="479425" algn="l"/>
                <a:tab pos="936625" algn="l"/>
                <a:tab pos="1393825" algn="l"/>
                <a:tab pos="1851025" algn="l"/>
                <a:tab pos="2308225" algn="l"/>
                <a:tab pos="2765425" algn="l"/>
                <a:tab pos="3222625" algn="l"/>
                <a:tab pos="3679825" algn="l"/>
                <a:tab pos="4137025" algn="l"/>
                <a:tab pos="4594225" algn="l"/>
                <a:tab pos="5051425" algn="l"/>
                <a:tab pos="5508625" algn="l"/>
                <a:tab pos="5965825" algn="l"/>
                <a:tab pos="6423025" algn="l"/>
                <a:tab pos="6880225" algn="l"/>
                <a:tab pos="7337425" algn="l"/>
                <a:tab pos="7794625" algn="l"/>
                <a:tab pos="8251825" algn="l"/>
                <a:tab pos="8709025" algn="l"/>
                <a:tab pos="9166225" algn="l"/>
              </a:tabLst>
            </a:pPr>
            <a:r>
              <a:rPr lang="en-US" dirty="0" smtClean="0">
                <a:latin typeface="Verdana" charset="0"/>
              </a:rPr>
              <a:t> Code Language</a:t>
            </a:r>
            <a:endParaRPr lang="en-US" dirty="0">
              <a:latin typeface="Verdana" charset="0"/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644436" y="3572655"/>
            <a:ext cx="836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We use the events associated with a specific scaling law as triggers to initiate actions.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We use the directional change event operator plus  overshoots to set the beat for the trades of trading atoms.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For example: Intrinsic time t-event 1….wait, 1st OS go short -0.25, 2. OS -0.25; intrinsic time t-event 2....no action, intrinsic time event 3: wait, 1st OS wait, 2nd OS go short -0.25 </a:t>
            </a:r>
          </a:p>
        </p:txBody>
      </p:sp>
      <p:sp>
        <p:nvSpPr>
          <p:cNvPr id="3" name="Rechteck 2"/>
          <p:cNvSpPr/>
          <p:nvPr/>
        </p:nvSpPr>
        <p:spPr>
          <a:xfrm>
            <a:off x="3125360" y="1587261"/>
            <a:ext cx="184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C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</a:t>
            </a:r>
            <a:endParaRPr lang="de-C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33" name="Gruppierung 43"/>
          <p:cNvGrpSpPr>
            <a:grpSpLocks/>
          </p:cNvGrpSpPr>
          <p:nvPr/>
        </p:nvGrpSpPr>
        <p:grpSpPr bwMode="auto">
          <a:xfrm>
            <a:off x="644436" y="1075604"/>
            <a:ext cx="7824716" cy="2706584"/>
            <a:chOff x="685800" y="3657600"/>
            <a:chExt cx="7824716" cy="2167003"/>
          </a:xfrm>
        </p:grpSpPr>
        <p:cxnSp>
          <p:nvCxnSpPr>
            <p:cNvPr id="34" name="Gerade Verbindung mit Pfeil 15"/>
            <p:cNvCxnSpPr>
              <a:cxnSpLocks noChangeShapeType="1"/>
            </p:cNvCxnSpPr>
            <p:nvPr/>
          </p:nvCxnSpPr>
          <p:spPr bwMode="auto">
            <a:xfrm>
              <a:off x="685800" y="5443611"/>
              <a:ext cx="5867892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Textfeld 16"/>
            <p:cNvSpPr txBox="1">
              <a:spLocks noChangeArrowheads="1"/>
            </p:cNvSpPr>
            <p:nvPr/>
          </p:nvSpPr>
          <p:spPr bwMode="auto">
            <a:xfrm>
              <a:off x="6782384" y="4949775"/>
              <a:ext cx="1728132" cy="517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1800" dirty="0" err="1">
                  <a:solidFill>
                    <a:schemeClr val="tx1"/>
                  </a:solidFill>
                  <a:cs typeface="Verdana" charset="0"/>
                </a:rPr>
                <a:t>Intrinsic</a:t>
              </a:r>
              <a:r>
                <a:rPr lang="de-DE" sz="1800" dirty="0">
                  <a:solidFill>
                    <a:schemeClr val="tx1"/>
                  </a:solidFill>
                  <a:cs typeface="Verdana" charset="0"/>
                </a:rPr>
                <a:t> time</a:t>
              </a:r>
            </a:p>
            <a:p>
              <a:pPr algn="ctr" eaLnBrk="1" hangingPunct="1"/>
              <a:r>
                <a:rPr lang="de-DE" sz="1800" dirty="0" smtClean="0">
                  <a:solidFill>
                    <a:schemeClr val="tx1"/>
                  </a:solidFill>
                  <a:cs typeface="Verdana" charset="0"/>
                </a:rPr>
                <a:t>[t-events</a:t>
              </a:r>
              <a:r>
                <a:rPr lang="de-DE" sz="1800" dirty="0">
                  <a:solidFill>
                    <a:schemeClr val="tx1"/>
                  </a:solidFill>
                  <a:cs typeface="Verdana" charset="0"/>
                </a:rPr>
                <a:t>]</a:t>
              </a:r>
            </a:p>
          </p:txBody>
        </p:sp>
        <p:cxnSp>
          <p:nvCxnSpPr>
            <p:cNvPr id="36" name="Gerade Verbindung mit Pfeil 18"/>
            <p:cNvCxnSpPr>
              <a:cxnSpLocks noChangeShapeType="1"/>
            </p:cNvCxnSpPr>
            <p:nvPr/>
          </p:nvCxnSpPr>
          <p:spPr bwMode="auto">
            <a:xfrm flipV="1">
              <a:off x="1193635" y="4757943"/>
              <a:ext cx="406641" cy="457112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Gerade Verbindung 20"/>
            <p:cNvCxnSpPr>
              <a:cxnSpLocks noChangeShapeType="1"/>
            </p:cNvCxnSpPr>
            <p:nvPr/>
          </p:nvCxnSpPr>
          <p:spPr bwMode="auto">
            <a:xfrm flipV="1">
              <a:off x="1600277" y="3921125"/>
              <a:ext cx="762063" cy="836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Gerade Verbindung mit Pfeil 22"/>
            <p:cNvCxnSpPr>
              <a:cxnSpLocks noChangeShapeType="1"/>
            </p:cNvCxnSpPr>
            <p:nvPr/>
          </p:nvCxnSpPr>
          <p:spPr bwMode="auto">
            <a:xfrm>
              <a:off x="2362340" y="3919904"/>
              <a:ext cx="1295509" cy="457112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Gerade Verbindung 27"/>
            <p:cNvCxnSpPr>
              <a:cxnSpLocks noChangeShapeType="1"/>
            </p:cNvCxnSpPr>
            <p:nvPr/>
          </p:nvCxnSpPr>
          <p:spPr bwMode="auto">
            <a:xfrm>
              <a:off x="3583231" y="4360205"/>
              <a:ext cx="228619" cy="76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Gerade Verbindung mit Pfeil 33"/>
            <p:cNvCxnSpPr>
              <a:cxnSpLocks noChangeShapeType="1"/>
            </p:cNvCxnSpPr>
            <p:nvPr/>
          </p:nvCxnSpPr>
          <p:spPr bwMode="auto">
            <a:xfrm rot="5400000" flipH="1" flipV="1">
              <a:off x="3770342" y="4017318"/>
              <a:ext cx="457112" cy="381032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Gerade Verbindung 35"/>
            <p:cNvCxnSpPr>
              <a:cxnSpLocks noChangeShapeType="1"/>
            </p:cNvCxnSpPr>
            <p:nvPr/>
          </p:nvCxnSpPr>
          <p:spPr bwMode="auto">
            <a:xfrm flipV="1">
              <a:off x="4191295" y="3767534"/>
              <a:ext cx="1371714" cy="2286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Gerade Verbindung mit Pfeil 37"/>
            <p:cNvCxnSpPr>
              <a:cxnSpLocks noChangeShapeType="1"/>
            </p:cNvCxnSpPr>
            <p:nvPr/>
          </p:nvCxnSpPr>
          <p:spPr bwMode="auto">
            <a:xfrm>
              <a:off x="5563009" y="3767533"/>
              <a:ext cx="457238" cy="380927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Gerade Verbindung 44"/>
            <p:cNvCxnSpPr>
              <a:cxnSpLocks noChangeShapeType="1"/>
            </p:cNvCxnSpPr>
            <p:nvPr/>
          </p:nvCxnSpPr>
          <p:spPr bwMode="auto">
            <a:xfrm rot="5400000">
              <a:off x="1027907" y="4871244"/>
              <a:ext cx="114300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Gerade Verbindung 45"/>
            <p:cNvCxnSpPr>
              <a:cxnSpLocks noChangeShapeType="1"/>
            </p:cNvCxnSpPr>
            <p:nvPr/>
          </p:nvCxnSpPr>
          <p:spPr bwMode="auto">
            <a:xfrm rot="5400000">
              <a:off x="3009107" y="4871244"/>
              <a:ext cx="114300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Gerade Verbindung 46"/>
            <p:cNvCxnSpPr>
              <a:cxnSpLocks noChangeShapeType="1"/>
            </p:cNvCxnSpPr>
            <p:nvPr/>
          </p:nvCxnSpPr>
          <p:spPr bwMode="auto">
            <a:xfrm flipH="1">
              <a:off x="4189414" y="3996156"/>
              <a:ext cx="1881" cy="14473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Gerade Verbindung 47"/>
            <p:cNvCxnSpPr>
              <a:cxnSpLocks noChangeShapeType="1"/>
            </p:cNvCxnSpPr>
            <p:nvPr/>
          </p:nvCxnSpPr>
          <p:spPr bwMode="auto">
            <a:xfrm rot="5400000">
              <a:off x="5258594" y="4682331"/>
              <a:ext cx="15240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Gerade Verbindung 49"/>
            <p:cNvCxnSpPr>
              <a:cxnSpLocks noChangeShapeType="1"/>
            </p:cNvCxnSpPr>
            <p:nvPr/>
          </p:nvCxnSpPr>
          <p:spPr bwMode="auto">
            <a:xfrm rot="5400000">
              <a:off x="1524885" y="5366632"/>
              <a:ext cx="152371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Gerade Verbindung 50"/>
            <p:cNvCxnSpPr>
              <a:cxnSpLocks noChangeShapeType="1"/>
            </p:cNvCxnSpPr>
            <p:nvPr/>
          </p:nvCxnSpPr>
          <p:spPr bwMode="auto">
            <a:xfrm rot="5400000">
              <a:off x="3506251" y="5366632"/>
              <a:ext cx="152371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Gerade Verbindung 51"/>
            <p:cNvCxnSpPr>
              <a:cxnSpLocks noChangeShapeType="1"/>
            </p:cNvCxnSpPr>
            <p:nvPr/>
          </p:nvCxnSpPr>
          <p:spPr bwMode="auto">
            <a:xfrm rot="5400000">
              <a:off x="4114314" y="5366632"/>
              <a:ext cx="152371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Gerade Verbindung 52"/>
            <p:cNvCxnSpPr>
              <a:cxnSpLocks noChangeShapeType="1"/>
            </p:cNvCxnSpPr>
            <p:nvPr/>
          </p:nvCxnSpPr>
          <p:spPr bwMode="auto">
            <a:xfrm rot="5400000">
              <a:off x="5943268" y="5366632"/>
              <a:ext cx="152371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Gerade Verbindung 53"/>
            <p:cNvCxnSpPr>
              <a:cxnSpLocks noChangeShapeType="1"/>
            </p:cNvCxnSpPr>
            <p:nvPr/>
          </p:nvCxnSpPr>
          <p:spPr bwMode="auto">
            <a:xfrm>
              <a:off x="6020247" y="4148460"/>
              <a:ext cx="228619" cy="1523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" name="Textfeld 69"/>
            <p:cNvSpPr txBox="1">
              <a:spLocks noChangeArrowheads="1"/>
            </p:cNvSpPr>
            <p:nvPr/>
          </p:nvSpPr>
          <p:spPr bwMode="auto">
            <a:xfrm>
              <a:off x="1437553" y="5486049"/>
              <a:ext cx="3151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tx1"/>
                  </a:solidFill>
                  <a:cs typeface="Verdana" charset="0"/>
                </a:rPr>
                <a:t>1</a:t>
              </a:r>
            </a:p>
          </p:txBody>
        </p:sp>
        <p:sp>
          <p:nvSpPr>
            <p:cNvPr id="53" name="Textfeld 70"/>
            <p:cNvSpPr txBox="1">
              <a:spLocks noChangeArrowheads="1"/>
            </p:cNvSpPr>
            <p:nvPr/>
          </p:nvSpPr>
          <p:spPr bwMode="auto">
            <a:xfrm>
              <a:off x="3418919" y="5443611"/>
              <a:ext cx="3151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tx1"/>
                  </a:solidFill>
                  <a:cs typeface="Verdana" charset="0"/>
                </a:rPr>
                <a:t>2</a:t>
              </a:r>
            </a:p>
          </p:txBody>
        </p:sp>
        <p:sp>
          <p:nvSpPr>
            <p:cNvPr id="54" name="Textfeld 71"/>
            <p:cNvSpPr txBox="1">
              <a:spLocks noChangeArrowheads="1"/>
            </p:cNvSpPr>
            <p:nvPr/>
          </p:nvSpPr>
          <p:spPr bwMode="auto">
            <a:xfrm>
              <a:off x="4028570" y="5443611"/>
              <a:ext cx="3151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tx1"/>
                  </a:solidFill>
                  <a:cs typeface="Verdana" charset="0"/>
                </a:rPr>
                <a:t>3</a:t>
              </a:r>
            </a:p>
          </p:txBody>
        </p:sp>
        <p:sp>
          <p:nvSpPr>
            <p:cNvPr id="55" name="Textfeld 72"/>
            <p:cNvSpPr txBox="1">
              <a:spLocks noChangeArrowheads="1"/>
            </p:cNvSpPr>
            <p:nvPr/>
          </p:nvSpPr>
          <p:spPr bwMode="auto">
            <a:xfrm>
              <a:off x="5857524" y="5443611"/>
              <a:ext cx="3151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tx1"/>
                  </a:solidFill>
                  <a:cs typeface="Verdana" charset="0"/>
                </a:rPr>
                <a:t>4</a:t>
              </a:r>
            </a:p>
          </p:txBody>
        </p:sp>
        <p:sp>
          <p:nvSpPr>
            <p:cNvPr id="56" name="Textfeld 74"/>
            <p:cNvSpPr txBox="1">
              <a:spLocks noChangeArrowheads="1"/>
            </p:cNvSpPr>
            <p:nvPr/>
          </p:nvSpPr>
          <p:spPr bwMode="auto">
            <a:xfrm>
              <a:off x="977820" y="4729094"/>
              <a:ext cx="4316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 dirty="0" err="1">
                  <a:solidFill>
                    <a:schemeClr val="accent2"/>
                  </a:solidFill>
                  <a:latin typeface="Symbol" charset="0"/>
                  <a:cs typeface="Symbol" charset="0"/>
                </a:rPr>
                <a:t>D</a:t>
              </a:r>
              <a:r>
                <a:rPr lang="de-DE" sz="1600" dirty="0" err="1">
                  <a:solidFill>
                    <a:schemeClr val="accent2"/>
                  </a:solidFill>
                  <a:cs typeface="Verdana" charset="0"/>
                </a:rPr>
                <a:t>x</a:t>
              </a:r>
              <a:endParaRPr lang="de-DE" sz="1600" dirty="0">
                <a:solidFill>
                  <a:schemeClr val="accent2"/>
                </a:solidFill>
                <a:cs typeface="Verdana" charset="0"/>
              </a:endParaRPr>
            </a:p>
          </p:txBody>
        </p:sp>
        <p:sp>
          <p:nvSpPr>
            <p:cNvPr id="57" name="Textfeld 75"/>
            <p:cNvSpPr txBox="1">
              <a:spLocks noChangeArrowheads="1"/>
            </p:cNvSpPr>
            <p:nvPr/>
          </p:nvSpPr>
          <p:spPr bwMode="auto">
            <a:xfrm>
              <a:off x="2538173" y="4131259"/>
              <a:ext cx="5342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 dirty="0">
                  <a:solidFill>
                    <a:schemeClr val="accent2"/>
                  </a:solidFill>
                  <a:latin typeface="Symbol" charset="0"/>
                  <a:cs typeface="Symbol" charset="0"/>
                </a:rPr>
                <a:t>-</a:t>
              </a:r>
              <a:r>
                <a:rPr lang="de-DE" sz="1600" dirty="0" err="1">
                  <a:solidFill>
                    <a:schemeClr val="accent2"/>
                  </a:solidFill>
                  <a:latin typeface="Symbol" charset="0"/>
                  <a:cs typeface="Symbol" charset="0"/>
                </a:rPr>
                <a:t>D</a:t>
              </a:r>
              <a:r>
                <a:rPr lang="de-DE" sz="1600" dirty="0" err="1">
                  <a:solidFill>
                    <a:schemeClr val="accent2"/>
                  </a:solidFill>
                  <a:cs typeface="Verdana" charset="0"/>
                </a:rPr>
                <a:t>x</a:t>
              </a:r>
              <a:endParaRPr lang="de-DE" sz="1600" dirty="0">
                <a:solidFill>
                  <a:schemeClr val="accent2"/>
                </a:solidFill>
                <a:cs typeface="Verdana" charset="0"/>
              </a:endParaRPr>
            </a:p>
          </p:txBody>
        </p:sp>
        <p:sp>
          <p:nvSpPr>
            <p:cNvPr id="58" name="Textfeld 76"/>
            <p:cNvSpPr txBox="1">
              <a:spLocks noChangeArrowheads="1"/>
            </p:cNvSpPr>
            <p:nvPr/>
          </p:nvSpPr>
          <p:spPr bwMode="auto">
            <a:xfrm>
              <a:off x="5590413" y="3657600"/>
              <a:ext cx="5342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 dirty="0">
                  <a:solidFill>
                    <a:schemeClr val="accent2"/>
                  </a:solidFill>
                  <a:latin typeface="Symbol" charset="0"/>
                  <a:cs typeface="Symbol" charset="0"/>
                </a:rPr>
                <a:t>-</a:t>
              </a:r>
              <a:r>
                <a:rPr lang="de-DE" sz="1600" dirty="0" err="1">
                  <a:solidFill>
                    <a:schemeClr val="accent2"/>
                  </a:solidFill>
                  <a:latin typeface="Symbol" charset="0"/>
                  <a:cs typeface="Symbol" charset="0"/>
                </a:rPr>
                <a:t>D</a:t>
              </a:r>
              <a:r>
                <a:rPr lang="de-DE" sz="1600" dirty="0" err="1">
                  <a:solidFill>
                    <a:schemeClr val="accent2"/>
                  </a:solidFill>
                  <a:cs typeface="Verdana" charset="0"/>
                </a:rPr>
                <a:t>x</a:t>
              </a:r>
              <a:endParaRPr lang="de-DE" sz="1600" dirty="0">
                <a:solidFill>
                  <a:schemeClr val="accent2"/>
                </a:solidFill>
                <a:cs typeface="Verdana" charset="0"/>
              </a:endParaRPr>
            </a:p>
          </p:txBody>
        </p:sp>
        <p:sp>
          <p:nvSpPr>
            <p:cNvPr id="59" name="Textfeld 77"/>
            <p:cNvSpPr txBox="1">
              <a:spLocks noChangeArrowheads="1"/>
            </p:cNvSpPr>
            <p:nvPr/>
          </p:nvSpPr>
          <p:spPr bwMode="auto">
            <a:xfrm>
              <a:off x="3609966" y="4004821"/>
              <a:ext cx="4316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 dirty="0" err="1">
                  <a:solidFill>
                    <a:schemeClr val="accent2"/>
                  </a:solidFill>
                  <a:latin typeface="Symbol" charset="0"/>
                  <a:cs typeface="Symbol" charset="0"/>
                </a:rPr>
                <a:t>D</a:t>
              </a:r>
              <a:r>
                <a:rPr lang="de-DE" sz="1600" dirty="0" err="1">
                  <a:solidFill>
                    <a:schemeClr val="accent2"/>
                  </a:solidFill>
                  <a:cs typeface="Verdana" charset="0"/>
                </a:rPr>
                <a:t>x</a:t>
              </a:r>
              <a:endParaRPr lang="de-DE" sz="1600" dirty="0">
                <a:solidFill>
                  <a:schemeClr val="accent2"/>
                </a:solidFill>
                <a:cs typeface="Verdana" charset="0"/>
              </a:endParaRPr>
            </a:p>
          </p:txBody>
        </p:sp>
      </p:grpSp>
      <p:sp>
        <p:nvSpPr>
          <p:cNvPr id="65" name="Minus 64"/>
          <p:cNvSpPr/>
          <p:nvPr/>
        </p:nvSpPr>
        <p:spPr>
          <a:xfrm>
            <a:off x="1560501" y="1997733"/>
            <a:ext cx="504918" cy="209291"/>
          </a:xfrm>
          <a:prstGeom prst="mathMinu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66" name="Minus 65"/>
          <p:cNvSpPr/>
          <p:nvPr/>
        </p:nvSpPr>
        <p:spPr>
          <a:xfrm>
            <a:off x="1991891" y="1457912"/>
            <a:ext cx="504918" cy="209291"/>
          </a:xfrm>
          <a:prstGeom prst="mathMinu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69" name="Textfeld 16"/>
          <p:cNvSpPr txBox="1">
            <a:spLocks noChangeArrowheads="1"/>
          </p:cNvSpPr>
          <p:nvPr/>
        </p:nvSpPr>
        <p:spPr bwMode="auto">
          <a:xfrm>
            <a:off x="765497" y="2217529"/>
            <a:ext cx="8360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1800" dirty="0" smtClean="0">
                <a:solidFill>
                  <a:schemeClr val="tx1"/>
                </a:solidFill>
                <a:cs typeface="Verdana" charset="0"/>
              </a:rPr>
              <a:t>1. OS</a:t>
            </a:r>
            <a:endParaRPr lang="de-DE" sz="1800" dirty="0">
              <a:solidFill>
                <a:schemeClr val="tx1"/>
              </a:solidFill>
              <a:cs typeface="Verdana" charset="0"/>
            </a:endParaRPr>
          </a:p>
        </p:txBody>
      </p:sp>
      <p:sp>
        <p:nvSpPr>
          <p:cNvPr id="70" name="Textfeld 16"/>
          <p:cNvSpPr txBox="1">
            <a:spLocks noChangeArrowheads="1"/>
          </p:cNvSpPr>
          <p:nvPr/>
        </p:nvSpPr>
        <p:spPr bwMode="auto">
          <a:xfrm>
            <a:off x="1212422" y="1685032"/>
            <a:ext cx="8360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1800" dirty="0">
                <a:solidFill>
                  <a:schemeClr val="tx1"/>
                </a:solidFill>
                <a:cs typeface="Verdana" charset="0"/>
              </a:rPr>
              <a:t>2</a:t>
            </a:r>
            <a:r>
              <a:rPr lang="de-DE" sz="1800" dirty="0" smtClean="0">
                <a:solidFill>
                  <a:schemeClr val="tx1"/>
                </a:solidFill>
                <a:cs typeface="Verdana" charset="0"/>
              </a:rPr>
              <a:t>. OS</a:t>
            </a:r>
            <a:endParaRPr lang="de-DE" sz="1800" dirty="0">
              <a:solidFill>
                <a:schemeClr val="tx1"/>
              </a:solidFill>
              <a:cs typeface="Verdana" charset="0"/>
            </a:endParaRPr>
          </a:p>
        </p:txBody>
      </p:sp>
      <p:sp>
        <p:nvSpPr>
          <p:cNvPr id="71" name="Pfeil nach unten 70"/>
          <p:cNvSpPr/>
          <p:nvPr/>
        </p:nvSpPr>
        <p:spPr>
          <a:xfrm>
            <a:off x="1596025" y="2282001"/>
            <a:ext cx="448508" cy="410898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73" name="Pfeil nach unten 72"/>
          <p:cNvSpPr/>
          <p:nvPr/>
        </p:nvSpPr>
        <p:spPr>
          <a:xfrm>
            <a:off x="2065419" y="1708340"/>
            <a:ext cx="448508" cy="410898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9165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97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We Need To Ask Basic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9648"/>
            <a:ext cx="9026222" cy="4525963"/>
          </a:xfrm>
        </p:spPr>
        <p:txBody>
          <a:bodyPr>
            <a:noAutofit/>
          </a:bodyPr>
          <a:lstStyle/>
          <a:p>
            <a:r>
              <a:rPr lang="en-US" sz="2600" dirty="0" smtClean="0"/>
              <a:t>Starting in 1985, we tested more or less every methodology</a:t>
            </a:r>
            <a:r>
              <a:rPr lang="de-DE" sz="2600" dirty="0" smtClean="0"/>
              <a:t>…</a:t>
            </a:r>
          </a:p>
          <a:p>
            <a:r>
              <a:rPr lang="de-DE" sz="2600" dirty="0" smtClean="0"/>
              <a:t>Standard </a:t>
            </a:r>
            <a:r>
              <a:rPr lang="en-GB" sz="2600" dirty="0" smtClean="0"/>
              <a:t>models work a little, but break down as soon as they become more complex or are combined:  mantra of practitioners is to keep models simple and stupid.</a:t>
            </a:r>
          </a:p>
          <a:p>
            <a:r>
              <a:rPr lang="en-GB" sz="2600" dirty="0" smtClean="0"/>
              <a:t>Astronomy, computer technology, etc....have sophisticated models; so why not in finance and economics?</a:t>
            </a:r>
          </a:p>
          <a:p>
            <a:r>
              <a:rPr lang="en-GB" sz="2600" dirty="0" smtClean="0"/>
              <a:t>We need to rethink foundations and ask basic questions:</a:t>
            </a:r>
          </a:p>
          <a:p>
            <a:pPr lvl="1"/>
            <a:r>
              <a:rPr lang="en-GB" sz="2200" dirty="0" smtClean="0"/>
              <a:t>In the spirit of relativity theory: is a financial market one deterministic system or is a financial market an output of a process of a large number of interacting systems?</a:t>
            </a:r>
          </a:p>
          <a:p>
            <a:pPr lvl="1"/>
            <a:r>
              <a:rPr lang="en-GB" sz="2200" dirty="0" smtClean="0"/>
              <a:t>What is time?</a:t>
            </a:r>
          </a:p>
        </p:txBody>
      </p:sp>
    </p:spTree>
    <p:extLst>
      <p:ext uri="{BB962C8B-B14F-4D97-AF65-F5344CB8AC3E}">
        <p14:creationId xmlns:p14="http://schemas.microsoft.com/office/powerpoint/2010/main" val="2739360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Models Exist?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Technical models</a:t>
            </a:r>
          </a:p>
          <a:p>
            <a:pPr lvl="1"/>
            <a:r>
              <a:rPr lang="en-US" dirty="0" smtClean="0"/>
              <a:t>Oscillators</a:t>
            </a:r>
          </a:p>
          <a:p>
            <a:pPr lvl="1"/>
            <a:r>
              <a:rPr lang="en-US" dirty="0" smtClean="0"/>
              <a:t>Trend following</a:t>
            </a:r>
          </a:p>
          <a:p>
            <a:r>
              <a:rPr lang="en-US" dirty="0" smtClean="0"/>
              <a:t>Fundamental models</a:t>
            </a:r>
          </a:p>
          <a:p>
            <a:pPr lvl="1"/>
            <a:r>
              <a:rPr lang="en-US" dirty="0" smtClean="0"/>
              <a:t>Regression models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do they have in common?</a:t>
            </a:r>
          </a:p>
          <a:p>
            <a:r>
              <a:rPr lang="en-US" dirty="0" smtClean="0"/>
              <a:t>What are the new ideas?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7194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Trading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Directional trading:</a:t>
            </a:r>
          </a:p>
          <a:p>
            <a:pPr lvl="1"/>
            <a:r>
              <a:rPr lang="en-US" dirty="0" smtClean="0"/>
              <a:t>Fundamental systems</a:t>
            </a:r>
          </a:p>
          <a:p>
            <a:pPr lvl="1"/>
            <a:r>
              <a:rPr lang="en-US" dirty="0" smtClean="0"/>
              <a:t>Universal systems</a:t>
            </a:r>
          </a:p>
          <a:p>
            <a:r>
              <a:rPr lang="en-US" dirty="0" smtClean="0"/>
              <a:t>Intraday models</a:t>
            </a:r>
          </a:p>
          <a:p>
            <a:r>
              <a:rPr lang="en-US" dirty="0" smtClean="0"/>
              <a:t>Equity statistical arbitrage:</a:t>
            </a:r>
          </a:p>
          <a:p>
            <a:pPr lvl="1"/>
            <a:r>
              <a:rPr lang="en-US" dirty="0" smtClean="0"/>
              <a:t>Technical strategies</a:t>
            </a:r>
          </a:p>
          <a:p>
            <a:pPr lvl="1"/>
            <a:r>
              <a:rPr lang="en-US" dirty="0" smtClean="0"/>
              <a:t>Fundamental strategies</a:t>
            </a:r>
          </a:p>
          <a:p>
            <a:r>
              <a:rPr lang="en-US" dirty="0" smtClean="0"/>
              <a:t>Volatility arbitrage</a:t>
            </a:r>
          </a:p>
          <a:p>
            <a:r>
              <a:rPr lang="en-US" dirty="0" smtClean="0"/>
              <a:t>Directional volatility </a:t>
            </a:r>
          </a:p>
        </p:txBody>
      </p:sp>
    </p:spTree>
    <p:extLst>
      <p:ext uri="{BB962C8B-B14F-4D97-AF65-F5344CB8AC3E}">
        <p14:creationId xmlns:p14="http://schemas.microsoft.com/office/powerpoint/2010/main" val="8705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Underlying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Starting date dependency </a:t>
            </a:r>
          </a:p>
        </p:txBody>
      </p:sp>
      <p:pic>
        <p:nvPicPr>
          <p:cNvPr id="4" name="Picture 3" descr="pri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115" y="2512542"/>
            <a:ext cx="4434897" cy="305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32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Featrues</a:t>
            </a:r>
            <a:r>
              <a:rPr lang="en-US" dirty="0" smtClean="0"/>
              <a:t> Not To Forget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226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80% of volume has duration of only 20 minutes</a:t>
            </a:r>
          </a:p>
          <a:p>
            <a:r>
              <a:rPr lang="en-US" dirty="0" smtClean="0"/>
              <a:t>98% has intra-day duration</a:t>
            </a:r>
          </a:p>
          <a:p>
            <a:r>
              <a:rPr lang="en-US" dirty="0" smtClean="0"/>
              <a:t>Agent diversification is essential!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2935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Featrues</a:t>
            </a:r>
            <a:r>
              <a:rPr lang="en-US" dirty="0" smtClean="0"/>
              <a:t> Not To Forget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1028700"/>
            <a:ext cx="43180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2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90"/>
            <a:ext cx="8229600" cy="1143000"/>
          </a:xfrm>
        </p:spPr>
        <p:txBody>
          <a:bodyPr/>
          <a:lstStyle/>
          <a:p>
            <a:r>
              <a:rPr lang="en-US" dirty="0" smtClean="0"/>
              <a:t>What Is Time?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354328" y="1913204"/>
            <a:ext cx="591700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Linear and cyclical time in mythology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Philosophy of time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Newtonian </a:t>
            </a:r>
            <a:r>
              <a:rPr lang="en-US" sz="2800" dirty="0"/>
              <a:t>time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Relativistic time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World </a:t>
            </a:r>
            <a:r>
              <a:rPr lang="en-US" sz="2800" dirty="0" smtClean="0"/>
              <a:t>time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Biological and psychological time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Transaction time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Event time…….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4025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65"/>
            <a:ext cx="8229600" cy="1143000"/>
          </a:xfrm>
        </p:spPr>
        <p:txBody>
          <a:bodyPr/>
          <a:lstStyle/>
          <a:p>
            <a:r>
              <a:rPr lang="en-US" dirty="0" smtClean="0"/>
              <a:t>How Do We Experience Time?</a:t>
            </a:r>
            <a:endParaRPr lang="en-US" dirty="0"/>
          </a:p>
        </p:txBody>
      </p:sp>
      <p:pic>
        <p:nvPicPr>
          <p:cNvPr id="22" name="Picture 21" descr="pri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2890" y="4226560"/>
            <a:ext cx="5033636" cy="240638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44584" y="996789"/>
            <a:ext cx="779752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Experience of time is personal: sleep, dreams, accidents, illness, mood, words, financial draw downs.</a:t>
            </a:r>
            <a:r>
              <a:rPr lang="en-US" sz="2400" dirty="0"/>
              <a:t> 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Market </a:t>
            </a:r>
            <a:r>
              <a:rPr lang="en-US" sz="2400" dirty="0"/>
              <a:t>participants see the same time series differently, they have different filters, time horizons and frames of reference</a:t>
            </a:r>
            <a:r>
              <a:rPr lang="en-US" sz="2400" dirty="0" smtClean="0"/>
              <a:t>.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Market participants hear of political events at different times; sequence of events is ambiguous in financial markets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267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el 1"/>
          <p:cNvSpPr>
            <a:spLocks noGrp="1"/>
          </p:cNvSpPr>
          <p:nvPr>
            <p:ph type="title"/>
          </p:nvPr>
        </p:nvSpPr>
        <p:spPr>
          <a:xfrm>
            <a:off x="297093" y="461488"/>
            <a:ext cx="8389707" cy="452437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latin typeface="Verdana" charset="0"/>
                <a:cs typeface="DejaVu Sans" charset="0"/>
              </a:rPr>
              <a:t>FX Tick-</a:t>
            </a:r>
            <a:r>
              <a:rPr lang="de-DE" dirty="0" err="1" smtClean="0">
                <a:latin typeface="Verdana" charset="0"/>
                <a:cs typeface="DejaVu Sans" charset="0"/>
              </a:rPr>
              <a:t>By</a:t>
            </a:r>
            <a:r>
              <a:rPr lang="de-DE" dirty="0" smtClean="0">
                <a:latin typeface="Verdana" charset="0"/>
                <a:cs typeface="DejaVu Sans" charset="0"/>
              </a:rPr>
              <a:t>-Tick Data</a:t>
            </a:r>
            <a:endParaRPr lang="de-DE" dirty="0">
              <a:latin typeface="Verdana" charset="0"/>
              <a:cs typeface="DejaVu Sans" charset="0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457200" y="11303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17500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DejaVu Sans" charset="0"/>
              </a:defRPr>
            </a:lvl1pPr>
            <a:lvl2pPr marL="800100" indent="-317500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Wingdings" charset="0"/>
              <a:buChar char=""/>
            </a:pPr>
            <a:r>
              <a:rPr lang="de-CH" sz="1800" dirty="0">
                <a:solidFill>
                  <a:srgbClr val="000000"/>
                </a:solidFill>
              </a:rPr>
              <a:t>A tick-</a:t>
            </a:r>
            <a:r>
              <a:rPr lang="de-CH" sz="1800" dirty="0" err="1">
                <a:solidFill>
                  <a:srgbClr val="000000"/>
                </a:solidFill>
              </a:rPr>
              <a:t>by</a:t>
            </a:r>
            <a:r>
              <a:rPr lang="de-CH" sz="1800" dirty="0">
                <a:solidFill>
                  <a:srgbClr val="000000"/>
                </a:solidFill>
              </a:rPr>
              <a:t>-tick </a:t>
            </a:r>
            <a:r>
              <a:rPr lang="de-CH" sz="1800" dirty="0" err="1">
                <a:solidFill>
                  <a:srgbClr val="000000"/>
                </a:solidFill>
              </a:rPr>
              <a:t>data</a:t>
            </a:r>
            <a:r>
              <a:rPr lang="de-CH" sz="1800" dirty="0">
                <a:solidFill>
                  <a:srgbClr val="000000"/>
                </a:solidFill>
              </a:rPr>
              <a:t> </a:t>
            </a:r>
            <a:r>
              <a:rPr lang="de-CH" sz="1800" dirty="0" err="1">
                <a:solidFill>
                  <a:srgbClr val="000000"/>
                </a:solidFill>
              </a:rPr>
              <a:t>of</a:t>
            </a:r>
            <a:r>
              <a:rPr lang="de-CH" sz="1800" dirty="0">
                <a:solidFill>
                  <a:srgbClr val="000000"/>
                </a:solidFill>
              </a:rPr>
              <a:t> 13 </a:t>
            </a:r>
            <a:r>
              <a:rPr lang="de-CH" sz="1800" dirty="0" err="1">
                <a:solidFill>
                  <a:srgbClr val="000000"/>
                </a:solidFill>
              </a:rPr>
              <a:t>currency</a:t>
            </a:r>
            <a:r>
              <a:rPr lang="de-CH" sz="1800" dirty="0">
                <a:solidFill>
                  <a:srgbClr val="000000"/>
                </a:solidFill>
              </a:rPr>
              <a:t> </a:t>
            </a:r>
            <a:r>
              <a:rPr lang="de-CH" sz="1800" dirty="0" err="1">
                <a:solidFill>
                  <a:srgbClr val="000000"/>
                </a:solidFill>
              </a:rPr>
              <a:t>pairs</a:t>
            </a:r>
            <a:r>
              <a:rPr lang="de-CH" sz="1800" dirty="0">
                <a:solidFill>
                  <a:srgbClr val="000000"/>
                </a:solidFill>
              </a:rPr>
              <a:t>:</a:t>
            </a:r>
          </a:p>
          <a:p>
            <a:pPr lvl="1"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Wingdings" charset="0"/>
              <a:buChar char=""/>
            </a:pPr>
            <a:r>
              <a:rPr lang="de-DE" sz="1800" dirty="0">
                <a:solidFill>
                  <a:srgbClr val="000000"/>
                </a:solidFill>
                <a:ea typeface="ＭＳ Ｐゴシック" charset="0"/>
              </a:rPr>
              <a:t>AUD-JPY (15'286'858), AUD-USD (7'037'203),  </a:t>
            </a:r>
          </a:p>
          <a:p>
            <a:pPr lvl="1"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Wingdings" charset="0"/>
              <a:buChar char=""/>
            </a:pPr>
            <a:r>
              <a:rPr lang="de-DE" sz="1800" dirty="0">
                <a:solidFill>
                  <a:srgbClr val="000000"/>
                </a:solidFill>
                <a:ea typeface="ＭＳ Ｐゴシック" charset="0"/>
              </a:rPr>
              <a:t>CHF-JPY (17'081'987), GBP-CHF (27'141'146),   </a:t>
            </a:r>
          </a:p>
          <a:p>
            <a:pPr lvl="1"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Wingdings" charset="0"/>
              <a:buChar char=""/>
            </a:pPr>
            <a:r>
              <a:rPr lang="de-DE" sz="1800" dirty="0">
                <a:solidFill>
                  <a:srgbClr val="000000"/>
                </a:solidFill>
                <a:ea typeface="ＭＳ Ｐゴシック" charset="0"/>
              </a:rPr>
              <a:t>GBP-JPY (26'423'199), GBP-USD (13'918'523),   </a:t>
            </a:r>
          </a:p>
          <a:p>
            <a:pPr lvl="1"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Wingdings" charset="0"/>
              <a:buChar char=""/>
            </a:pPr>
            <a:r>
              <a:rPr lang="de-DE" sz="1800" dirty="0">
                <a:solidFill>
                  <a:srgbClr val="000000"/>
                </a:solidFill>
                <a:ea typeface="ＭＳ Ｐゴシック" charset="0"/>
              </a:rPr>
              <a:t>EUR-AUD (19'111'129), EUR-GBP (13'847'688),</a:t>
            </a:r>
          </a:p>
          <a:p>
            <a:pPr lvl="1"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Wingdings" charset="0"/>
              <a:buChar char=""/>
            </a:pPr>
            <a:r>
              <a:rPr lang="de-DE" sz="1800" dirty="0">
                <a:solidFill>
                  <a:srgbClr val="000000"/>
                </a:solidFill>
                <a:ea typeface="ＭＳ Ｐゴシック" charset="0"/>
              </a:rPr>
              <a:t>EUR-CHF (9'912'921), EUR-JPY (22'594'396),</a:t>
            </a:r>
          </a:p>
          <a:p>
            <a:pPr lvl="1"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Wingdings" charset="0"/>
              <a:buChar char=""/>
            </a:pPr>
            <a:r>
              <a:rPr lang="de-DE" sz="1800" dirty="0">
                <a:solidFill>
                  <a:srgbClr val="000000"/>
                </a:solidFill>
                <a:ea typeface="ＭＳ Ｐゴシック" charset="0"/>
              </a:rPr>
              <a:t>EUR-USD (13'093'081), USD-CHF (13'812'055), </a:t>
            </a:r>
          </a:p>
          <a:p>
            <a:pPr lvl="1"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Wingdings" charset="0"/>
              <a:buChar char=""/>
            </a:pPr>
            <a:r>
              <a:rPr lang="de-DE" sz="1800" dirty="0">
                <a:solidFill>
                  <a:srgbClr val="000000"/>
                </a:solidFill>
                <a:ea typeface="ＭＳ Ｐゴシック" charset="0"/>
              </a:rPr>
              <a:t>USD-JPY (13'507'173).</a:t>
            </a:r>
            <a:endParaRPr lang="de-CH" sz="1800" dirty="0">
              <a:solidFill>
                <a:srgbClr val="000000"/>
              </a:solidFill>
              <a:ea typeface="ＭＳ Ｐゴシック" charset="0"/>
            </a:endParaRP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Wingdings" charset="0"/>
              <a:buChar char=""/>
            </a:pPr>
            <a:r>
              <a:rPr lang="de-CH" sz="1800" dirty="0" err="1">
                <a:solidFill>
                  <a:srgbClr val="000000"/>
                </a:solidFill>
              </a:rPr>
              <a:t>From</a:t>
            </a:r>
            <a:r>
              <a:rPr lang="de-CH" sz="1800" dirty="0">
                <a:solidFill>
                  <a:srgbClr val="000000"/>
                </a:solidFill>
              </a:rPr>
              <a:t> </a:t>
            </a:r>
            <a:r>
              <a:rPr lang="de-CH" sz="1800" dirty="0" err="1">
                <a:solidFill>
                  <a:srgbClr val="000000"/>
                </a:solidFill>
              </a:rPr>
              <a:t>Dec</a:t>
            </a:r>
            <a:r>
              <a:rPr lang="de-CH" sz="1800" dirty="0">
                <a:solidFill>
                  <a:srgbClr val="000000"/>
                </a:solidFill>
              </a:rPr>
              <a:t> 1 2002, </a:t>
            </a:r>
            <a:r>
              <a:rPr lang="de-CH" sz="1800" dirty="0" err="1">
                <a:solidFill>
                  <a:srgbClr val="000000"/>
                </a:solidFill>
              </a:rPr>
              <a:t>and</a:t>
            </a:r>
            <a:r>
              <a:rPr lang="de-CH" sz="1800" dirty="0">
                <a:solidFill>
                  <a:srgbClr val="000000"/>
                </a:solidFill>
              </a:rPr>
              <a:t> </a:t>
            </a:r>
            <a:r>
              <a:rPr lang="de-CH" sz="1800" dirty="0" err="1">
                <a:solidFill>
                  <a:srgbClr val="000000"/>
                </a:solidFill>
              </a:rPr>
              <a:t>Dec</a:t>
            </a:r>
            <a:r>
              <a:rPr lang="de-CH" sz="1800" dirty="0">
                <a:solidFill>
                  <a:srgbClr val="000000"/>
                </a:solidFill>
              </a:rPr>
              <a:t> 1 </a:t>
            </a:r>
            <a:r>
              <a:rPr lang="de-CH" sz="1800" dirty="0" smtClean="0">
                <a:solidFill>
                  <a:srgbClr val="000000"/>
                </a:solidFill>
              </a:rPr>
              <a:t>2007</a:t>
            </a:r>
            <a:endParaRPr lang="de-CH" sz="1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Wingdings" charset="0"/>
              <a:buChar char=""/>
            </a:pPr>
            <a:r>
              <a:rPr lang="de-CH" sz="1800" dirty="0">
                <a:solidFill>
                  <a:srgbClr val="000000"/>
                </a:solidFill>
              </a:rPr>
              <a:t>A simple </a:t>
            </a:r>
            <a:r>
              <a:rPr lang="de-CH" sz="1800" dirty="0" err="1">
                <a:solidFill>
                  <a:srgbClr val="000000"/>
                </a:solidFill>
              </a:rPr>
              <a:t>Gaussian</a:t>
            </a:r>
            <a:r>
              <a:rPr lang="de-CH" sz="1800" dirty="0">
                <a:solidFill>
                  <a:srgbClr val="000000"/>
                </a:solidFill>
              </a:rPr>
              <a:t> </a:t>
            </a:r>
            <a:r>
              <a:rPr lang="de-CH" sz="1800" dirty="0" err="1">
                <a:solidFill>
                  <a:srgbClr val="000000"/>
                </a:solidFill>
              </a:rPr>
              <a:t>random</a:t>
            </a:r>
            <a:r>
              <a:rPr lang="de-CH" sz="1800" dirty="0">
                <a:solidFill>
                  <a:srgbClr val="000000"/>
                </a:solidFill>
              </a:rPr>
              <a:t> </a:t>
            </a:r>
            <a:r>
              <a:rPr lang="de-CH" sz="1800" dirty="0" err="1">
                <a:solidFill>
                  <a:srgbClr val="000000"/>
                </a:solidFill>
              </a:rPr>
              <a:t>walk</a:t>
            </a:r>
            <a:r>
              <a:rPr lang="de-CH" sz="1800" dirty="0">
                <a:solidFill>
                  <a:srgbClr val="000000"/>
                </a:solidFill>
              </a:rPr>
              <a:t> </a:t>
            </a:r>
            <a:r>
              <a:rPr lang="de-CH" sz="1800" dirty="0" err="1">
                <a:solidFill>
                  <a:srgbClr val="000000"/>
                </a:solidFill>
              </a:rPr>
              <a:t>made</a:t>
            </a:r>
            <a:r>
              <a:rPr lang="de-CH" sz="1800" dirty="0">
                <a:solidFill>
                  <a:srgbClr val="000000"/>
                </a:solidFill>
              </a:rPr>
              <a:t> </a:t>
            </a:r>
            <a:r>
              <a:rPr lang="de-CH" sz="1800" dirty="0" err="1">
                <a:solidFill>
                  <a:srgbClr val="000000"/>
                </a:solidFill>
              </a:rPr>
              <a:t>of</a:t>
            </a:r>
            <a:r>
              <a:rPr lang="de-CH" sz="1800" dirty="0">
                <a:solidFill>
                  <a:srgbClr val="000000"/>
                </a:solidFill>
              </a:rPr>
              <a:t> </a:t>
            </a:r>
            <a:r>
              <a:rPr lang="de-CH" sz="1800" dirty="0" err="1">
                <a:solidFill>
                  <a:srgbClr val="000000"/>
                </a:solidFill>
              </a:rPr>
              <a:t>one</a:t>
            </a:r>
            <a:r>
              <a:rPr lang="de-CH" sz="1800" dirty="0">
                <a:solidFill>
                  <a:srgbClr val="000000"/>
                </a:solidFill>
              </a:rPr>
              <a:t> </a:t>
            </a:r>
            <a:r>
              <a:rPr lang="de-CH" sz="1800" dirty="0" err="1">
                <a:solidFill>
                  <a:srgbClr val="000000"/>
                </a:solidFill>
              </a:rPr>
              <a:t>million</a:t>
            </a:r>
            <a:r>
              <a:rPr lang="de-CH" sz="1800" dirty="0">
                <a:solidFill>
                  <a:srgbClr val="000000"/>
                </a:solidFill>
              </a:rPr>
              <a:t> </a:t>
            </a:r>
            <a:r>
              <a:rPr lang="de-CH" sz="1800" dirty="0" err="1">
                <a:solidFill>
                  <a:srgbClr val="000000"/>
                </a:solidFill>
              </a:rPr>
              <a:t>ticks</a:t>
            </a:r>
            <a:r>
              <a:rPr lang="de-CH" sz="1800" dirty="0">
                <a:solidFill>
                  <a:srgbClr val="000000"/>
                </a:solidFill>
              </a:rPr>
              <a:t> </a:t>
            </a:r>
            <a:r>
              <a:rPr lang="de-CH" sz="1800" dirty="0" err="1">
                <a:solidFill>
                  <a:srgbClr val="000000"/>
                </a:solidFill>
              </a:rPr>
              <a:t>at</a:t>
            </a:r>
            <a:r>
              <a:rPr lang="de-CH" sz="1800" dirty="0">
                <a:solidFill>
                  <a:srgbClr val="000000"/>
                </a:solidFill>
              </a:rPr>
              <a:t> </a:t>
            </a:r>
            <a:r>
              <a:rPr lang="de-CH" sz="1800" dirty="0" err="1">
                <a:solidFill>
                  <a:srgbClr val="000000"/>
                </a:solidFill>
              </a:rPr>
              <a:t>every</a:t>
            </a:r>
            <a:r>
              <a:rPr lang="de-CH" sz="1800" dirty="0">
                <a:solidFill>
                  <a:srgbClr val="000000"/>
                </a:solidFill>
              </a:rPr>
              <a:t> </a:t>
            </a:r>
            <a:r>
              <a:rPr lang="de-CH" sz="1800" dirty="0" err="1">
                <a:solidFill>
                  <a:srgbClr val="000000"/>
                </a:solidFill>
              </a:rPr>
              <a:t>second</a:t>
            </a:r>
            <a:r>
              <a:rPr lang="de-CH" sz="1800" dirty="0">
                <a:solidFill>
                  <a:srgbClr val="000000"/>
                </a:solidFill>
              </a:rPr>
              <a:t>: </a:t>
            </a: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Wingdings" charset="0"/>
              <a:buChar char=""/>
            </a:pPr>
            <a:endParaRPr lang="en-US" sz="1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Wingdings" charset="0"/>
              <a:buChar char=""/>
            </a:pPr>
            <a:endParaRPr lang="en-US" sz="1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194E7F"/>
              </a:buClr>
              <a:buSzPct val="95000"/>
              <a:buFont typeface="Wingdings" charset="0"/>
              <a:buChar char=""/>
            </a:pPr>
            <a:endParaRPr lang="en-US" sz="1800" dirty="0">
              <a:solidFill>
                <a:srgbClr val="000000"/>
              </a:solidFill>
            </a:endParaRPr>
          </a:p>
          <a:p>
            <a:pPr eaLnBrk="1" hangingPunct="1"/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61444" name="Bild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867400"/>
            <a:ext cx="4813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94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Winton Performance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0255"/>
            <a:ext cx="9144000" cy="41563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6983" y="5953434"/>
            <a:ext cx="822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Winton has 25 billion of assets under management.</a:t>
            </a:r>
          </a:p>
        </p:txBody>
      </p:sp>
    </p:spTree>
    <p:extLst>
      <p:ext uri="{BB962C8B-B14F-4D97-AF65-F5344CB8AC3E}">
        <p14:creationId xmlns:p14="http://schemas.microsoft.com/office/powerpoint/2010/main" val="8705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90"/>
            <a:ext cx="8229600" cy="1143000"/>
          </a:xfrm>
        </p:spPr>
        <p:txBody>
          <a:bodyPr/>
          <a:lstStyle/>
          <a:p>
            <a:r>
              <a:rPr lang="en-US" dirty="0" smtClean="0"/>
              <a:t>Intrinsic Time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91289" y="1919725"/>
            <a:ext cx="77955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Uniform intrinsic time scale for a given reversal of x percent: X = (X_1, X_2, X_3 …. 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Events have equal weights in intrinsic time.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Events occur with a shift of x percent from extreme.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Intrinsic time scales with different thresholds are analogous to 1 minute, 1 hour, 1 day, etc. time scale.</a:t>
            </a:r>
          </a:p>
        </p:txBody>
      </p:sp>
    </p:spTree>
    <p:extLst>
      <p:ext uri="{BB962C8B-B14F-4D97-AF65-F5344CB8AC3E}">
        <p14:creationId xmlns:p14="http://schemas.microsoft.com/office/powerpoint/2010/main" val="359895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8792" y="204790"/>
            <a:ext cx="8615587" cy="856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225" eaLnBrk="1" hangingPunct="1">
              <a:buFont typeface="Verdana" charset="0"/>
              <a:buNone/>
              <a:tabLst>
                <a:tab pos="22225" algn="l"/>
                <a:tab pos="479425" algn="l"/>
                <a:tab pos="936625" algn="l"/>
                <a:tab pos="1393825" algn="l"/>
                <a:tab pos="1851025" algn="l"/>
                <a:tab pos="2308225" algn="l"/>
                <a:tab pos="2765425" algn="l"/>
                <a:tab pos="3222625" algn="l"/>
                <a:tab pos="3679825" algn="l"/>
                <a:tab pos="4137025" algn="l"/>
                <a:tab pos="4594225" algn="l"/>
                <a:tab pos="5051425" algn="l"/>
                <a:tab pos="5508625" algn="l"/>
                <a:tab pos="5965825" algn="l"/>
                <a:tab pos="6423025" algn="l"/>
                <a:tab pos="6880225" algn="l"/>
                <a:tab pos="7337425" algn="l"/>
                <a:tab pos="7794625" algn="l"/>
                <a:tab pos="8251825" algn="l"/>
                <a:tab pos="8709025" algn="l"/>
                <a:tab pos="9166225" algn="l"/>
              </a:tabLst>
            </a:pPr>
            <a:r>
              <a:rPr lang="en-US" dirty="0" smtClean="0">
                <a:latin typeface="Verdana" charset="0"/>
              </a:rPr>
              <a:t> Physical </a:t>
            </a:r>
            <a:r>
              <a:rPr lang="en-US" dirty="0">
                <a:latin typeface="Verdana" charset="0"/>
              </a:rPr>
              <a:t>A</a:t>
            </a:r>
            <a:r>
              <a:rPr lang="en-US" dirty="0" smtClean="0">
                <a:latin typeface="Verdana" charset="0"/>
              </a:rPr>
              <a:t>nd </a:t>
            </a:r>
            <a:r>
              <a:rPr lang="en-US" dirty="0">
                <a:latin typeface="Verdana" charset="0"/>
              </a:rPr>
              <a:t>I</a:t>
            </a:r>
            <a:r>
              <a:rPr lang="en-US" dirty="0" smtClean="0">
                <a:latin typeface="Verdana" charset="0"/>
              </a:rPr>
              <a:t>ntrinsic Time</a:t>
            </a:r>
            <a:endParaRPr lang="en-US" dirty="0">
              <a:latin typeface="Verdana" charset="0"/>
            </a:endParaRPr>
          </a:p>
        </p:txBody>
      </p:sp>
      <p:cxnSp>
        <p:nvCxnSpPr>
          <p:cNvPr id="41986" name="Gerade Verbindung mit Pfeil 4"/>
          <p:cNvCxnSpPr>
            <a:cxnSpLocks noChangeShapeType="1"/>
          </p:cNvCxnSpPr>
          <p:nvPr/>
        </p:nvCxnSpPr>
        <p:spPr bwMode="auto">
          <a:xfrm>
            <a:off x="685800" y="2252665"/>
            <a:ext cx="58674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87" name="Gerade Verbindung 7"/>
          <p:cNvCxnSpPr>
            <a:cxnSpLocks noChangeShapeType="1"/>
          </p:cNvCxnSpPr>
          <p:nvPr/>
        </p:nvCxnSpPr>
        <p:spPr bwMode="auto">
          <a:xfrm rot="5400000">
            <a:off x="838201" y="2174876"/>
            <a:ext cx="1524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88" name="Gerade Verbindung 8"/>
          <p:cNvCxnSpPr>
            <a:cxnSpLocks noChangeShapeType="1"/>
          </p:cNvCxnSpPr>
          <p:nvPr/>
        </p:nvCxnSpPr>
        <p:spPr bwMode="auto">
          <a:xfrm rot="5400000">
            <a:off x="1675607" y="2175671"/>
            <a:ext cx="152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89" name="Gerade Verbindung 9"/>
          <p:cNvCxnSpPr>
            <a:cxnSpLocks noChangeShapeType="1"/>
          </p:cNvCxnSpPr>
          <p:nvPr/>
        </p:nvCxnSpPr>
        <p:spPr bwMode="auto">
          <a:xfrm rot="5400000">
            <a:off x="2513807" y="2175671"/>
            <a:ext cx="152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0" name="Gerade Verbindung 10"/>
          <p:cNvCxnSpPr>
            <a:cxnSpLocks noChangeShapeType="1"/>
          </p:cNvCxnSpPr>
          <p:nvPr/>
        </p:nvCxnSpPr>
        <p:spPr bwMode="auto">
          <a:xfrm rot="5400000">
            <a:off x="4266407" y="2175671"/>
            <a:ext cx="152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1" name="Gerade Verbindung 11"/>
          <p:cNvCxnSpPr>
            <a:cxnSpLocks noChangeShapeType="1"/>
          </p:cNvCxnSpPr>
          <p:nvPr/>
        </p:nvCxnSpPr>
        <p:spPr bwMode="auto">
          <a:xfrm rot="5400000">
            <a:off x="5257007" y="2175671"/>
            <a:ext cx="152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2" name="Gerade Verbindung 12"/>
          <p:cNvCxnSpPr>
            <a:cxnSpLocks noChangeShapeType="1"/>
          </p:cNvCxnSpPr>
          <p:nvPr/>
        </p:nvCxnSpPr>
        <p:spPr bwMode="auto">
          <a:xfrm rot="5400000">
            <a:off x="3352007" y="2175671"/>
            <a:ext cx="152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3" name="Textfeld 14"/>
          <p:cNvSpPr txBox="1">
            <a:spLocks noChangeArrowheads="1"/>
          </p:cNvSpPr>
          <p:nvPr/>
        </p:nvSpPr>
        <p:spPr bwMode="auto">
          <a:xfrm>
            <a:off x="6858000" y="1871664"/>
            <a:ext cx="17076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>
                <a:solidFill>
                  <a:schemeClr val="tx1"/>
                </a:solidFill>
                <a:cs typeface="Verdana" charset="0"/>
              </a:rPr>
              <a:t>Physical time</a:t>
            </a:r>
          </a:p>
          <a:p>
            <a:pPr eaLnBrk="1" hangingPunct="1"/>
            <a:r>
              <a:rPr lang="de-DE" sz="1800">
                <a:solidFill>
                  <a:schemeClr val="tx1"/>
                </a:solidFill>
                <a:cs typeface="Verdana" charset="0"/>
              </a:rPr>
              <a:t>e.g. [hours]</a:t>
            </a:r>
          </a:p>
        </p:txBody>
      </p:sp>
      <p:sp>
        <p:nvSpPr>
          <p:cNvPr id="41994" name="Textfeld 55"/>
          <p:cNvSpPr txBox="1">
            <a:spLocks noChangeArrowheads="1"/>
          </p:cNvSpPr>
          <p:nvPr/>
        </p:nvSpPr>
        <p:spPr bwMode="auto">
          <a:xfrm>
            <a:off x="762000" y="2328864"/>
            <a:ext cx="3151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>
                <a:solidFill>
                  <a:schemeClr val="tx1"/>
                </a:solidFill>
                <a:cs typeface="Verdana" charset="0"/>
              </a:rPr>
              <a:t>1</a:t>
            </a:r>
          </a:p>
        </p:txBody>
      </p:sp>
      <p:sp>
        <p:nvSpPr>
          <p:cNvPr id="41995" name="Textfeld 56"/>
          <p:cNvSpPr txBox="1">
            <a:spLocks noChangeArrowheads="1"/>
          </p:cNvSpPr>
          <p:nvPr/>
        </p:nvSpPr>
        <p:spPr bwMode="auto">
          <a:xfrm>
            <a:off x="1590676" y="2328864"/>
            <a:ext cx="3151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>
                <a:solidFill>
                  <a:schemeClr val="tx1"/>
                </a:solidFill>
                <a:cs typeface="Verdana" charset="0"/>
              </a:rPr>
              <a:t>2</a:t>
            </a:r>
          </a:p>
        </p:txBody>
      </p:sp>
      <p:sp>
        <p:nvSpPr>
          <p:cNvPr id="41996" name="Textfeld 57"/>
          <p:cNvSpPr txBox="1">
            <a:spLocks noChangeArrowheads="1"/>
          </p:cNvSpPr>
          <p:nvPr/>
        </p:nvSpPr>
        <p:spPr bwMode="auto">
          <a:xfrm>
            <a:off x="2438400" y="2328864"/>
            <a:ext cx="3151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>
                <a:solidFill>
                  <a:schemeClr val="tx1"/>
                </a:solidFill>
                <a:cs typeface="Verdana" charset="0"/>
              </a:rPr>
              <a:t>3</a:t>
            </a:r>
          </a:p>
        </p:txBody>
      </p:sp>
      <p:sp>
        <p:nvSpPr>
          <p:cNvPr id="41997" name="Textfeld 58"/>
          <p:cNvSpPr txBox="1">
            <a:spLocks noChangeArrowheads="1"/>
          </p:cNvSpPr>
          <p:nvPr/>
        </p:nvSpPr>
        <p:spPr bwMode="auto">
          <a:xfrm>
            <a:off x="3267076" y="2328864"/>
            <a:ext cx="3151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>
                <a:solidFill>
                  <a:schemeClr val="tx1"/>
                </a:solidFill>
                <a:cs typeface="Verdana" charset="0"/>
              </a:rPr>
              <a:t>4</a:t>
            </a:r>
          </a:p>
        </p:txBody>
      </p:sp>
      <p:sp>
        <p:nvSpPr>
          <p:cNvPr id="41998" name="Textfeld 59"/>
          <p:cNvSpPr txBox="1">
            <a:spLocks noChangeArrowheads="1"/>
          </p:cNvSpPr>
          <p:nvPr/>
        </p:nvSpPr>
        <p:spPr bwMode="auto">
          <a:xfrm>
            <a:off x="4181476" y="2328864"/>
            <a:ext cx="3151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>
                <a:solidFill>
                  <a:schemeClr val="tx1"/>
                </a:solidFill>
                <a:cs typeface="Verdana" charset="0"/>
              </a:rPr>
              <a:t>5</a:t>
            </a:r>
          </a:p>
        </p:txBody>
      </p:sp>
      <p:sp>
        <p:nvSpPr>
          <p:cNvPr id="41999" name="Textfeld 60"/>
          <p:cNvSpPr txBox="1">
            <a:spLocks noChangeArrowheads="1"/>
          </p:cNvSpPr>
          <p:nvPr/>
        </p:nvSpPr>
        <p:spPr bwMode="auto">
          <a:xfrm>
            <a:off x="5172076" y="2328864"/>
            <a:ext cx="3151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>
                <a:solidFill>
                  <a:schemeClr val="tx1"/>
                </a:solidFill>
                <a:cs typeface="Verdana" charset="0"/>
              </a:rPr>
              <a:t>6</a:t>
            </a:r>
          </a:p>
        </p:txBody>
      </p:sp>
      <p:grpSp>
        <p:nvGrpSpPr>
          <p:cNvPr id="42000" name="Gruppierung 43"/>
          <p:cNvGrpSpPr>
            <a:grpSpLocks/>
          </p:cNvGrpSpPr>
          <p:nvPr/>
        </p:nvGrpSpPr>
        <p:grpSpPr bwMode="auto">
          <a:xfrm>
            <a:off x="685800" y="3657601"/>
            <a:ext cx="7824716" cy="2167003"/>
            <a:chOff x="685800" y="3657600"/>
            <a:chExt cx="7824716" cy="2167003"/>
          </a:xfrm>
        </p:grpSpPr>
        <p:cxnSp>
          <p:nvCxnSpPr>
            <p:cNvPr id="42001" name="Gerade Verbindung mit Pfeil 15"/>
            <p:cNvCxnSpPr>
              <a:cxnSpLocks noChangeShapeType="1"/>
            </p:cNvCxnSpPr>
            <p:nvPr/>
          </p:nvCxnSpPr>
          <p:spPr bwMode="auto">
            <a:xfrm>
              <a:off x="685800" y="5443611"/>
              <a:ext cx="5867892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02" name="Textfeld 16"/>
            <p:cNvSpPr txBox="1">
              <a:spLocks noChangeArrowheads="1"/>
            </p:cNvSpPr>
            <p:nvPr/>
          </p:nvSpPr>
          <p:spPr bwMode="auto">
            <a:xfrm>
              <a:off x="6782384" y="4949775"/>
              <a:ext cx="172813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1800" dirty="0" err="1">
                  <a:solidFill>
                    <a:schemeClr val="tx1"/>
                  </a:solidFill>
                  <a:cs typeface="Verdana" charset="0"/>
                </a:rPr>
                <a:t>Intrinsic</a:t>
              </a:r>
              <a:r>
                <a:rPr lang="de-DE" sz="1800" dirty="0">
                  <a:solidFill>
                    <a:schemeClr val="tx1"/>
                  </a:solidFill>
                  <a:cs typeface="Verdana" charset="0"/>
                </a:rPr>
                <a:t> time</a:t>
              </a:r>
            </a:p>
            <a:p>
              <a:pPr algn="ctr" eaLnBrk="1" hangingPunct="1"/>
              <a:r>
                <a:rPr lang="de-DE" sz="1800" dirty="0" smtClean="0">
                  <a:solidFill>
                    <a:schemeClr val="tx1"/>
                  </a:solidFill>
                  <a:cs typeface="Verdana" charset="0"/>
                </a:rPr>
                <a:t>[t-events</a:t>
              </a:r>
              <a:r>
                <a:rPr lang="de-DE" sz="1800" dirty="0">
                  <a:solidFill>
                    <a:schemeClr val="tx1"/>
                  </a:solidFill>
                  <a:cs typeface="Verdana" charset="0"/>
                </a:rPr>
                <a:t>]</a:t>
              </a:r>
            </a:p>
          </p:txBody>
        </p:sp>
        <p:cxnSp>
          <p:nvCxnSpPr>
            <p:cNvPr id="42003" name="Gerade Verbindung mit Pfeil 18"/>
            <p:cNvCxnSpPr>
              <a:cxnSpLocks noChangeShapeType="1"/>
            </p:cNvCxnSpPr>
            <p:nvPr/>
          </p:nvCxnSpPr>
          <p:spPr bwMode="auto">
            <a:xfrm flipV="1">
              <a:off x="762006" y="4757943"/>
              <a:ext cx="838270" cy="457112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4" name="Gerade Verbindung 20"/>
            <p:cNvCxnSpPr>
              <a:cxnSpLocks noChangeShapeType="1"/>
            </p:cNvCxnSpPr>
            <p:nvPr/>
          </p:nvCxnSpPr>
          <p:spPr bwMode="auto">
            <a:xfrm flipV="1">
              <a:off x="1600277" y="4453201"/>
              <a:ext cx="685857" cy="303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5" name="Gerade Verbindung mit Pfeil 22"/>
            <p:cNvCxnSpPr>
              <a:cxnSpLocks noChangeShapeType="1"/>
            </p:cNvCxnSpPr>
            <p:nvPr/>
          </p:nvCxnSpPr>
          <p:spPr bwMode="auto">
            <a:xfrm>
              <a:off x="2286134" y="4453201"/>
              <a:ext cx="1295509" cy="457112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6" name="Gerade Verbindung 27"/>
            <p:cNvCxnSpPr>
              <a:cxnSpLocks noChangeShapeType="1"/>
            </p:cNvCxnSpPr>
            <p:nvPr/>
          </p:nvCxnSpPr>
          <p:spPr bwMode="auto">
            <a:xfrm>
              <a:off x="3581643" y="4910314"/>
              <a:ext cx="228619" cy="76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7" name="Gerade Verbindung mit Pfeil 33"/>
            <p:cNvCxnSpPr>
              <a:cxnSpLocks noChangeShapeType="1"/>
            </p:cNvCxnSpPr>
            <p:nvPr/>
          </p:nvCxnSpPr>
          <p:spPr bwMode="auto">
            <a:xfrm rot="5400000" flipH="1" flipV="1">
              <a:off x="3772222" y="4567427"/>
              <a:ext cx="457112" cy="381032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8" name="Gerade Verbindung 35"/>
            <p:cNvCxnSpPr>
              <a:cxnSpLocks noChangeShapeType="1"/>
            </p:cNvCxnSpPr>
            <p:nvPr/>
          </p:nvCxnSpPr>
          <p:spPr bwMode="auto">
            <a:xfrm flipV="1">
              <a:off x="4191294" y="3767533"/>
              <a:ext cx="1371715" cy="7618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9" name="Gerade Verbindung mit Pfeil 37"/>
            <p:cNvCxnSpPr>
              <a:cxnSpLocks noChangeShapeType="1"/>
            </p:cNvCxnSpPr>
            <p:nvPr/>
          </p:nvCxnSpPr>
          <p:spPr bwMode="auto">
            <a:xfrm>
              <a:off x="5563009" y="3767533"/>
              <a:ext cx="457238" cy="380927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0" name="Gerade Verbindung 44"/>
            <p:cNvCxnSpPr>
              <a:cxnSpLocks noChangeShapeType="1"/>
            </p:cNvCxnSpPr>
            <p:nvPr/>
          </p:nvCxnSpPr>
          <p:spPr bwMode="auto">
            <a:xfrm rot="5400000">
              <a:off x="1027907" y="4871244"/>
              <a:ext cx="114300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1" name="Gerade Verbindung 45"/>
            <p:cNvCxnSpPr>
              <a:cxnSpLocks noChangeShapeType="1"/>
            </p:cNvCxnSpPr>
            <p:nvPr/>
          </p:nvCxnSpPr>
          <p:spPr bwMode="auto">
            <a:xfrm rot="5400000">
              <a:off x="3009107" y="4871244"/>
              <a:ext cx="114300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2" name="Gerade Verbindung 46"/>
            <p:cNvCxnSpPr>
              <a:cxnSpLocks noChangeShapeType="1"/>
            </p:cNvCxnSpPr>
            <p:nvPr/>
          </p:nvCxnSpPr>
          <p:spPr bwMode="auto">
            <a:xfrm rot="5400000">
              <a:off x="3618707" y="4871244"/>
              <a:ext cx="114300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3" name="Gerade Verbindung 47"/>
            <p:cNvCxnSpPr>
              <a:cxnSpLocks noChangeShapeType="1"/>
            </p:cNvCxnSpPr>
            <p:nvPr/>
          </p:nvCxnSpPr>
          <p:spPr bwMode="auto">
            <a:xfrm rot="5400000">
              <a:off x="5258594" y="4682331"/>
              <a:ext cx="15240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4" name="Gerade Verbindung 49"/>
            <p:cNvCxnSpPr>
              <a:cxnSpLocks noChangeShapeType="1"/>
            </p:cNvCxnSpPr>
            <p:nvPr/>
          </p:nvCxnSpPr>
          <p:spPr bwMode="auto">
            <a:xfrm rot="5400000">
              <a:off x="1524885" y="5366632"/>
              <a:ext cx="152371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5" name="Gerade Verbindung 50"/>
            <p:cNvCxnSpPr>
              <a:cxnSpLocks noChangeShapeType="1"/>
            </p:cNvCxnSpPr>
            <p:nvPr/>
          </p:nvCxnSpPr>
          <p:spPr bwMode="auto">
            <a:xfrm rot="5400000">
              <a:off x="3506251" y="5366632"/>
              <a:ext cx="152371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6" name="Gerade Verbindung 51"/>
            <p:cNvCxnSpPr>
              <a:cxnSpLocks noChangeShapeType="1"/>
            </p:cNvCxnSpPr>
            <p:nvPr/>
          </p:nvCxnSpPr>
          <p:spPr bwMode="auto">
            <a:xfrm rot="5400000">
              <a:off x="4114314" y="5366632"/>
              <a:ext cx="152371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7" name="Gerade Verbindung 52"/>
            <p:cNvCxnSpPr>
              <a:cxnSpLocks noChangeShapeType="1"/>
            </p:cNvCxnSpPr>
            <p:nvPr/>
          </p:nvCxnSpPr>
          <p:spPr bwMode="auto">
            <a:xfrm rot="5400000">
              <a:off x="5943268" y="5366632"/>
              <a:ext cx="152371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8" name="Gerade Verbindung 53"/>
            <p:cNvCxnSpPr>
              <a:cxnSpLocks noChangeShapeType="1"/>
            </p:cNvCxnSpPr>
            <p:nvPr/>
          </p:nvCxnSpPr>
          <p:spPr bwMode="auto">
            <a:xfrm>
              <a:off x="6020247" y="4148460"/>
              <a:ext cx="228619" cy="1523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19" name="Textfeld 69"/>
            <p:cNvSpPr txBox="1">
              <a:spLocks noChangeArrowheads="1"/>
            </p:cNvSpPr>
            <p:nvPr/>
          </p:nvSpPr>
          <p:spPr bwMode="auto">
            <a:xfrm>
              <a:off x="1437553" y="5486049"/>
              <a:ext cx="3151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tx1"/>
                  </a:solidFill>
                  <a:cs typeface="Verdana" charset="0"/>
                </a:rPr>
                <a:t>1</a:t>
              </a:r>
            </a:p>
          </p:txBody>
        </p:sp>
        <p:sp>
          <p:nvSpPr>
            <p:cNvPr id="42020" name="Textfeld 70"/>
            <p:cNvSpPr txBox="1">
              <a:spLocks noChangeArrowheads="1"/>
            </p:cNvSpPr>
            <p:nvPr/>
          </p:nvSpPr>
          <p:spPr bwMode="auto">
            <a:xfrm>
              <a:off x="3418919" y="5443611"/>
              <a:ext cx="3151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tx1"/>
                  </a:solidFill>
                  <a:cs typeface="Verdana" charset="0"/>
                </a:rPr>
                <a:t>2</a:t>
              </a:r>
            </a:p>
          </p:txBody>
        </p:sp>
        <p:sp>
          <p:nvSpPr>
            <p:cNvPr id="42021" name="Textfeld 71"/>
            <p:cNvSpPr txBox="1">
              <a:spLocks noChangeArrowheads="1"/>
            </p:cNvSpPr>
            <p:nvPr/>
          </p:nvSpPr>
          <p:spPr bwMode="auto">
            <a:xfrm>
              <a:off x="4028570" y="5443611"/>
              <a:ext cx="3151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tx1"/>
                  </a:solidFill>
                  <a:cs typeface="Verdana" charset="0"/>
                </a:rPr>
                <a:t>3</a:t>
              </a:r>
            </a:p>
          </p:txBody>
        </p:sp>
        <p:sp>
          <p:nvSpPr>
            <p:cNvPr id="42022" name="Textfeld 72"/>
            <p:cNvSpPr txBox="1">
              <a:spLocks noChangeArrowheads="1"/>
            </p:cNvSpPr>
            <p:nvPr/>
          </p:nvSpPr>
          <p:spPr bwMode="auto">
            <a:xfrm>
              <a:off x="5857524" y="5443611"/>
              <a:ext cx="3151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tx1"/>
                  </a:solidFill>
                  <a:cs typeface="Verdana" charset="0"/>
                </a:rPr>
                <a:t>4</a:t>
              </a:r>
            </a:p>
          </p:txBody>
        </p:sp>
        <p:sp>
          <p:nvSpPr>
            <p:cNvPr id="42023" name="Textfeld 74"/>
            <p:cNvSpPr txBox="1">
              <a:spLocks noChangeArrowheads="1"/>
            </p:cNvSpPr>
            <p:nvPr/>
          </p:nvSpPr>
          <p:spPr bwMode="auto">
            <a:xfrm>
              <a:off x="762006" y="4724195"/>
              <a:ext cx="4316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accent2"/>
                  </a:solidFill>
                  <a:latin typeface="Symbol" charset="0"/>
                  <a:cs typeface="Symbol" charset="0"/>
                </a:rPr>
                <a:t>D</a:t>
              </a:r>
              <a:r>
                <a:rPr lang="de-DE" sz="1600">
                  <a:solidFill>
                    <a:schemeClr val="accent2"/>
                  </a:solidFill>
                  <a:cs typeface="Verdana" charset="0"/>
                </a:rPr>
                <a:t>x</a:t>
              </a:r>
            </a:p>
          </p:txBody>
        </p:sp>
        <p:sp>
          <p:nvSpPr>
            <p:cNvPr id="42024" name="Textfeld 75"/>
            <p:cNvSpPr txBox="1">
              <a:spLocks noChangeArrowheads="1"/>
            </p:cNvSpPr>
            <p:nvPr/>
          </p:nvSpPr>
          <p:spPr bwMode="auto">
            <a:xfrm>
              <a:off x="2845152" y="4377016"/>
              <a:ext cx="5342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accent2"/>
                  </a:solidFill>
                  <a:latin typeface="Symbol" charset="0"/>
                  <a:cs typeface="Symbol" charset="0"/>
                </a:rPr>
                <a:t>-D</a:t>
              </a:r>
              <a:r>
                <a:rPr lang="de-DE" sz="1600">
                  <a:solidFill>
                    <a:schemeClr val="accent2"/>
                  </a:solidFill>
                  <a:cs typeface="Verdana" charset="0"/>
                </a:rPr>
                <a:t>x</a:t>
              </a:r>
            </a:p>
          </p:txBody>
        </p:sp>
        <p:sp>
          <p:nvSpPr>
            <p:cNvPr id="42025" name="Textfeld 76"/>
            <p:cNvSpPr txBox="1">
              <a:spLocks noChangeArrowheads="1"/>
            </p:cNvSpPr>
            <p:nvPr/>
          </p:nvSpPr>
          <p:spPr bwMode="auto">
            <a:xfrm>
              <a:off x="5748867" y="3657600"/>
              <a:ext cx="5342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accent2"/>
                  </a:solidFill>
                  <a:latin typeface="Symbol" charset="0"/>
                  <a:cs typeface="Symbol" charset="0"/>
                </a:rPr>
                <a:t>-D</a:t>
              </a:r>
              <a:r>
                <a:rPr lang="de-DE" sz="1600">
                  <a:solidFill>
                    <a:schemeClr val="accent2"/>
                  </a:solidFill>
                  <a:cs typeface="Verdana" charset="0"/>
                </a:rPr>
                <a:t>x</a:t>
              </a:r>
            </a:p>
          </p:txBody>
        </p:sp>
        <p:sp>
          <p:nvSpPr>
            <p:cNvPr id="42026" name="Textfeld 77"/>
            <p:cNvSpPr txBox="1">
              <a:spLocks noChangeArrowheads="1"/>
            </p:cNvSpPr>
            <p:nvPr/>
          </p:nvSpPr>
          <p:spPr bwMode="auto">
            <a:xfrm>
              <a:off x="3657849" y="4495639"/>
              <a:ext cx="4316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accent2"/>
                  </a:solidFill>
                  <a:latin typeface="Symbol" charset="0"/>
                  <a:cs typeface="Symbol" charset="0"/>
                </a:rPr>
                <a:t>D</a:t>
              </a:r>
              <a:r>
                <a:rPr lang="de-DE" sz="1600">
                  <a:solidFill>
                    <a:schemeClr val="accent2"/>
                  </a:solidFill>
                  <a:cs typeface="Verdana" charset="0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19283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2301" y="204790"/>
            <a:ext cx="8920259" cy="856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225" eaLnBrk="1" hangingPunct="1">
              <a:buFont typeface="Verdana" charset="0"/>
              <a:buNone/>
              <a:tabLst>
                <a:tab pos="22225" algn="l"/>
                <a:tab pos="479425" algn="l"/>
                <a:tab pos="936625" algn="l"/>
                <a:tab pos="1393825" algn="l"/>
                <a:tab pos="1851025" algn="l"/>
                <a:tab pos="2308225" algn="l"/>
                <a:tab pos="2765425" algn="l"/>
                <a:tab pos="3222625" algn="l"/>
                <a:tab pos="3679825" algn="l"/>
                <a:tab pos="4137025" algn="l"/>
                <a:tab pos="4594225" algn="l"/>
                <a:tab pos="5051425" algn="l"/>
                <a:tab pos="5508625" algn="l"/>
                <a:tab pos="5965825" algn="l"/>
                <a:tab pos="6423025" algn="l"/>
                <a:tab pos="6880225" algn="l"/>
                <a:tab pos="7337425" algn="l"/>
                <a:tab pos="7794625" algn="l"/>
                <a:tab pos="8251825" algn="l"/>
                <a:tab pos="8709025" algn="l"/>
                <a:tab pos="9166225" algn="l"/>
              </a:tabLst>
            </a:pPr>
            <a:r>
              <a:rPr lang="en-US" sz="3600" dirty="0" smtClean="0">
                <a:latin typeface="Verdana" charset="0"/>
              </a:rPr>
              <a:t> Dynamic Nature Of Intrinsic Time</a:t>
            </a:r>
            <a:endParaRPr lang="en-US" sz="3600" dirty="0">
              <a:latin typeface="Verdana" charset="0"/>
            </a:endParaRPr>
          </a:p>
        </p:txBody>
      </p:sp>
      <p:cxnSp>
        <p:nvCxnSpPr>
          <p:cNvPr id="41986" name="Gerade Verbindung mit Pfeil 4"/>
          <p:cNvCxnSpPr>
            <a:cxnSpLocks noChangeShapeType="1"/>
          </p:cNvCxnSpPr>
          <p:nvPr/>
        </p:nvCxnSpPr>
        <p:spPr bwMode="auto">
          <a:xfrm>
            <a:off x="685800" y="2252665"/>
            <a:ext cx="58674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87" name="Gerade Verbindung 7"/>
          <p:cNvCxnSpPr>
            <a:cxnSpLocks noChangeShapeType="1"/>
          </p:cNvCxnSpPr>
          <p:nvPr/>
        </p:nvCxnSpPr>
        <p:spPr bwMode="auto">
          <a:xfrm rot="5400000">
            <a:off x="838201" y="2174876"/>
            <a:ext cx="1524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88" name="Gerade Verbindung 8"/>
          <p:cNvCxnSpPr>
            <a:cxnSpLocks noChangeShapeType="1"/>
          </p:cNvCxnSpPr>
          <p:nvPr/>
        </p:nvCxnSpPr>
        <p:spPr bwMode="auto">
          <a:xfrm rot="5400000">
            <a:off x="1675607" y="2175671"/>
            <a:ext cx="152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89" name="Gerade Verbindung 9"/>
          <p:cNvCxnSpPr>
            <a:cxnSpLocks noChangeShapeType="1"/>
          </p:cNvCxnSpPr>
          <p:nvPr/>
        </p:nvCxnSpPr>
        <p:spPr bwMode="auto">
          <a:xfrm rot="5400000">
            <a:off x="2513807" y="2175671"/>
            <a:ext cx="152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0" name="Gerade Verbindung 10"/>
          <p:cNvCxnSpPr>
            <a:cxnSpLocks noChangeShapeType="1"/>
          </p:cNvCxnSpPr>
          <p:nvPr/>
        </p:nvCxnSpPr>
        <p:spPr bwMode="auto">
          <a:xfrm rot="5400000">
            <a:off x="4266407" y="2175671"/>
            <a:ext cx="152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1" name="Gerade Verbindung 11"/>
          <p:cNvCxnSpPr>
            <a:cxnSpLocks noChangeShapeType="1"/>
          </p:cNvCxnSpPr>
          <p:nvPr/>
        </p:nvCxnSpPr>
        <p:spPr bwMode="auto">
          <a:xfrm rot="5400000">
            <a:off x="5257007" y="2175671"/>
            <a:ext cx="152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2" name="Gerade Verbindung 12"/>
          <p:cNvCxnSpPr>
            <a:cxnSpLocks noChangeShapeType="1"/>
          </p:cNvCxnSpPr>
          <p:nvPr/>
        </p:nvCxnSpPr>
        <p:spPr bwMode="auto">
          <a:xfrm rot="5400000">
            <a:off x="3352007" y="2175671"/>
            <a:ext cx="152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3" name="Textfeld 14"/>
          <p:cNvSpPr txBox="1">
            <a:spLocks noChangeArrowheads="1"/>
          </p:cNvSpPr>
          <p:nvPr/>
        </p:nvSpPr>
        <p:spPr bwMode="auto">
          <a:xfrm>
            <a:off x="6858000" y="1871664"/>
            <a:ext cx="17076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 err="1">
                <a:solidFill>
                  <a:schemeClr val="tx1"/>
                </a:solidFill>
                <a:cs typeface="Verdana" charset="0"/>
              </a:rPr>
              <a:t>Physical</a:t>
            </a:r>
            <a:r>
              <a:rPr lang="de-DE" sz="1800" dirty="0">
                <a:solidFill>
                  <a:schemeClr val="tx1"/>
                </a:solidFill>
                <a:cs typeface="Verdana" charset="0"/>
              </a:rPr>
              <a:t> time</a:t>
            </a:r>
          </a:p>
          <a:p>
            <a:pPr eaLnBrk="1" hangingPunct="1"/>
            <a:r>
              <a:rPr lang="de-DE" sz="1800" dirty="0">
                <a:solidFill>
                  <a:schemeClr val="tx1"/>
                </a:solidFill>
                <a:cs typeface="Verdana" charset="0"/>
              </a:rPr>
              <a:t>e.g. [</a:t>
            </a:r>
            <a:r>
              <a:rPr lang="de-DE" sz="1800" dirty="0" err="1">
                <a:solidFill>
                  <a:schemeClr val="tx1"/>
                </a:solidFill>
                <a:cs typeface="Verdana" charset="0"/>
              </a:rPr>
              <a:t>hours</a:t>
            </a:r>
            <a:r>
              <a:rPr lang="de-DE" sz="1800" dirty="0">
                <a:solidFill>
                  <a:schemeClr val="tx1"/>
                </a:solidFill>
                <a:cs typeface="Verdana" charset="0"/>
              </a:rPr>
              <a:t>]</a:t>
            </a:r>
          </a:p>
        </p:txBody>
      </p:sp>
      <p:sp>
        <p:nvSpPr>
          <p:cNvPr id="41994" name="Textfeld 55"/>
          <p:cNvSpPr txBox="1">
            <a:spLocks noChangeArrowheads="1"/>
          </p:cNvSpPr>
          <p:nvPr/>
        </p:nvSpPr>
        <p:spPr bwMode="auto">
          <a:xfrm>
            <a:off x="762000" y="2328864"/>
            <a:ext cx="3151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>
                <a:solidFill>
                  <a:schemeClr val="tx1"/>
                </a:solidFill>
                <a:cs typeface="Verdana" charset="0"/>
              </a:rPr>
              <a:t>1</a:t>
            </a:r>
          </a:p>
        </p:txBody>
      </p:sp>
      <p:sp>
        <p:nvSpPr>
          <p:cNvPr id="41995" name="Textfeld 56"/>
          <p:cNvSpPr txBox="1">
            <a:spLocks noChangeArrowheads="1"/>
          </p:cNvSpPr>
          <p:nvPr/>
        </p:nvSpPr>
        <p:spPr bwMode="auto">
          <a:xfrm>
            <a:off x="1590676" y="2328864"/>
            <a:ext cx="3151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>
                <a:solidFill>
                  <a:schemeClr val="tx1"/>
                </a:solidFill>
                <a:cs typeface="Verdana" charset="0"/>
              </a:rPr>
              <a:t>2</a:t>
            </a:r>
          </a:p>
        </p:txBody>
      </p:sp>
      <p:sp>
        <p:nvSpPr>
          <p:cNvPr id="41996" name="Textfeld 57"/>
          <p:cNvSpPr txBox="1">
            <a:spLocks noChangeArrowheads="1"/>
          </p:cNvSpPr>
          <p:nvPr/>
        </p:nvSpPr>
        <p:spPr bwMode="auto">
          <a:xfrm>
            <a:off x="2438400" y="2328864"/>
            <a:ext cx="3151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>
                <a:solidFill>
                  <a:schemeClr val="tx1"/>
                </a:solidFill>
                <a:cs typeface="Verdana" charset="0"/>
              </a:rPr>
              <a:t>3</a:t>
            </a:r>
          </a:p>
        </p:txBody>
      </p:sp>
      <p:sp>
        <p:nvSpPr>
          <p:cNvPr id="41997" name="Textfeld 58"/>
          <p:cNvSpPr txBox="1">
            <a:spLocks noChangeArrowheads="1"/>
          </p:cNvSpPr>
          <p:nvPr/>
        </p:nvSpPr>
        <p:spPr bwMode="auto">
          <a:xfrm>
            <a:off x="3267076" y="2328864"/>
            <a:ext cx="3151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>
                <a:solidFill>
                  <a:schemeClr val="tx1"/>
                </a:solidFill>
                <a:cs typeface="Verdana" charset="0"/>
              </a:rPr>
              <a:t>4</a:t>
            </a:r>
          </a:p>
        </p:txBody>
      </p:sp>
      <p:sp>
        <p:nvSpPr>
          <p:cNvPr id="41998" name="Textfeld 59"/>
          <p:cNvSpPr txBox="1">
            <a:spLocks noChangeArrowheads="1"/>
          </p:cNvSpPr>
          <p:nvPr/>
        </p:nvSpPr>
        <p:spPr bwMode="auto">
          <a:xfrm>
            <a:off x="4181476" y="2328864"/>
            <a:ext cx="3151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>
                <a:solidFill>
                  <a:schemeClr val="tx1"/>
                </a:solidFill>
                <a:cs typeface="Verdana" charset="0"/>
              </a:rPr>
              <a:t>5</a:t>
            </a:r>
          </a:p>
        </p:txBody>
      </p:sp>
      <p:sp>
        <p:nvSpPr>
          <p:cNvPr id="41999" name="Textfeld 60"/>
          <p:cNvSpPr txBox="1">
            <a:spLocks noChangeArrowheads="1"/>
          </p:cNvSpPr>
          <p:nvPr/>
        </p:nvSpPr>
        <p:spPr bwMode="auto">
          <a:xfrm>
            <a:off x="5172076" y="2328864"/>
            <a:ext cx="3151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>
                <a:solidFill>
                  <a:schemeClr val="tx1"/>
                </a:solidFill>
                <a:cs typeface="Verdana" charset="0"/>
              </a:rPr>
              <a:t>6</a:t>
            </a:r>
          </a:p>
        </p:txBody>
      </p:sp>
      <p:grpSp>
        <p:nvGrpSpPr>
          <p:cNvPr id="42000" name="Gruppierung 43"/>
          <p:cNvGrpSpPr>
            <a:grpSpLocks/>
          </p:cNvGrpSpPr>
          <p:nvPr/>
        </p:nvGrpSpPr>
        <p:grpSpPr bwMode="auto">
          <a:xfrm>
            <a:off x="685800" y="3657601"/>
            <a:ext cx="7824716" cy="2167003"/>
            <a:chOff x="685800" y="3657600"/>
            <a:chExt cx="7824716" cy="2167003"/>
          </a:xfrm>
        </p:grpSpPr>
        <p:cxnSp>
          <p:nvCxnSpPr>
            <p:cNvPr id="42001" name="Gerade Verbindung mit Pfeil 15"/>
            <p:cNvCxnSpPr>
              <a:cxnSpLocks noChangeShapeType="1"/>
            </p:cNvCxnSpPr>
            <p:nvPr/>
          </p:nvCxnSpPr>
          <p:spPr bwMode="auto">
            <a:xfrm>
              <a:off x="685800" y="5443611"/>
              <a:ext cx="5867892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02" name="Textfeld 16"/>
            <p:cNvSpPr txBox="1">
              <a:spLocks noChangeArrowheads="1"/>
            </p:cNvSpPr>
            <p:nvPr/>
          </p:nvSpPr>
          <p:spPr bwMode="auto">
            <a:xfrm>
              <a:off x="6782384" y="4949775"/>
              <a:ext cx="172813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1800" dirty="0" err="1">
                  <a:solidFill>
                    <a:schemeClr val="tx1"/>
                  </a:solidFill>
                  <a:cs typeface="Verdana" charset="0"/>
                </a:rPr>
                <a:t>Intrinsic</a:t>
              </a:r>
              <a:r>
                <a:rPr lang="de-DE" sz="1800" dirty="0">
                  <a:solidFill>
                    <a:schemeClr val="tx1"/>
                  </a:solidFill>
                  <a:cs typeface="Verdana" charset="0"/>
                </a:rPr>
                <a:t> time</a:t>
              </a:r>
            </a:p>
            <a:p>
              <a:pPr algn="ctr" eaLnBrk="1" hangingPunct="1"/>
              <a:r>
                <a:rPr lang="de-DE" sz="1800" dirty="0" smtClean="0">
                  <a:solidFill>
                    <a:schemeClr val="tx1"/>
                  </a:solidFill>
                  <a:cs typeface="Verdana" charset="0"/>
                </a:rPr>
                <a:t>[t-events</a:t>
              </a:r>
              <a:r>
                <a:rPr lang="de-DE" sz="1800" dirty="0">
                  <a:solidFill>
                    <a:schemeClr val="tx1"/>
                  </a:solidFill>
                  <a:cs typeface="Verdana" charset="0"/>
                </a:rPr>
                <a:t>]</a:t>
              </a:r>
            </a:p>
          </p:txBody>
        </p:sp>
        <p:cxnSp>
          <p:nvCxnSpPr>
            <p:cNvPr id="42003" name="Gerade Verbindung mit Pfeil 18"/>
            <p:cNvCxnSpPr>
              <a:cxnSpLocks noChangeShapeType="1"/>
            </p:cNvCxnSpPr>
            <p:nvPr/>
          </p:nvCxnSpPr>
          <p:spPr bwMode="auto">
            <a:xfrm flipV="1">
              <a:off x="762006" y="4757943"/>
              <a:ext cx="838270" cy="457112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4" name="Gerade Verbindung 20"/>
            <p:cNvCxnSpPr>
              <a:cxnSpLocks noChangeShapeType="1"/>
            </p:cNvCxnSpPr>
            <p:nvPr/>
          </p:nvCxnSpPr>
          <p:spPr bwMode="auto">
            <a:xfrm flipV="1">
              <a:off x="1600277" y="4453201"/>
              <a:ext cx="685857" cy="303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5" name="Gerade Verbindung mit Pfeil 22"/>
            <p:cNvCxnSpPr>
              <a:cxnSpLocks noChangeShapeType="1"/>
            </p:cNvCxnSpPr>
            <p:nvPr/>
          </p:nvCxnSpPr>
          <p:spPr bwMode="auto">
            <a:xfrm>
              <a:off x="2286134" y="4453201"/>
              <a:ext cx="1295509" cy="457112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6" name="Gerade Verbindung 27"/>
            <p:cNvCxnSpPr>
              <a:cxnSpLocks noChangeShapeType="1"/>
            </p:cNvCxnSpPr>
            <p:nvPr/>
          </p:nvCxnSpPr>
          <p:spPr bwMode="auto">
            <a:xfrm>
              <a:off x="3581643" y="4910314"/>
              <a:ext cx="228619" cy="76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7" name="Gerade Verbindung mit Pfeil 33"/>
            <p:cNvCxnSpPr>
              <a:cxnSpLocks noChangeShapeType="1"/>
            </p:cNvCxnSpPr>
            <p:nvPr/>
          </p:nvCxnSpPr>
          <p:spPr bwMode="auto">
            <a:xfrm rot="5400000" flipH="1" flipV="1">
              <a:off x="3772222" y="4567427"/>
              <a:ext cx="457112" cy="381032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8" name="Gerade Verbindung 35"/>
            <p:cNvCxnSpPr>
              <a:cxnSpLocks noChangeShapeType="1"/>
            </p:cNvCxnSpPr>
            <p:nvPr/>
          </p:nvCxnSpPr>
          <p:spPr bwMode="auto">
            <a:xfrm flipV="1">
              <a:off x="4191294" y="3767533"/>
              <a:ext cx="1371715" cy="7618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9" name="Gerade Verbindung mit Pfeil 37"/>
            <p:cNvCxnSpPr>
              <a:cxnSpLocks noChangeShapeType="1"/>
            </p:cNvCxnSpPr>
            <p:nvPr/>
          </p:nvCxnSpPr>
          <p:spPr bwMode="auto">
            <a:xfrm>
              <a:off x="5563009" y="3767533"/>
              <a:ext cx="457238" cy="380927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0" name="Gerade Verbindung 44"/>
            <p:cNvCxnSpPr>
              <a:cxnSpLocks noChangeShapeType="1"/>
            </p:cNvCxnSpPr>
            <p:nvPr/>
          </p:nvCxnSpPr>
          <p:spPr bwMode="auto">
            <a:xfrm rot="5400000">
              <a:off x="1027907" y="4871244"/>
              <a:ext cx="114300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1" name="Gerade Verbindung 45"/>
            <p:cNvCxnSpPr>
              <a:cxnSpLocks noChangeShapeType="1"/>
            </p:cNvCxnSpPr>
            <p:nvPr/>
          </p:nvCxnSpPr>
          <p:spPr bwMode="auto">
            <a:xfrm rot="5400000">
              <a:off x="3009107" y="4871244"/>
              <a:ext cx="114300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2" name="Gerade Verbindung 46"/>
            <p:cNvCxnSpPr>
              <a:cxnSpLocks noChangeShapeType="1"/>
            </p:cNvCxnSpPr>
            <p:nvPr/>
          </p:nvCxnSpPr>
          <p:spPr bwMode="auto">
            <a:xfrm rot="5400000">
              <a:off x="3618707" y="4871244"/>
              <a:ext cx="114300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3" name="Gerade Verbindung 47"/>
            <p:cNvCxnSpPr>
              <a:cxnSpLocks noChangeShapeType="1"/>
            </p:cNvCxnSpPr>
            <p:nvPr/>
          </p:nvCxnSpPr>
          <p:spPr bwMode="auto">
            <a:xfrm rot="5400000">
              <a:off x="5258594" y="4682331"/>
              <a:ext cx="15240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4" name="Gerade Verbindung 49"/>
            <p:cNvCxnSpPr>
              <a:cxnSpLocks noChangeShapeType="1"/>
            </p:cNvCxnSpPr>
            <p:nvPr/>
          </p:nvCxnSpPr>
          <p:spPr bwMode="auto">
            <a:xfrm rot="5400000">
              <a:off x="1524885" y="5366632"/>
              <a:ext cx="152371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5" name="Gerade Verbindung 50"/>
            <p:cNvCxnSpPr>
              <a:cxnSpLocks noChangeShapeType="1"/>
            </p:cNvCxnSpPr>
            <p:nvPr/>
          </p:nvCxnSpPr>
          <p:spPr bwMode="auto">
            <a:xfrm rot="5400000">
              <a:off x="3506251" y="5366632"/>
              <a:ext cx="152371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6" name="Gerade Verbindung 51"/>
            <p:cNvCxnSpPr>
              <a:cxnSpLocks noChangeShapeType="1"/>
            </p:cNvCxnSpPr>
            <p:nvPr/>
          </p:nvCxnSpPr>
          <p:spPr bwMode="auto">
            <a:xfrm rot="5400000">
              <a:off x="4114314" y="5366632"/>
              <a:ext cx="152371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7" name="Gerade Verbindung 52"/>
            <p:cNvCxnSpPr>
              <a:cxnSpLocks noChangeShapeType="1"/>
            </p:cNvCxnSpPr>
            <p:nvPr/>
          </p:nvCxnSpPr>
          <p:spPr bwMode="auto">
            <a:xfrm rot="5400000">
              <a:off x="5943268" y="5366632"/>
              <a:ext cx="152371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8" name="Gerade Verbindung 53"/>
            <p:cNvCxnSpPr>
              <a:cxnSpLocks noChangeShapeType="1"/>
            </p:cNvCxnSpPr>
            <p:nvPr/>
          </p:nvCxnSpPr>
          <p:spPr bwMode="auto">
            <a:xfrm>
              <a:off x="6020247" y="4148460"/>
              <a:ext cx="228619" cy="1523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19" name="Textfeld 69"/>
            <p:cNvSpPr txBox="1">
              <a:spLocks noChangeArrowheads="1"/>
            </p:cNvSpPr>
            <p:nvPr/>
          </p:nvSpPr>
          <p:spPr bwMode="auto">
            <a:xfrm>
              <a:off x="1437553" y="5486049"/>
              <a:ext cx="3151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tx1"/>
                  </a:solidFill>
                  <a:cs typeface="Verdana" charset="0"/>
                </a:rPr>
                <a:t>1</a:t>
              </a:r>
            </a:p>
          </p:txBody>
        </p:sp>
        <p:sp>
          <p:nvSpPr>
            <p:cNvPr id="42020" name="Textfeld 70"/>
            <p:cNvSpPr txBox="1">
              <a:spLocks noChangeArrowheads="1"/>
            </p:cNvSpPr>
            <p:nvPr/>
          </p:nvSpPr>
          <p:spPr bwMode="auto">
            <a:xfrm>
              <a:off x="3418919" y="5443611"/>
              <a:ext cx="3151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tx1"/>
                  </a:solidFill>
                  <a:cs typeface="Verdana" charset="0"/>
                </a:rPr>
                <a:t>2</a:t>
              </a:r>
            </a:p>
          </p:txBody>
        </p:sp>
        <p:sp>
          <p:nvSpPr>
            <p:cNvPr id="42021" name="Textfeld 71"/>
            <p:cNvSpPr txBox="1">
              <a:spLocks noChangeArrowheads="1"/>
            </p:cNvSpPr>
            <p:nvPr/>
          </p:nvSpPr>
          <p:spPr bwMode="auto">
            <a:xfrm>
              <a:off x="4028570" y="5443611"/>
              <a:ext cx="3151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tx1"/>
                  </a:solidFill>
                  <a:cs typeface="Verdana" charset="0"/>
                </a:rPr>
                <a:t>3</a:t>
              </a:r>
            </a:p>
          </p:txBody>
        </p:sp>
        <p:sp>
          <p:nvSpPr>
            <p:cNvPr id="42022" name="Textfeld 72"/>
            <p:cNvSpPr txBox="1">
              <a:spLocks noChangeArrowheads="1"/>
            </p:cNvSpPr>
            <p:nvPr/>
          </p:nvSpPr>
          <p:spPr bwMode="auto">
            <a:xfrm>
              <a:off x="5857524" y="5443611"/>
              <a:ext cx="3151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tx1"/>
                  </a:solidFill>
                  <a:cs typeface="Verdana" charset="0"/>
                </a:rPr>
                <a:t>4</a:t>
              </a:r>
            </a:p>
          </p:txBody>
        </p:sp>
        <p:sp>
          <p:nvSpPr>
            <p:cNvPr id="42023" name="Textfeld 74"/>
            <p:cNvSpPr txBox="1">
              <a:spLocks noChangeArrowheads="1"/>
            </p:cNvSpPr>
            <p:nvPr/>
          </p:nvSpPr>
          <p:spPr bwMode="auto">
            <a:xfrm>
              <a:off x="762006" y="4724195"/>
              <a:ext cx="4316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accent2"/>
                  </a:solidFill>
                  <a:latin typeface="Symbol" charset="0"/>
                  <a:cs typeface="Symbol" charset="0"/>
                </a:rPr>
                <a:t>D</a:t>
              </a:r>
              <a:r>
                <a:rPr lang="de-DE" sz="1600">
                  <a:solidFill>
                    <a:schemeClr val="accent2"/>
                  </a:solidFill>
                  <a:cs typeface="Verdana" charset="0"/>
                </a:rPr>
                <a:t>x</a:t>
              </a:r>
            </a:p>
          </p:txBody>
        </p:sp>
        <p:sp>
          <p:nvSpPr>
            <p:cNvPr id="42024" name="Textfeld 75"/>
            <p:cNvSpPr txBox="1">
              <a:spLocks noChangeArrowheads="1"/>
            </p:cNvSpPr>
            <p:nvPr/>
          </p:nvSpPr>
          <p:spPr bwMode="auto">
            <a:xfrm>
              <a:off x="2845152" y="4377016"/>
              <a:ext cx="5342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accent2"/>
                  </a:solidFill>
                  <a:latin typeface="Symbol" charset="0"/>
                  <a:cs typeface="Symbol" charset="0"/>
                </a:rPr>
                <a:t>-D</a:t>
              </a:r>
              <a:r>
                <a:rPr lang="de-DE" sz="1600">
                  <a:solidFill>
                    <a:schemeClr val="accent2"/>
                  </a:solidFill>
                  <a:cs typeface="Verdana" charset="0"/>
                </a:rPr>
                <a:t>x</a:t>
              </a:r>
            </a:p>
          </p:txBody>
        </p:sp>
        <p:sp>
          <p:nvSpPr>
            <p:cNvPr id="42025" name="Textfeld 76"/>
            <p:cNvSpPr txBox="1">
              <a:spLocks noChangeArrowheads="1"/>
            </p:cNvSpPr>
            <p:nvPr/>
          </p:nvSpPr>
          <p:spPr bwMode="auto">
            <a:xfrm>
              <a:off x="5748867" y="3657600"/>
              <a:ext cx="5342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accent2"/>
                  </a:solidFill>
                  <a:latin typeface="Symbol" charset="0"/>
                  <a:cs typeface="Symbol" charset="0"/>
                </a:rPr>
                <a:t>-D</a:t>
              </a:r>
              <a:r>
                <a:rPr lang="de-DE" sz="1600">
                  <a:solidFill>
                    <a:schemeClr val="accent2"/>
                  </a:solidFill>
                  <a:cs typeface="Verdana" charset="0"/>
                </a:rPr>
                <a:t>x</a:t>
              </a:r>
            </a:p>
          </p:txBody>
        </p:sp>
        <p:sp>
          <p:nvSpPr>
            <p:cNvPr id="42026" name="Textfeld 77"/>
            <p:cNvSpPr txBox="1">
              <a:spLocks noChangeArrowheads="1"/>
            </p:cNvSpPr>
            <p:nvPr/>
          </p:nvSpPr>
          <p:spPr bwMode="auto">
            <a:xfrm>
              <a:off x="3657849" y="4495639"/>
              <a:ext cx="4316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accent2"/>
                  </a:solidFill>
                  <a:latin typeface="Symbol" charset="0"/>
                  <a:cs typeface="Symbol" charset="0"/>
                </a:rPr>
                <a:t>D</a:t>
              </a:r>
              <a:r>
                <a:rPr lang="de-DE" sz="1600">
                  <a:solidFill>
                    <a:schemeClr val="accent2"/>
                  </a:solidFill>
                  <a:cs typeface="Verdana" charset="0"/>
                </a:rPr>
                <a:t>x</a:t>
              </a:r>
            </a:p>
          </p:txBody>
        </p:sp>
      </p:grpSp>
      <p:sp>
        <p:nvSpPr>
          <p:cNvPr id="44" name="Textfeld 14"/>
          <p:cNvSpPr txBox="1">
            <a:spLocks noChangeArrowheads="1"/>
          </p:cNvSpPr>
          <p:nvPr/>
        </p:nvSpPr>
        <p:spPr bwMode="auto">
          <a:xfrm>
            <a:off x="368695" y="2708946"/>
            <a:ext cx="84663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 err="1" smtClean="0">
                <a:solidFill>
                  <a:schemeClr val="tx1"/>
                </a:solidFill>
                <a:cs typeface="Verdana" charset="0"/>
              </a:rPr>
              <a:t>Symmetric</a:t>
            </a:r>
            <a:r>
              <a:rPr lang="de-DE" sz="1800" dirty="0" smtClean="0">
                <a:solidFill>
                  <a:schemeClr val="tx1"/>
                </a:solidFill>
                <a:cs typeface="Verdana" charset="0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cs typeface="Verdana" charset="0"/>
              </a:rPr>
              <a:t>uncertainty</a:t>
            </a:r>
            <a:r>
              <a:rPr lang="de-DE" sz="1800" dirty="0" smtClean="0">
                <a:solidFill>
                  <a:schemeClr val="tx1"/>
                </a:solidFill>
                <a:cs typeface="Verdana" charset="0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cs typeface="Verdana" charset="0"/>
              </a:rPr>
              <a:t>of</a:t>
            </a:r>
            <a:r>
              <a:rPr lang="de-DE" sz="1800" dirty="0" smtClean="0">
                <a:solidFill>
                  <a:schemeClr val="tx1"/>
                </a:solidFill>
                <a:cs typeface="Verdana" charset="0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cs typeface="Verdana" charset="0"/>
              </a:rPr>
              <a:t>excursions</a:t>
            </a:r>
            <a:r>
              <a:rPr lang="de-DE" sz="1800" dirty="0" smtClean="0">
                <a:solidFill>
                  <a:schemeClr val="tx1"/>
                </a:solidFill>
                <a:cs typeface="Verdana" charset="0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cs typeface="Verdana" charset="0"/>
              </a:rPr>
              <a:t>at</a:t>
            </a:r>
            <a:r>
              <a:rPr lang="de-DE" sz="1800" dirty="0" smtClean="0">
                <a:solidFill>
                  <a:schemeClr val="tx1"/>
                </a:solidFill>
                <a:cs typeface="Verdana" charset="0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cs typeface="Verdana" charset="0"/>
              </a:rPr>
              <a:t>higher</a:t>
            </a:r>
            <a:r>
              <a:rPr lang="de-DE" sz="1800" dirty="0" smtClean="0">
                <a:solidFill>
                  <a:schemeClr val="tx1"/>
                </a:solidFill>
                <a:cs typeface="Verdana" charset="0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cs typeface="Verdana" charset="0"/>
              </a:rPr>
              <a:t>frequency</a:t>
            </a:r>
            <a:r>
              <a:rPr lang="de-DE" sz="1800" dirty="0" smtClean="0">
                <a:solidFill>
                  <a:schemeClr val="tx1"/>
                </a:solidFill>
                <a:cs typeface="Verdana" charset="0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cs typeface="Verdana" charset="0"/>
              </a:rPr>
              <a:t>than</a:t>
            </a:r>
            <a:r>
              <a:rPr lang="de-DE" sz="1800" dirty="0" smtClean="0">
                <a:solidFill>
                  <a:schemeClr val="tx1"/>
                </a:solidFill>
                <a:cs typeface="Verdana" charset="0"/>
              </a:rPr>
              <a:t> time </a:t>
            </a:r>
            <a:r>
              <a:rPr lang="de-DE" sz="1800" dirty="0" err="1" smtClean="0">
                <a:solidFill>
                  <a:schemeClr val="tx1"/>
                </a:solidFill>
                <a:cs typeface="Verdana" charset="0"/>
              </a:rPr>
              <a:t>grid</a:t>
            </a:r>
            <a:endParaRPr lang="de-DE" sz="1800" dirty="0">
              <a:solidFill>
                <a:schemeClr val="tx1"/>
              </a:solidFill>
              <a:cs typeface="Verdana" charset="0"/>
            </a:endParaRPr>
          </a:p>
        </p:txBody>
      </p:sp>
      <p:sp>
        <p:nvSpPr>
          <p:cNvPr id="45" name="Textfeld 14"/>
          <p:cNvSpPr txBox="1">
            <a:spLocks noChangeArrowheads="1"/>
          </p:cNvSpPr>
          <p:nvPr/>
        </p:nvSpPr>
        <p:spPr bwMode="auto">
          <a:xfrm>
            <a:off x="368696" y="5870181"/>
            <a:ext cx="846635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 err="1" smtClean="0">
                <a:cs typeface="Verdana" charset="0"/>
              </a:rPr>
              <a:t>Asymmetric</a:t>
            </a:r>
            <a:r>
              <a:rPr lang="de-DE" sz="1800" dirty="0" smtClean="0">
                <a:cs typeface="Verdana" charset="0"/>
              </a:rPr>
              <a:t> </a:t>
            </a:r>
            <a:r>
              <a:rPr lang="de-DE" sz="1800" dirty="0" err="1" smtClean="0">
                <a:cs typeface="Verdana" charset="0"/>
              </a:rPr>
              <a:t>uncertainty</a:t>
            </a:r>
            <a:r>
              <a:rPr lang="de-DE" sz="1800" dirty="0" smtClean="0">
                <a:cs typeface="Verdana" charset="0"/>
              </a:rPr>
              <a:t> </a:t>
            </a:r>
            <a:r>
              <a:rPr lang="de-DE" sz="1800" dirty="0" err="1" smtClean="0">
                <a:cs typeface="Verdana" charset="0"/>
              </a:rPr>
              <a:t>of</a:t>
            </a:r>
            <a:r>
              <a:rPr lang="de-DE" sz="1800" dirty="0" smtClean="0">
                <a:cs typeface="Verdana" charset="0"/>
              </a:rPr>
              <a:t> </a:t>
            </a:r>
            <a:r>
              <a:rPr lang="de-DE" sz="1800" dirty="0" err="1" smtClean="0">
                <a:cs typeface="Verdana" charset="0"/>
              </a:rPr>
              <a:t>excursions</a:t>
            </a:r>
            <a:r>
              <a:rPr lang="de-DE" sz="1800" dirty="0" smtClean="0">
                <a:cs typeface="Verdana" charset="0"/>
              </a:rPr>
              <a:t> </a:t>
            </a:r>
            <a:r>
              <a:rPr lang="de-DE" sz="1800" dirty="0" err="1" smtClean="0">
                <a:cs typeface="Verdana" charset="0"/>
              </a:rPr>
              <a:t>conditional</a:t>
            </a:r>
            <a:r>
              <a:rPr lang="de-DE" sz="1800" dirty="0" smtClean="0">
                <a:cs typeface="Verdana" charset="0"/>
              </a:rPr>
              <a:t> </a:t>
            </a:r>
            <a:r>
              <a:rPr lang="de-DE" sz="1800" dirty="0" err="1" smtClean="0">
                <a:cs typeface="Verdana" charset="0"/>
              </a:rPr>
              <a:t>to</a:t>
            </a:r>
            <a:r>
              <a:rPr lang="de-DE" sz="1800" dirty="0" smtClean="0">
                <a:cs typeface="Verdana" charset="0"/>
              </a:rPr>
              <a:t> </a:t>
            </a:r>
            <a:r>
              <a:rPr lang="de-DE" sz="1800" dirty="0" err="1" smtClean="0">
                <a:cs typeface="Verdana" charset="0"/>
              </a:rPr>
              <a:t>intrinsic</a:t>
            </a:r>
            <a:r>
              <a:rPr lang="de-DE" sz="1800" dirty="0" smtClean="0">
                <a:cs typeface="Verdana" charset="0"/>
              </a:rPr>
              <a:t> </a:t>
            </a:r>
            <a:r>
              <a:rPr lang="de-DE" sz="1800" dirty="0" err="1" smtClean="0">
                <a:cs typeface="Verdana" charset="0"/>
              </a:rPr>
              <a:t>threshold</a:t>
            </a:r>
            <a:endParaRPr lang="de-DE" sz="1800" dirty="0">
              <a:cs typeface="Verdana" charset="0"/>
            </a:endParaRPr>
          </a:p>
        </p:txBody>
      </p:sp>
      <p:sp>
        <p:nvSpPr>
          <p:cNvPr id="2" name="Pfeil nach oben 1"/>
          <p:cNvSpPr/>
          <p:nvPr/>
        </p:nvSpPr>
        <p:spPr>
          <a:xfrm>
            <a:off x="1545461" y="4377017"/>
            <a:ext cx="484632" cy="381050"/>
          </a:xfrm>
          <a:prstGeom prst="up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Pfeil nach oben 46"/>
          <p:cNvSpPr/>
          <p:nvPr/>
        </p:nvSpPr>
        <p:spPr>
          <a:xfrm>
            <a:off x="4254270" y="4148338"/>
            <a:ext cx="484632" cy="381050"/>
          </a:xfrm>
          <a:prstGeom prst="up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Pfeil nach oben 47"/>
          <p:cNvSpPr/>
          <p:nvPr/>
        </p:nvSpPr>
        <p:spPr>
          <a:xfrm rot="10800000">
            <a:off x="3491713" y="4899632"/>
            <a:ext cx="484632" cy="381050"/>
          </a:xfrm>
          <a:prstGeom prst="up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Pfeil nach oben 48"/>
          <p:cNvSpPr/>
          <p:nvPr/>
        </p:nvSpPr>
        <p:spPr>
          <a:xfrm rot="10800000">
            <a:off x="5930318" y="4148338"/>
            <a:ext cx="484632" cy="381050"/>
          </a:xfrm>
          <a:prstGeom prst="up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Pfeil nach oben 49"/>
          <p:cNvSpPr/>
          <p:nvPr/>
        </p:nvSpPr>
        <p:spPr>
          <a:xfrm>
            <a:off x="1072548" y="1871614"/>
            <a:ext cx="484632" cy="381050"/>
          </a:xfrm>
          <a:prstGeom prst="up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Pfeil nach oben 50"/>
          <p:cNvSpPr/>
          <p:nvPr/>
        </p:nvSpPr>
        <p:spPr>
          <a:xfrm rot="10800000">
            <a:off x="1060829" y="2254252"/>
            <a:ext cx="484632" cy="381050"/>
          </a:xfrm>
          <a:prstGeom prst="up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51879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90"/>
            <a:ext cx="8229600" cy="1143000"/>
          </a:xfrm>
        </p:spPr>
        <p:txBody>
          <a:bodyPr/>
          <a:lstStyle/>
          <a:p>
            <a:r>
              <a:rPr lang="en-US" dirty="0" smtClean="0"/>
              <a:t>Why Do We Observe Scaling Laws?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4026" y="4350385"/>
            <a:ext cx="77955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Conjecture 1: due to central limit theorem output of property y conditional to event filter X is a scaling law. 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Conjecture 2: In network of interactions  every ‘node or system’ has an associated grid of scaling laws that provide a frame of reference and determine its reactions.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1299678" y="3919888"/>
            <a:ext cx="4863164" cy="2126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>
            <a:endCxn id="13" idx="1"/>
          </p:cNvCxnSpPr>
          <p:nvPr/>
        </p:nvCxnSpPr>
        <p:spPr>
          <a:xfrm flipH="1" flipV="1">
            <a:off x="1270209" y="1898530"/>
            <a:ext cx="29469" cy="2021359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6488982" y="3571824"/>
            <a:ext cx="186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Event Operator: X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1270209" y="171386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Property Y</a:t>
            </a:r>
            <a:endParaRPr lang="de-DE" dirty="0"/>
          </a:p>
        </p:txBody>
      </p:sp>
      <p:cxnSp>
        <p:nvCxnSpPr>
          <p:cNvPr id="14" name="Gerade Verbindung 13"/>
          <p:cNvCxnSpPr/>
          <p:nvPr/>
        </p:nvCxnSpPr>
        <p:spPr>
          <a:xfrm flipV="1">
            <a:off x="1446998" y="1430421"/>
            <a:ext cx="3617996" cy="231568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2780632" y="2885301"/>
            <a:ext cx="2284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Central Limit Theorem</a:t>
            </a:r>
            <a:endParaRPr lang="de-DE" dirty="0"/>
          </a:p>
        </p:txBody>
      </p:sp>
      <p:sp>
        <p:nvSpPr>
          <p:cNvPr id="19" name="Pfeil nach links 18"/>
          <p:cNvSpPr/>
          <p:nvPr/>
        </p:nvSpPr>
        <p:spPr>
          <a:xfrm rot="5400000">
            <a:off x="3801957" y="3088888"/>
            <a:ext cx="491467" cy="822960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1" name="Pfeil nach links 20"/>
          <p:cNvSpPr/>
          <p:nvPr/>
        </p:nvSpPr>
        <p:spPr>
          <a:xfrm rot="3687986">
            <a:off x="3614237" y="2228086"/>
            <a:ext cx="491467" cy="822960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 rot="19672068">
            <a:off x="2275144" y="1954083"/>
            <a:ext cx="2211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Observed</a:t>
            </a:r>
            <a:r>
              <a:rPr lang="de-DE" dirty="0" smtClean="0"/>
              <a:t> </a:t>
            </a:r>
            <a:r>
              <a:rPr lang="de-DE" dirty="0" err="1" smtClean="0"/>
              <a:t>Scaling</a:t>
            </a:r>
            <a:r>
              <a:rPr lang="de-DE" dirty="0" smtClean="0"/>
              <a:t> Law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665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90"/>
            <a:ext cx="8229600" cy="1143000"/>
          </a:xfrm>
        </p:spPr>
        <p:txBody>
          <a:bodyPr/>
          <a:lstStyle/>
          <a:p>
            <a:r>
              <a:rPr lang="en-US" dirty="0" smtClean="0"/>
              <a:t>Agent Based Modeling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91289" y="1395964"/>
            <a:ext cx="77955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Financial market consists of large network of interacting agents.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In our trading models we create networks of agents.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Agents are generic and are configured on the basis of the scaling law methodology.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Individual agents differ with respect to parameter settings and details of code configurations.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We develop models that are triggered by overshoots of t-events and are counter-trend models designed to stabilize markets.</a:t>
            </a:r>
          </a:p>
        </p:txBody>
      </p:sp>
    </p:spTree>
    <p:extLst>
      <p:ext uri="{BB962C8B-B14F-4D97-AF65-F5344CB8AC3E}">
        <p14:creationId xmlns:p14="http://schemas.microsoft.com/office/powerpoint/2010/main" val="3983605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0688" y="204788"/>
            <a:ext cx="7119937" cy="454025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latin typeface="Verdana" charset="0"/>
                <a:cs typeface="DejaVu Sans" charset="0"/>
              </a:rPr>
              <a:t>Discussion</a:t>
            </a:r>
            <a:endParaRPr lang="en-US" dirty="0">
              <a:latin typeface="Verdana" charset="0"/>
              <a:cs typeface="DejaVu Sans" charset="0"/>
            </a:endParaRPr>
          </a:p>
        </p:txBody>
      </p:sp>
      <p:sp>
        <p:nvSpPr>
          <p:cNvPr id="71683" name="Content Placeholder 8"/>
          <p:cNvSpPr>
            <a:spLocks/>
          </p:cNvSpPr>
          <p:nvPr/>
        </p:nvSpPr>
        <p:spPr bwMode="auto">
          <a:xfrm>
            <a:off x="250825" y="776541"/>
            <a:ext cx="8472488" cy="43449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1D4E7E"/>
              </a:buClr>
              <a:buSzPct val="85000"/>
            </a:pPr>
            <a:r>
              <a:rPr lang="de-CH" sz="2400" dirty="0" smtClean="0">
                <a:solidFill>
                  <a:srgbClr val="000000"/>
                </a:solidFill>
              </a:rPr>
              <a:t>Point </a:t>
            </a:r>
            <a:r>
              <a:rPr lang="de-CH" sz="2400" dirty="0" err="1" smtClean="0">
                <a:solidFill>
                  <a:srgbClr val="000000"/>
                </a:solidFill>
              </a:rPr>
              <a:t>of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departure</a:t>
            </a:r>
            <a:r>
              <a:rPr lang="de-CH" sz="2400" dirty="0" smtClean="0">
                <a:solidFill>
                  <a:srgbClr val="000000"/>
                </a:solidFill>
              </a:rPr>
              <a:t>:</a:t>
            </a:r>
          </a:p>
          <a:p>
            <a:pPr>
              <a:buClr>
                <a:srgbClr val="1D4E7E"/>
              </a:buClr>
              <a:buSzPct val="85000"/>
            </a:pPr>
            <a:endParaRPr lang="de-CH" sz="800" dirty="0" smtClean="0">
              <a:solidFill>
                <a:srgbClr val="000000"/>
              </a:solidFill>
            </a:endParaRPr>
          </a:p>
          <a:p>
            <a:pPr marL="285750" indent="-285750">
              <a:buClr>
                <a:srgbClr val="1D4E7E"/>
              </a:buClr>
              <a:buSzPct val="85000"/>
              <a:buFont typeface="Arial"/>
              <a:buChar char="•"/>
            </a:pPr>
            <a:r>
              <a:rPr lang="de-CH" sz="2400" dirty="0" err="1" smtClean="0">
                <a:solidFill>
                  <a:srgbClr val="000000"/>
                </a:solidFill>
              </a:rPr>
              <a:t>Physical</a:t>
            </a:r>
            <a:r>
              <a:rPr lang="de-CH" sz="2400" dirty="0" smtClean="0">
                <a:solidFill>
                  <a:srgbClr val="000000"/>
                </a:solidFill>
              </a:rPr>
              <a:t> time </a:t>
            </a:r>
            <a:r>
              <a:rPr lang="de-CH" sz="2400" dirty="0" err="1" smtClean="0">
                <a:solidFill>
                  <a:srgbClr val="000000"/>
                </a:solidFill>
              </a:rPr>
              <a:t>scale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is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static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and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discards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valuable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information</a:t>
            </a:r>
            <a:r>
              <a:rPr lang="de-CH" sz="2400" dirty="0" smtClean="0">
                <a:solidFill>
                  <a:srgbClr val="000000"/>
                </a:solidFill>
              </a:rPr>
              <a:t>.</a:t>
            </a:r>
            <a:endParaRPr lang="en-CA" sz="24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1D4E7E"/>
              </a:buClr>
              <a:buSzPct val="85000"/>
              <a:buFont typeface="Arial"/>
              <a:buChar char="•"/>
            </a:pPr>
            <a:r>
              <a:rPr lang="en-CA" sz="2400" dirty="0" smtClean="0">
                <a:solidFill>
                  <a:srgbClr val="000000"/>
                </a:solidFill>
              </a:rPr>
              <a:t>Proposal: introduce an event based time scale.</a:t>
            </a:r>
          </a:p>
          <a:p>
            <a:pPr marL="285750" indent="-285750">
              <a:buClr>
                <a:srgbClr val="1D4E7E"/>
              </a:buClr>
              <a:buSzPct val="85000"/>
              <a:buFont typeface="Arial"/>
              <a:buChar char="•"/>
            </a:pPr>
            <a:r>
              <a:rPr lang="en-CA" sz="2400" dirty="0" smtClean="0">
                <a:solidFill>
                  <a:srgbClr val="000000"/>
                </a:solidFill>
              </a:rPr>
              <a:t>We </a:t>
            </a:r>
            <a:r>
              <a:rPr lang="en-CA" sz="2400" dirty="0">
                <a:solidFill>
                  <a:srgbClr val="000000"/>
                </a:solidFill>
              </a:rPr>
              <a:t>define an event as a directional change or excursion of </a:t>
            </a:r>
            <a:r>
              <a:rPr lang="en-US" sz="2400" dirty="0">
                <a:latin typeface="ＭＳ ゴシック"/>
                <a:ea typeface="ＭＳ ゴシック"/>
                <a:cs typeface="ＭＳ ゴシック"/>
              </a:rPr>
              <a:t>≥ </a:t>
            </a:r>
            <a:r>
              <a:rPr lang="en-CA" sz="2400" dirty="0">
                <a:solidFill>
                  <a:srgbClr val="000000"/>
                </a:solidFill>
              </a:rPr>
              <a:t>x percent from </a:t>
            </a:r>
            <a:r>
              <a:rPr lang="en-CA" sz="2400" dirty="0" smtClean="0">
                <a:solidFill>
                  <a:srgbClr val="000000"/>
                </a:solidFill>
              </a:rPr>
              <a:t>extreme.</a:t>
            </a:r>
            <a:endParaRPr lang="en-CA" sz="24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1D4E7E"/>
              </a:buClr>
              <a:buSzPct val="85000"/>
              <a:buFont typeface="Arial"/>
              <a:buChar char="•"/>
            </a:pPr>
            <a:r>
              <a:rPr lang="en-CA" sz="2400" dirty="0" smtClean="0">
                <a:solidFill>
                  <a:srgbClr val="000000"/>
                </a:solidFill>
              </a:rPr>
              <a:t>Intrinsic time maps events of local extremes.</a:t>
            </a:r>
          </a:p>
          <a:p>
            <a:pPr>
              <a:buClr>
                <a:srgbClr val="1D4E7E"/>
              </a:buClr>
              <a:buSzPct val="85000"/>
            </a:pPr>
            <a:endParaRPr lang="en-CA" sz="800" dirty="0" smtClean="0">
              <a:solidFill>
                <a:srgbClr val="000000"/>
              </a:solidFill>
            </a:endParaRPr>
          </a:p>
          <a:p>
            <a:pPr>
              <a:buClr>
                <a:srgbClr val="1D4E7E"/>
              </a:buClr>
              <a:buSzPct val="85000"/>
            </a:pPr>
            <a:r>
              <a:rPr lang="en-CA" sz="2400" dirty="0" smtClean="0">
                <a:solidFill>
                  <a:srgbClr val="000000"/>
                </a:solidFill>
              </a:rPr>
              <a:t>Results:</a:t>
            </a:r>
          </a:p>
          <a:p>
            <a:pPr>
              <a:buClr>
                <a:srgbClr val="1D4E7E"/>
              </a:buClr>
              <a:buSzPct val="85000"/>
            </a:pPr>
            <a:endParaRPr lang="en-CA" sz="8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1D4E7E"/>
              </a:buClr>
              <a:buSzPct val="85000"/>
              <a:buFont typeface="Arial"/>
              <a:buChar char="•"/>
            </a:pPr>
            <a:r>
              <a:rPr lang="en-CA" sz="2400" dirty="0" smtClean="0">
                <a:solidFill>
                  <a:srgbClr val="000000"/>
                </a:solidFill>
              </a:rPr>
              <a:t>Discovery of large number of scaling laws (results can be verified with small data samples).</a:t>
            </a:r>
          </a:p>
          <a:p>
            <a:pPr marL="285750" indent="-285750">
              <a:buClr>
                <a:srgbClr val="1D4E7E"/>
              </a:buClr>
              <a:buSzPct val="85000"/>
              <a:buFont typeface="Arial"/>
              <a:buChar char="•"/>
            </a:pPr>
            <a:r>
              <a:rPr lang="de-CH" sz="2400" dirty="0" err="1" smtClean="0">
                <a:solidFill>
                  <a:srgbClr val="000000"/>
                </a:solidFill>
              </a:rPr>
              <a:t>Intrinsic</a:t>
            </a:r>
            <a:r>
              <a:rPr lang="de-CH" sz="2400" dirty="0" smtClean="0">
                <a:solidFill>
                  <a:srgbClr val="000000"/>
                </a:solidFill>
              </a:rPr>
              <a:t> time </a:t>
            </a:r>
            <a:r>
              <a:rPr lang="de-CH" sz="2400" dirty="0" err="1" smtClean="0">
                <a:solidFill>
                  <a:srgbClr val="000000"/>
                </a:solidFill>
              </a:rPr>
              <a:t>scale</a:t>
            </a:r>
            <a:r>
              <a:rPr lang="de-CH" sz="2400" dirty="0" smtClean="0">
                <a:solidFill>
                  <a:srgbClr val="000000"/>
                </a:solidFill>
              </a:rPr>
              <a:t>:</a:t>
            </a:r>
          </a:p>
          <a:p>
            <a:pPr marL="742950" lvl="1" indent="-285750">
              <a:buClr>
                <a:srgbClr val="1D4E7E"/>
              </a:buClr>
              <a:buSzPct val="85000"/>
              <a:buFont typeface="Arial"/>
              <a:buChar char="•"/>
            </a:pPr>
            <a:r>
              <a:rPr lang="de-CH" sz="2400" dirty="0" err="1" smtClean="0">
                <a:solidFill>
                  <a:srgbClr val="000000"/>
                </a:solidFill>
              </a:rPr>
              <a:t>Intrinsic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events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are</a:t>
            </a:r>
            <a:r>
              <a:rPr lang="de-CH" sz="2400" dirty="0" smtClean="0">
                <a:solidFill>
                  <a:srgbClr val="000000"/>
                </a:solidFill>
              </a:rPr>
              <a:t> not </a:t>
            </a:r>
            <a:r>
              <a:rPr lang="de-CH" sz="2400" dirty="0" err="1" smtClean="0">
                <a:solidFill>
                  <a:srgbClr val="000000"/>
                </a:solidFill>
              </a:rPr>
              <a:t>equi-distant</a:t>
            </a:r>
            <a:r>
              <a:rPr lang="de-CH" sz="2400" dirty="0" smtClean="0">
                <a:solidFill>
                  <a:srgbClr val="000000"/>
                </a:solidFill>
              </a:rPr>
              <a:t> in </a:t>
            </a:r>
            <a:r>
              <a:rPr lang="de-CH" sz="2400" dirty="0" err="1" smtClean="0">
                <a:solidFill>
                  <a:srgbClr val="000000"/>
                </a:solidFill>
              </a:rPr>
              <a:t>physical</a:t>
            </a:r>
            <a:r>
              <a:rPr lang="de-CH" sz="2400" dirty="0" smtClean="0">
                <a:solidFill>
                  <a:srgbClr val="000000"/>
                </a:solidFill>
              </a:rPr>
              <a:t> time</a:t>
            </a:r>
          </a:p>
          <a:p>
            <a:pPr marL="742950" lvl="1" indent="-285750">
              <a:buClr>
                <a:srgbClr val="1D4E7E"/>
              </a:buClr>
              <a:buSzPct val="85000"/>
              <a:buFont typeface="Arial"/>
              <a:buChar char="•"/>
            </a:pPr>
            <a:r>
              <a:rPr lang="de-CH" sz="2400" dirty="0" smtClean="0">
                <a:solidFill>
                  <a:srgbClr val="000000"/>
                </a:solidFill>
              </a:rPr>
              <a:t>Events </a:t>
            </a:r>
            <a:r>
              <a:rPr lang="de-CH" sz="2400" dirty="0" err="1" smtClean="0">
                <a:solidFill>
                  <a:srgbClr val="000000"/>
                </a:solidFill>
              </a:rPr>
              <a:t>have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fixed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shift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from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local</a:t>
            </a:r>
            <a:r>
              <a:rPr lang="de-CH" sz="2400" dirty="0" smtClean="0">
                <a:solidFill>
                  <a:srgbClr val="000000"/>
                </a:solidFill>
              </a:rPr>
              <a:t> extreme; </a:t>
            </a:r>
            <a:r>
              <a:rPr lang="de-CH" sz="2400" dirty="0" err="1" smtClean="0">
                <a:solidFill>
                  <a:srgbClr val="000000"/>
                </a:solidFill>
              </a:rPr>
              <a:t>they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are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equi-distant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from</a:t>
            </a:r>
            <a:r>
              <a:rPr lang="de-CH" sz="2400" dirty="0" smtClean="0">
                <a:solidFill>
                  <a:srgbClr val="000000"/>
                </a:solidFill>
              </a:rPr>
              <a:t> extreme </a:t>
            </a:r>
            <a:r>
              <a:rPr lang="de-CH" sz="2400" dirty="0" err="1" smtClean="0">
                <a:solidFill>
                  <a:srgbClr val="000000"/>
                </a:solidFill>
              </a:rPr>
              <a:t>and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provide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predictive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information</a:t>
            </a:r>
            <a:r>
              <a:rPr lang="de-CH" sz="2400" dirty="0" smtClean="0">
                <a:solidFill>
                  <a:srgbClr val="000000"/>
                </a:solidFill>
              </a:rPr>
              <a:t>.</a:t>
            </a:r>
            <a:endParaRPr lang="en-CA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478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90"/>
            <a:ext cx="8229600" cy="1143000"/>
          </a:xfrm>
        </p:spPr>
        <p:txBody>
          <a:bodyPr/>
          <a:lstStyle/>
          <a:p>
            <a:r>
              <a:rPr lang="en-US" dirty="0" smtClean="0"/>
              <a:t>Financial Decision Trees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46993" y="1253990"/>
            <a:ext cx="5580379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DNA is code language for instruction set at cell level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DNA is ubiquitous tool in nature to replicate and store information.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We use ‘events’ and ‘overshoots’ of scaling laws to define financial DNA.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Financial DNA is used to define complex behavior patterns of agents..</a:t>
            </a:r>
          </a:p>
          <a:p>
            <a:pPr marL="342900" indent="-342900">
              <a:buFont typeface="Arial"/>
              <a:buChar char="•"/>
            </a:pPr>
            <a:endParaRPr lang="en-US" sz="2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67" y="1554407"/>
            <a:ext cx="4141225" cy="386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85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90"/>
            <a:ext cx="8229600" cy="1143000"/>
          </a:xfrm>
        </p:spPr>
        <p:txBody>
          <a:bodyPr/>
          <a:lstStyle/>
          <a:p>
            <a:r>
              <a:rPr lang="en-US" dirty="0" smtClean="0"/>
              <a:t>Example Of Financial DNA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6478" y="1300081"/>
            <a:ext cx="8537522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We develop trading models as networks of coastline traders to diversify risk.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Decisions of individual coastline trader is defined by financial DNA.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Simple DNA setup: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Intrinsic clock to increase positions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Intrinsic clock to reduce positions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NAV </a:t>
            </a:r>
            <a:r>
              <a:rPr lang="en-US" sz="2800" dirty="0" err="1" smtClean="0"/>
              <a:t>i</a:t>
            </a:r>
            <a:r>
              <a:rPr lang="en-US" sz="2800" dirty="0" smtClean="0"/>
              <a:t>-clock of agent to increase allocation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NAV </a:t>
            </a:r>
            <a:r>
              <a:rPr lang="en-US" sz="2800" dirty="0" err="1" smtClean="0"/>
              <a:t>i</a:t>
            </a:r>
            <a:r>
              <a:rPr lang="en-US" sz="2800" dirty="0" smtClean="0"/>
              <a:t>-clock of agent to reduce allocation and take profit.</a:t>
            </a:r>
          </a:p>
          <a:p>
            <a:pPr marL="342900" indent="-342900">
              <a:buFont typeface="Arial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83229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90"/>
            <a:ext cx="8229600" cy="1143000"/>
          </a:xfrm>
        </p:spPr>
        <p:txBody>
          <a:bodyPr/>
          <a:lstStyle/>
          <a:p>
            <a:r>
              <a:rPr lang="en-US" dirty="0" smtClean="0"/>
              <a:t>DNA Configuration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6478" y="1300081"/>
            <a:ext cx="8537522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I-clock to increase positions (0.5%): overshoot 1…to 20;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overshoot establish position with gearing 0.1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overshoot increase position by 0.05 gearing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overshoot increase position by 0.05 gearing</a:t>
            </a:r>
          </a:p>
          <a:p>
            <a:pPr marL="342900" indent="-342900">
              <a:buFont typeface="Arial"/>
              <a:buChar char="•"/>
            </a:pPr>
            <a:endParaRPr lang="en-US" sz="2800" dirty="0" smtClean="0"/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Decisions of individual coastline trader is defined by financial DNA.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Simple DNA setup: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Intrinsic clock to increase positions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Intrinsic clock to reduce positions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NAV </a:t>
            </a:r>
            <a:r>
              <a:rPr lang="en-US" sz="2800" dirty="0" err="1" smtClean="0"/>
              <a:t>i</a:t>
            </a:r>
            <a:r>
              <a:rPr lang="en-US" sz="2800" dirty="0" smtClean="0"/>
              <a:t>-clock of agent to increase allocation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NAV </a:t>
            </a:r>
            <a:r>
              <a:rPr lang="en-US" sz="2800" dirty="0" err="1" smtClean="0"/>
              <a:t>i</a:t>
            </a:r>
            <a:r>
              <a:rPr lang="en-US" sz="2800" dirty="0" smtClean="0"/>
              <a:t>-clock of agent to reduce allocation</a:t>
            </a:r>
          </a:p>
          <a:p>
            <a:pPr marL="342900" indent="-342900">
              <a:buFont typeface="Arial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6005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90"/>
            <a:ext cx="8229600" cy="1143000"/>
          </a:xfrm>
        </p:spPr>
        <p:txBody>
          <a:bodyPr/>
          <a:lstStyle/>
          <a:p>
            <a:r>
              <a:rPr lang="en-US" dirty="0" smtClean="0"/>
              <a:t>Complex Organic Matter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1253990"/>
            <a:ext cx="6731000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5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Trading Strategies Of Quant Fund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8496" y="1600200"/>
            <a:ext cx="5958106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Directional trading:</a:t>
            </a:r>
          </a:p>
          <a:p>
            <a:pPr lvl="1"/>
            <a:r>
              <a:rPr lang="en-US" dirty="0" smtClean="0"/>
              <a:t>Fundamental systems</a:t>
            </a:r>
          </a:p>
          <a:p>
            <a:pPr lvl="1"/>
            <a:r>
              <a:rPr lang="en-US" dirty="0" smtClean="0"/>
              <a:t>Universal systems</a:t>
            </a:r>
          </a:p>
          <a:p>
            <a:r>
              <a:rPr lang="en-US" dirty="0" smtClean="0"/>
              <a:t>Intraday models</a:t>
            </a:r>
          </a:p>
          <a:p>
            <a:r>
              <a:rPr lang="en-US" dirty="0" smtClean="0"/>
              <a:t>Equity statistical arbitrage:</a:t>
            </a:r>
          </a:p>
          <a:p>
            <a:pPr lvl="1"/>
            <a:r>
              <a:rPr lang="en-US" dirty="0" smtClean="0"/>
              <a:t>Technical strategies</a:t>
            </a:r>
          </a:p>
          <a:p>
            <a:pPr lvl="1"/>
            <a:r>
              <a:rPr lang="en-US" dirty="0" smtClean="0"/>
              <a:t>Fundamental strategies</a:t>
            </a:r>
          </a:p>
          <a:p>
            <a:r>
              <a:rPr lang="en-US" dirty="0" smtClean="0"/>
              <a:t>Volatility arbitrage</a:t>
            </a:r>
          </a:p>
          <a:p>
            <a:r>
              <a:rPr lang="en-US" dirty="0" smtClean="0"/>
              <a:t>Directional volatility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Only 1.5 percent performance for 2013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072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13"/>
          <p:cNvSpPr txBox="1">
            <a:spLocks noChangeArrowheads="1"/>
          </p:cNvSpPr>
          <p:nvPr/>
        </p:nvSpPr>
        <p:spPr bwMode="auto">
          <a:xfrm>
            <a:off x="351692" y="457200"/>
            <a:ext cx="837027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200" b="1" dirty="0" smtClean="0">
                <a:solidFill>
                  <a:schemeClr val="tx1"/>
                </a:solidFill>
                <a:latin typeface="Calibri" charset="0"/>
                <a:cs typeface="DejaVu Sans" charset="0"/>
              </a:rPr>
              <a:t>Intrinsic time </a:t>
            </a:r>
            <a:endParaRPr lang="en-US" sz="2200" b="1" dirty="0">
              <a:solidFill>
                <a:schemeClr val="tx1"/>
              </a:solidFill>
              <a:latin typeface="Calibri" charset="0"/>
              <a:cs typeface="DejaVu Sans" charset="0"/>
            </a:endParaRPr>
          </a:p>
        </p:txBody>
      </p:sp>
      <p:pic>
        <p:nvPicPr>
          <p:cNvPr id="3" name="Picture 2" descr="dcosCurve-EUR_USD-0.4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00" t="37383" r="4507" b="12016"/>
          <a:stretch/>
        </p:blipFill>
        <p:spPr>
          <a:xfrm>
            <a:off x="5635503" y="4787784"/>
            <a:ext cx="3190507" cy="1737561"/>
          </a:xfrm>
          <a:prstGeom prst="rect">
            <a:avLst/>
          </a:prstGeom>
        </p:spPr>
      </p:pic>
      <p:pic>
        <p:nvPicPr>
          <p:cNvPr id="4" name="Picture 3" descr="dcosCurve-EUR_USD-0.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79" t="41309" r="4708" b="12329"/>
          <a:stretch/>
        </p:blipFill>
        <p:spPr>
          <a:xfrm>
            <a:off x="450927" y="4707812"/>
            <a:ext cx="3522853" cy="1817532"/>
          </a:xfrm>
          <a:prstGeom prst="rect">
            <a:avLst/>
          </a:prstGeom>
        </p:spPr>
      </p:pic>
      <p:pic>
        <p:nvPicPr>
          <p:cNvPr id="5" name="Picture 4" descr="dcosCurve-EUR_USD-0.8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42" t="25872" r="4460" b="12239"/>
          <a:stretch/>
        </p:blipFill>
        <p:spPr>
          <a:xfrm>
            <a:off x="5635503" y="992250"/>
            <a:ext cx="3190508" cy="2148719"/>
          </a:xfrm>
          <a:prstGeom prst="rect">
            <a:avLst/>
          </a:prstGeom>
        </p:spPr>
      </p:pic>
      <p:pic>
        <p:nvPicPr>
          <p:cNvPr id="6" name="Picture 5" descr="new-EUR_USD.pd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119" t="42660" r="33255" b="8406"/>
          <a:stretch/>
        </p:blipFill>
        <p:spPr>
          <a:xfrm>
            <a:off x="517396" y="1196752"/>
            <a:ext cx="2858164" cy="1872208"/>
          </a:xfrm>
          <a:prstGeom prst="rect">
            <a:avLst/>
          </a:prstGeom>
        </p:spPr>
      </p:pic>
      <p:cxnSp>
        <p:nvCxnSpPr>
          <p:cNvPr id="15" name="Elbow Connector 51"/>
          <p:cNvCxnSpPr>
            <a:stCxn id="33" idx="3"/>
          </p:cNvCxnSpPr>
          <p:nvPr/>
        </p:nvCxnSpPr>
        <p:spPr bwMode="auto">
          <a:xfrm flipH="1">
            <a:off x="3375560" y="3718138"/>
            <a:ext cx="397430" cy="1151022"/>
          </a:xfrm>
          <a:prstGeom prst="straightConnector1">
            <a:avLst/>
          </a:prstGeom>
          <a:solidFill>
            <a:srgbClr val="1F497D"/>
          </a:solidFill>
          <a:ln w="19050" cap="flat" cmpd="sng" algn="ctr">
            <a:solidFill>
              <a:srgbClr val="008000"/>
            </a:solidFill>
            <a:prstDash val="solid"/>
            <a:headEnd type="none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7" name="Elbow Connector 51"/>
          <p:cNvCxnSpPr>
            <a:stCxn id="33" idx="7"/>
          </p:cNvCxnSpPr>
          <p:nvPr/>
        </p:nvCxnSpPr>
        <p:spPr bwMode="auto">
          <a:xfrm flipV="1">
            <a:off x="5371011" y="2276875"/>
            <a:ext cx="396046" cy="1150994"/>
          </a:xfrm>
          <a:prstGeom prst="straightConnector1">
            <a:avLst/>
          </a:prstGeom>
          <a:solidFill>
            <a:srgbClr val="1F497D"/>
          </a:solidFill>
          <a:ln w="19050" cap="flat" cmpd="sng" algn="ctr">
            <a:solidFill>
              <a:srgbClr val="008000"/>
            </a:solidFill>
            <a:prstDash val="solid"/>
            <a:headEnd type="none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9" name="Elbow Connector 51"/>
          <p:cNvCxnSpPr>
            <a:stCxn id="33" idx="5"/>
          </p:cNvCxnSpPr>
          <p:nvPr/>
        </p:nvCxnSpPr>
        <p:spPr bwMode="auto">
          <a:xfrm>
            <a:off x="5371011" y="3718138"/>
            <a:ext cx="397430" cy="1151022"/>
          </a:xfrm>
          <a:prstGeom prst="straightConnector1">
            <a:avLst/>
          </a:prstGeom>
          <a:solidFill>
            <a:srgbClr val="1F497D"/>
          </a:solidFill>
          <a:ln w="19050" cap="flat" cmpd="sng" algn="ctr">
            <a:solidFill>
              <a:srgbClr val="008000"/>
            </a:solidFill>
            <a:prstDash val="solid"/>
            <a:headEnd type="none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grpSp>
        <p:nvGrpSpPr>
          <p:cNvPr id="20487" name="Group 20486"/>
          <p:cNvGrpSpPr/>
          <p:nvPr/>
        </p:nvGrpSpPr>
        <p:grpSpPr>
          <a:xfrm>
            <a:off x="517396" y="1988840"/>
            <a:ext cx="957160" cy="1008112"/>
            <a:chOff x="747725" y="1988840"/>
            <a:chExt cx="1036923" cy="1008112"/>
          </a:xfrm>
        </p:grpSpPr>
        <p:sp>
          <p:nvSpPr>
            <p:cNvPr id="24" name="TextBox 23"/>
            <p:cNvSpPr txBox="1"/>
            <p:nvPr/>
          </p:nvSpPr>
          <p:spPr>
            <a:xfrm>
              <a:off x="992560" y="2780928"/>
              <a:ext cx="792088" cy="2160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tlCol="0" anchor="b">
              <a:noAutofit/>
            </a:bodyPr>
            <a:lstStyle/>
            <a:p>
              <a:pPr algn="just"/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Physical Time</a:t>
              </a:r>
            </a:p>
          </p:txBody>
        </p:sp>
        <p:cxnSp>
          <p:nvCxnSpPr>
            <p:cNvPr id="21" name="Elbow Connector 51"/>
            <p:cNvCxnSpPr/>
            <p:nvPr/>
          </p:nvCxnSpPr>
          <p:spPr bwMode="auto">
            <a:xfrm>
              <a:off x="992560" y="2787431"/>
              <a:ext cx="540000" cy="0"/>
            </a:xfrm>
            <a:prstGeom prst="straightConnector1">
              <a:avLst/>
            </a:prstGeom>
            <a:solidFill>
              <a:srgbClr val="1F497D"/>
            </a:solidFill>
            <a:ln w="9525" cap="flat" cmpd="sng" algn="ctr">
              <a:solidFill>
                <a:srgbClr val="A6A6A6"/>
              </a:solidFill>
              <a:prstDash val="solid"/>
              <a:headEnd type="none"/>
              <a:tailEnd type="stealth" w="med" len="sm"/>
            </a:ln>
            <a:effectLst/>
          </p:spPr>
        </p:cxnSp>
        <p:cxnSp>
          <p:nvCxnSpPr>
            <p:cNvPr id="22" name="Elbow Connector 51"/>
            <p:cNvCxnSpPr/>
            <p:nvPr/>
          </p:nvCxnSpPr>
          <p:spPr bwMode="auto">
            <a:xfrm flipH="1" flipV="1">
              <a:off x="990843" y="2242600"/>
              <a:ext cx="0" cy="540000"/>
            </a:xfrm>
            <a:prstGeom prst="straightConnector1">
              <a:avLst/>
            </a:prstGeom>
            <a:solidFill>
              <a:srgbClr val="1F497D"/>
            </a:solidFill>
            <a:ln w="9525" cap="flat" cmpd="sng" algn="ctr">
              <a:solidFill>
                <a:srgbClr val="A6A6A6"/>
              </a:solidFill>
              <a:prstDash val="solid"/>
              <a:headEnd type="none"/>
              <a:tailEnd type="stealth" w="med" len="sm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 rot="16200000">
              <a:off x="459693" y="2276872"/>
              <a:ext cx="792088" cy="2160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tlCol="0" anchor="t">
              <a:noAutofit/>
            </a:bodyPr>
            <a:lstStyle/>
            <a:p>
              <a:pPr algn="just"/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Price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41436" y="2780928"/>
            <a:ext cx="2028623" cy="1287128"/>
            <a:chOff x="5240338" y="2213504"/>
            <a:chExt cx="4902462" cy="2871259"/>
          </a:xfrm>
        </p:grpSpPr>
        <p:pic>
          <p:nvPicPr>
            <p:cNvPr id="35" name="Bild 15" descr="ts_p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3328" y="2482406"/>
              <a:ext cx="3400404" cy="2602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5914312" y="2349500"/>
              <a:ext cx="138809" cy="141288"/>
            </a:xfrm>
            <a:prstGeom prst="ellipse">
              <a:avLst/>
            </a:prstGeom>
            <a:solidFill>
              <a:srgbClr val="008000">
                <a:alpha val="15000"/>
              </a:srgbClr>
            </a:solidFill>
            <a:ln w="1587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914400">
                <a:buClrTx/>
                <a:buSzTx/>
                <a:buFontTx/>
                <a:buNone/>
              </a:pPr>
              <a:endParaRPr lang="de-DE">
                <a:solidFill>
                  <a:srgbClr val="FFFFFF"/>
                </a:solidFill>
                <a:latin typeface="Calibri" pitchFamily="26" charset="0"/>
                <a:ea typeface="+mn-ea"/>
                <a:cs typeface="+mn-cs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610026" y="3252788"/>
              <a:ext cx="138809" cy="142875"/>
            </a:xfrm>
            <a:prstGeom prst="ellipse">
              <a:avLst/>
            </a:prstGeom>
            <a:solidFill>
              <a:srgbClr val="B2CAF2"/>
            </a:solidFill>
            <a:ln w="1587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9pPr>
            </a:lstStyle>
            <a:p>
              <a:pPr algn="ctr" defTabSz="914400">
                <a:buClrTx/>
                <a:buSzTx/>
                <a:buFontTx/>
                <a:buNone/>
                <a:defRPr/>
              </a:pPr>
              <a:endParaRPr lang="de-DE">
                <a:solidFill>
                  <a:srgbClr val="FFFFFF"/>
                </a:solidFill>
                <a:latin typeface="Calibri" pitchFamily="26" charset="0"/>
                <a:ea typeface="+mn-ea"/>
                <a:cs typeface="+mn-cs"/>
              </a:endParaRPr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7670323" y="4941888"/>
              <a:ext cx="135464" cy="142875"/>
            </a:xfrm>
            <a:prstGeom prst="ellipse">
              <a:avLst/>
            </a:prstGeom>
            <a:solidFill>
              <a:srgbClr val="008000">
                <a:alpha val="15000"/>
              </a:srgbClr>
            </a:solidFill>
            <a:ln w="1587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9pPr>
            </a:lstStyle>
            <a:p>
              <a:pPr algn="ctr" defTabSz="914400">
                <a:buClrTx/>
                <a:buSzTx/>
                <a:buFontTx/>
                <a:buNone/>
                <a:defRPr/>
              </a:pPr>
              <a:endParaRPr lang="de-DE">
                <a:solidFill>
                  <a:srgbClr val="FFFFFF"/>
                </a:solidFill>
                <a:latin typeface="Calibri" pitchFamily="26" charset="0"/>
                <a:ea typeface="+mn-ea"/>
                <a:cs typeface="+mn-cs"/>
              </a:endParaRPr>
            </a:p>
          </p:txBody>
        </p:sp>
        <p:cxnSp>
          <p:nvCxnSpPr>
            <p:cNvPr id="39" name="Straight Connector 38"/>
            <p:cNvCxnSpPr>
              <a:cxnSpLocks noChangeShapeType="1"/>
              <a:stCxn id="36" idx="5"/>
              <a:endCxn id="37" idx="1"/>
            </p:cNvCxnSpPr>
            <p:nvPr/>
          </p:nvCxnSpPr>
          <p:spPr bwMode="auto">
            <a:xfrm>
              <a:off x="6033052" y="2470151"/>
              <a:ext cx="597043" cy="804863"/>
            </a:xfrm>
            <a:prstGeom prst="line">
              <a:avLst/>
            </a:prstGeom>
            <a:solidFill>
              <a:srgbClr val="B2CAF2"/>
            </a:solidFill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40" name="Straight Connector 39"/>
            <p:cNvCxnSpPr>
              <a:cxnSpLocks noChangeShapeType="1"/>
              <a:stCxn id="37" idx="5"/>
              <a:endCxn id="54" idx="1"/>
            </p:cNvCxnSpPr>
            <p:nvPr/>
          </p:nvCxnSpPr>
          <p:spPr bwMode="auto">
            <a:xfrm>
              <a:off x="6728507" y="3374739"/>
              <a:ext cx="467285" cy="784720"/>
            </a:xfrm>
            <a:prstGeom prst="line">
              <a:avLst/>
            </a:prstGeom>
            <a:solidFill>
              <a:srgbClr val="DFC8F1"/>
            </a:solidFill>
            <a:ln w="25400" cap="flat" cmpd="sng" algn="ctr">
              <a:solidFill>
                <a:srgbClr val="008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1" name="TextBox 13"/>
            <p:cNvSpPr txBox="1">
              <a:spLocks noChangeArrowheads="1"/>
            </p:cNvSpPr>
            <p:nvPr/>
          </p:nvSpPr>
          <p:spPr bwMode="auto">
            <a:xfrm>
              <a:off x="5857709" y="2856031"/>
              <a:ext cx="721174" cy="446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>
                <a:buClrTx/>
                <a:buSzTx/>
                <a:buFontTx/>
                <a:buNone/>
              </a:pPr>
              <a:r>
                <a:rPr lang="de-DE" sz="700">
                  <a:solidFill>
                    <a:srgbClr val="000000"/>
                  </a:solidFill>
                  <a:latin typeface="Calibri" charset="0"/>
                  <a:cs typeface="Calibri" charset="0"/>
                </a:rPr>
                <a:t>DC</a:t>
              </a:r>
            </a:p>
          </p:txBody>
        </p:sp>
        <p:sp>
          <p:nvSpPr>
            <p:cNvPr id="42" name="TextBox 14"/>
            <p:cNvSpPr txBox="1">
              <a:spLocks noChangeArrowheads="1"/>
            </p:cNvSpPr>
            <p:nvPr/>
          </p:nvSpPr>
          <p:spPr bwMode="auto">
            <a:xfrm>
              <a:off x="6969224" y="3645024"/>
              <a:ext cx="816066" cy="446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>
                <a:buClrTx/>
                <a:buSzTx/>
                <a:buFontTx/>
                <a:buNone/>
              </a:pPr>
              <a:r>
                <a:rPr lang="de-DE" sz="700">
                  <a:solidFill>
                    <a:srgbClr val="000000"/>
                  </a:solidFill>
                  <a:latin typeface="Calibri" charset="0"/>
                  <a:cs typeface="Calibri" charset="0"/>
                </a:rPr>
                <a:t>OS</a:t>
              </a:r>
            </a:p>
          </p:txBody>
        </p:sp>
        <p:cxnSp>
          <p:nvCxnSpPr>
            <p:cNvPr id="43" name="Straight Connector 42"/>
            <p:cNvCxnSpPr>
              <a:cxnSpLocks noChangeShapeType="1"/>
              <a:endCxn id="36" idx="3"/>
            </p:cNvCxnSpPr>
            <p:nvPr/>
          </p:nvCxnSpPr>
          <p:spPr bwMode="auto">
            <a:xfrm flipV="1">
              <a:off x="5240338" y="2470151"/>
              <a:ext cx="694042" cy="317500"/>
            </a:xfrm>
            <a:prstGeom prst="line">
              <a:avLst/>
            </a:prstGeom>
            <a:solidFill>
              <a:srgbClr val="DFC8F1"/>
            </a:solidFill>
            <a:ln w="25400" cap="flat" cmpd="sng" algn="ctr">
              <a:solidFill>
                <a:srgbClr val="008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4" name="Straight Connector 43"/>
            <p:cNvCxnSpPr>
              <a:cxnSpLocks noChangeShapeType="1"/>
              <a:stCxn id="38" idx="7"/>
              <a:endCxn id="45" idx="3"/>
            </p:cNvCxnSpPr>
            <p:nvPr/>
          </p:nvCxnSpPr>
          <p:spPr bwMode="auto">
            <a:xfrm flipV="1">
              <a:off x="7785718" y="4065588"/>
              <a:ext cx="652232" cy="896937"/>
            </a:xfrm>
            <a:prstGeom prst="line">
              <a:avLst/>
            </a:prstGeom>
            <a:solidFill>
              <a:srgbClr val="B2CAF2"/>
            </a:solidFill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8417882" y="3943350"/>
              <a:ext cx="137137" cy="144463"/>
            </a:xfrm>
            <a:prstGeom prst="ellipse">
              <a:avLst/>
            </a:prstGeom>
            <a:solidFill>
              <a:srgbClr val="B2CAF2"/>
            </a:solidFill>
            <a:ln w="1587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9pPr>
            </a:lstStyle>
            <a:p>
              <a:pPr algn="ctr" defTabSz="914400">
                <a:buClrTx/>
                <a:buSzTx/>
                <a:buFontTx/>
                <a:buNone/>
                <a:defRPr/>
              </a:pPr>
              <a:endParaRPr lang="de-DE">
                <a:solidFill>
                  <a:srgbClr val="FFFFFF"/>
                </a:solidFill>
                <a:latin typeface="Calibri" pitchFamily="26" charset="0"/>
                <a:ea typeface="+mn-ea"/>
                <a:cs typeface="+mn-cs"/>
              </a:endParaRPr>
            </a:p>
          </p:txBody>
        </p:sp>
        <p:cxnSp>
          <p:nvCxnSpPr>
            <p:cNvPr id="46" name="Straight Connector 45"/>
            <p:cNvCxnSpPr>
              <a:cxnSpLocks noChangeShapeType="1"/>
              <a:stCxn id="45" idx="7"/>
            </p:cNvCxnSpPr>
            <p:nvPr/>
          </p:nvCxnSpPr>
          <p:spPr bwMode="auto">
            <a:xfrm flipV="1">
              <a:off x="8534936" y="3573016"/>
              <a:ext cx="450512" cy="391490"/>
            </a:xfrm>
            <a:prstGeom prst="line">
              <a:avLst/>
            </a:prstGeom>
            <a:solidFill>
              <a:srgbClr val="DFC8F1"/>
            </a:solidFill>
            <a:ln w="25400" cap="flat" cmpd="sng" algn="ctr">
              <a:solidFill>
                <a:srgbClr val="008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7" name="Gerade Verbindung 29"/>
            <p:cNvCxnSpPr/>
            <p:nvPr/>
          </p:nvCxnSpPr>
          <p:spPr bwMode="auto">
            <a:xfrm rot="16200000" flipH="1">
              <a:off x="7636039" y="2151295"/>
              <a:ext cx="0" cy="459908"/>
            </a:xfrm>
            <a:prstGeom prst="line">
              <a:avLst/>
            </a:prstGeom>
            <a:solidFill>
              <a:srgbClr val="B2CAF2"/>
            </a:solidFill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48" name="Oval 47"/>
            <p:cNvSpPr/>
            <p:nvPr/>
          </p:nvSpPr>
          <p:spPr bwMode="auto">
            <a:xfrm>
              <a:off x="7588376" y="2332038"/>
              <a:ext cx="100344" cy="106362"/>
            </a:xfrm>
            <a:prstGeom prst="ellipse">
              <a:avLst/>
            </a:prstGeom>
            <a:solidFill>
              <a:srgbClr val="B2CAF2"/>
            </a:solidFill>
            <a:ln w="1587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9pPr>
            </a:lstStyle>
            <a:p>
              <a:pPr algn="ctr" defTabSz="914400">
                <a:buClrTx/>
                <a:buSzTx/>
                <a:buFontTx/>
                <a:buNone/>
                <a:defRPr/>
              </a:pPr>
              <a:endParaRPr lang="de-DE">
                <a:solidFill>
                  <a:srgbClr val="FFFFFF"/>
                </a:solidFill>
                <a:latin typeface="Calibri" pitchFamily="26" charset="0"/>
                <a:ea typeface="+mn-ea"/>
                <a:cs typeface="+mn-cs"/>
              </a:endParaRPr>
            </a:p>
          </p:txBody>
        </p:sp>
        <p:sp>
          <p:nvSpPr>
            <p:cNvPr id="49" name="Textfeld 31"/>
            <p:cNvSpPr txBox="1">
              <a:spLocks noChangeArrowheads="1"/>
            </p:cNvSpPr>
            <p:nvPr/>
          </p:nvSpPr>
          <p:spPr bwMode="auto">
            <a:xfrm>
              <a:off x="7882321" y="2213504"/>
              <a:ext cx="2260479" cy="446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>
                <a:buClrTx/>
                <a:buSzTx/>
                <a:buFontTx/>
                <a:buNone/>
              </a:pPr>
              <a:r>
                <a:rPr lang="de-DE" sz="700">
                  <a:solidFill>
                    <a:srgbClr val="000000"/>
                  </a:solidFill>
                  <a:latin typeface="Calibri"/>
                  <a:cs typeface="Calibri"/>
                </a:rPr>
                <a:t>Directional Change</a:t>
              </a:r>
            </a:p>
          </p:txBody>
        </p:sp>
        <p:cxnSp>
          <p:nvCxnSpPr>
            <p:cNvPr id="50" name="Gerade Verbindung 32"/>
            <p:cNvCxnSpPr>
              <a:endCxn id="51" idx="2"/>
            </p:cNvCxnSpPr>
            <p:nvPr/>
          </p:nvCxnSpPr>
          <p:spPr bwMode="auto">
            <a:xfrm>
              <a:off x="7401272" y="2632869"/>
              <a:ext cx="187104" cy="0"/>
            </a:xfrm>
            <a:prstGeom prst="line">
              <a:avLst/>
            </a:prstGeom>
            <a:solidFill>
              <a:srgbClr val="DFC8F1"/>
            </a:solidFill>
            <a:ln w="25400" cap="flat" cmpd="sng" algn="ctr">
              <a:solidFill>
                <a:srgbClr val="008000"/>
              </a:solidFill>
              <a:prstDash val="sys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1" name="Oval 50"/>
            <p:cNvSpPr/>
            <p:nvPr/>
          </p:nvSpPr>
          <p:spPr bwMode="auto">
            <a:xfrm>
              <a:off x="7588376" y="2579688"/>
              <a:ext cx="100344" cy="106362"/>
            </a:xfrm>
            <a:prstGeom prst="ellipse">
              <a:avLst/>
            </a:prstGeom>
            <a:solidFill>
              <a:srgbClr val="008000">
                <a:alpha val="15000"/>
              </a:srgbClr>
            </a:solidFill>
            <a:ln w="1587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9pPr>
            </a:lstStyle>
            <a:p>
              <a:pPr algn="ctr" defTabSz="914400">
                <a:buClrTx/>
                <a:buSzTx/>
                <a:buFontTx/>
                <a:buNone/>
                <a:defRPr/>
              </a:pPr>
              <a:endParaRPr lang="de-DE">
                <a:solidFill>
                  <a:srgbClr val="FFFFFF"/>
                </a:solidFill>
                <a:latin typeface="Calibri" pitchFamily="26" charset="0"/>
                <a:ea typeface="+mn-ea"/>
                <a:cs typeface="+mn-cs"/>
              </a:endParaRPr>
            </a:p>
          </p:txBody>
        </p:sp>
        <p:sp>
          <p:nvSpPr>
            <p:cNvPr id="52" name="Textfeld 34"/>
            <p:cNvSpPr txBox="1">
              <a:spLocks noChangeArrowheads="1"/>
            </p:cNvSpPr>
            <p:nvPr/>
          </p:nvSpPr>
          <p:spPr bwMode="auto">
            <a:xfrm>
              <a:off x="7896302" y="2471909"/>
              <a:ext cx="1495307" cy="446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>
                <a:buClrTx/>
                <a:buSzTx/>
                <a:buFontTx/>
                <a:buNone/>
              </a:pPr>
              <a:r>
                <a:rPr lang="de-DE" sz="700">
                  <a:solidFill>
                    <a:srgbClr val="000000"/>
                  </a:solidFill>
                  <a:latin typeface="Calibri"/>
                  <a:cs typeface="Calibri"/>
                </a:rPr>
                <a:t>Overshoot</a:t>
              </a:r>
            </a:p>
          </p:txBody>
        </p:sp>
        <p:cxnSp>
          <p:nvCxnSpPr>
            <p:cNvPr id="53" name="Gerade Verbindung 32"/>
            <p:cNvCxnSpPr>
              <a:stCxn id="51" idx="6"/>
            </p:cNvCxnSpPr>
            <p:nvPr/>
          </p:nvCxnSpPr>
          <p:spPr bwMode="auto">
            <a:xfrm>
              <a:off x="7688720" y="2632869"/>
              <a:ext cx="176813" cy="264"/>
            </a:xfrm>
            <a:prstGeom prst="line">
              <a:avLst/>
            </a:prstGeom>
            <a:solidFill>
              <a:srgbClr val="DFC8F1"/>
            </a:solidFill>
            <a:ln w="25400" cap="flat" cmpd="sng" algn="ctr">
              <a:solidFill>
                <a:srgbClr val="008000"/>
              </a:solidFill>
              <a:prstDash val="sys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7185248" y="4149080"/>
              <a:ext cx="72000" cy="70875"/>
            </a:xfrm>
            <a:prstGeom prst="ellipse">
              <a:avLst/>
            </a:prstGeom>
            <a:solidFill>
              <a:srgbClr val="008000">
                <a:alpha val="15000"/>
              </a:srgbClr>
            </a:solidFill>
            <a:ln w="1587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9pPr>
            </a:lstStyle>
            <a:p>
              <a:pPr algn="ctr" defTabSz="914400">
                <a:buClrTx/>
                <a:buSzTx/>
                <a:buFontTx/>
                <a:buNone/>
                <a:defRPr/>
              </a:pPr>
              <a:endParaRPr lang="de-DE">
                <a:solidFill>
                  <a:srgbClr val="FFFFFF"/>
                </a:solidFill>
                <a:latin typeface="Calibri" pitchFamily="26" charset="0"/>
                <a:ea typeface="+mn-ea"/>
                <a:cs typeface="+mn-cs"/>
              </a:endParaRPr>
            </a:p>
          </p:txBody>
        </p:sp>
        <p:cxnSp>
          <p:nvCxnSpPr>
            <p:cNvPr id="55" name="Straight Connector 54"/>
            <p:cNvCxnSpPr>
              <a:cxnSpLocks noChangeShapeType="1"/>
              <a:stCxn id="54" idx="5"/>
              <a:endCxn id="38" idx="1"/>
            </p:cNvCxnSpPr>
            <p:nvPr/>
          </p:nvCxnSpPr>
          <p:spPr bwMode="auto">
            <a:xfrm>
              <a:off x="7246704" y="4209576"/>
              <a:ext cx="443457" cy="753236"/>
            </a:xfrm>
            <a:prstGeom prst="line">
              <a:avLst/>
            </a:prstGeom>
            <a:solidFill>
              <a:srgbClr val="DFC8F1"/>
            </a:solidFill>
            <a:ln w="25400" cap="flat" cmpd="sng" algn="ctr">
              <a:solidFill>
                <a:srgbClr val="008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6" name="Oval 55"/>
            <p:cNvSpPr/>
            <p:nvPr/>
          </p:nvSpPr>
          <p:spPr bwMode="auto">
            <a:xfrm>
              <a:off x="7600362" y="2732088"/>
              <a:ext cx="72000" cy="70362"/>
            </a:xfrm>
            <a:prstGeom prst="ellipse">
              <a:avLst/>
            </a:prstGeom>
            <a:solidFill>
              <a:srgbClr val="008000">
                <a:alpha val="15000"/>
              </a:srgbClr>
            </a:solidFill>
            <a:ln w="1587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9pPr>
            </a:lstStyle>
            <a:p>
              <a:pPr algn="ctr" defTabSz="914400">
                <a:buClrTx/>
                <a:buSzTx/>
                <a:buFontTx/>
                <a:buNone/>
                <a:defRPr/>
              </a:pPr>
              <a:endParaRPr lang="de-DE">
                <a:solidFill>
                  <a:srgbClr val="FFFFFF"/>
                </a:solidFill>
                <a:latin typeface="Calibri" pitchFamily="26" charset="0"/>
                <a:ea typeface="+mn-ea"/>
                <a:cs typeface="+mn-cs"/>
              </a:endParaRPr>
            </a:p>
          </p:txBody>
        </p:sp>
        <p:sp>
          <p:nvSpPr>
            <p:cNvPr id="57" name="Textfeld 34"/>
            <p:cNvSpPr txBox="1">
              <a:spLocks noChangeArrowheads="1"/>
            </p:cNvSpPr>
            <p:nvPr/>
          </p:nvSpPr>
          <p:spPr bwMode="auto">
            <a:xfrm>
              <a:off x="7909601" y="2653847"/>
              <a:ext cx="1482005" cy="411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>
                <a:buClrTx/>
                <a:buSzTx/>
                <a:buFontTx/>
                <a:buNone/>
              </a:pPr>
              <a:r>
                <a:rPr lang="de-DE" sz="600">
                  <a:solidFill>
                    <a:srgbClr val="000000"/>
                  </a:solidFill>
                  <a:latin typeface="Calibri"/>
                  <a:cs typeface="Calibri"/>
                </a:rPr>
                <a:t>1. Overshoot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3442029" y="3367752"/>
            <a:ext cx="2259943" cy="410503"/>
          </a:xfrm>
          <a:prstGeom prst="ellipse">
            <a:avLst/>
          </a:prstGeom>
          <a:noFill/>
          <a:ln w="19050" cmpd="sng">
            <a:solidFill>
              <a:srgbClr val="008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ill Sans" charset="0"/>
              <a:buNone/>
              <a:tabLst/>
            </a:pPr>
            <a:endParaRPr kumimoji="0" lang="en-US" sz="1297" b="0" i="1" u="none" strike="noStrike" kern="0" cap="none" spc="0" normalizeH="0" baseline="0" noProof="0" dirty="0" smtClean="0">
              <a:ln>
                <a:noFill/>
              </a:ln>
              <a:solidFill>
                <a:srgbClr val="194E7F"/>
              </a:solidFill>
              <a:effectLst/>
              <a:uLnTx/>
              <a:uFillTx/>
              <a:latin typeface="Gill Sans"/>
              <a:ea typeface="DejaVu Sans"/>
              <a:cs typeface="DejaVu Sans"/>
            </a:endParaRPr>
          </a:p>
        </p:txBody>
      </p:sp>
      <p:sp>
        <p:nvSpPr>
          <p:cNvPr id="76" name="Left Bracket 75"/>
          <p:cNvSpPr/>
          <p:nvPr/>
        </p:nvSpPr>
        <p:spPr bwMode="auto">
          <a:xfrm flipH="1">
            <a:off x="5103752" y="3573016"/>
            <a:ext cx="44872" cy="504000"/>
          </a:xfrm>
          <a:prstGeom prst="leftBracket">
            <a:avLst/>
          </a:prstGeom>
          <a:noFill/>
          <a:ln w="952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0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0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 rot="5400000" flipH="1">
            <a:off x="4873616" y="3701934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1F497D"/>
                </a:solidFill>
                <a:latin typeface="Calibri"/>
                <a:cs typeface="Calibri"/>
              </a:rPr>
              <a:t>Threshold</a:t>
            </a:r>
          </a:p>
        </p:txBody>
      </p:sp>
      <p:sp>
        <p:nvSpPr>
          <p:cNvPr id="78" name="Rounded Rectangular Callout 77"/>
          <p:cNvSpPr/>
          <p:nvPr/>
        </p:nvSpPr>
        <p:spPr>
          <a:xfrm flipH="1">
            <a:off x="1315023" y="1070069"/>
            <a:ext cx="1364369" cy="333231"/>
          </a:xfrm>
          <a:prstGeom prst="wedgeRoundRectCallout">
            <a:avLst>
              <a:gd name="adj1" fmla="val -24331"/>
              <a:gd name="adj2" fmla="val 24983"/>
              <a:gd name="adj3" fmla="val 16667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Original Price Curve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ounded Rectangular Callout 78"/>
          <p:cNvSpPr/>
          <p:nvPr/>
        </p:nvSpPr>
        <p:spPr>
          <a:xfrm flipH="1">
            <a:off x="6632536" y="1070069"/>
            <a:ext cx="1364369" cy="333231"/>
          </a:xfrm>
          <a:prstGeom prst="wedgeRoundRectCallout">
            <a:avLst>
              <a:gd name="adj1" fmla="val -24331"/>
              <a:gd name="adj2" fmla="val 24983"/>
              <a:gd name="adj3" fmla="val 16667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>
                <a:solidFill>
                  <a:sysClr val="window" lastClr="FFFFFF"/>
                </a:solidFill>
                <a:latin typeface="Calibri"/>
              </a:rPr>
              <a:t>Threshold </a:t>
            </a:r>
            <a:r>
              <a:rPr lang="en-US" sz="1200" b="1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0.8%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ounded Rectangular Callout 79"/>
          <p:cNvSpPr/>
          <p:nvPr/>
        </p:nvSpPr>
        <p:spPr>
          <a:xfrm flipH="1">
            <a:off x="6632536" y="4365105"/>
            <a:ext cx="1364369" cy="333231"/>
          </a:xfrm>
          <a:prstGeom prst="wedgeRoundRectCallout">
            <a:avLst>
              <a:gd name="adj1" fmla="val -24331"/>
              <a:gd name="adj2" fmla="val 24983"/>
              <a:gd name="adj3" fmla="val 16667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>
                <a:solidFill>
                  <a:sysClr val="window" lastClr="FFFFFF"/>
                </a:solidFill>
                <a:latin typeface="Calibri"/>
              </a:rPr>
              <a:t>Threshold </a:t>
            </a:r>
            <a:r>
              <a:rPr lang="en-US" sz="1200" b="1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0.4%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ounded Rectangular Callout 80"/>
          <p:cNvSpPr/>
          <p:nvPr/>
        </p:nvSpPr>
        <p:spPr>
          <a:xfrm flipH="1">
            <a:off x="1315023" y="4365105"/>
            <a:ext cx="1364369" cy="333231"/>
          </a:xfrm>
          <a:prstGeom prst="wedgeRoundRectCallout">
            <a:avLst>
              <a:gd name="adj1" fmla="val -24331"/>
              <a:gd name="adj2" fmla="val 24983"/>
              <a:gd name="adj3" fmla="val 16667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Threshold 0.2%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ounded Rectangular Callout 81"/>
          <p:cNvSpPr/>
          <p:nvPr/>
        </p:nvSpPr>
        <p:spPr>
          <a:xfrm flipH="1">
            <a:off x="3907311" y="4581129"/>
            <a:ext cx="1364369" cy="333231"/>
          </a:xfrm>
          <a:prstGeom prst="wedgeRoundRectCallout">
            <a:avLst>
              <a:gd name="adj1" fmla="val -24331"/>
              <a:gd name="adj2" fmla="val 24983"/>
              <a:gd name="adj3" fmla="val 16667"/>
            </a:avLst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Intrinsic Time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707904" y="3684898"/>
            <a:ext cx="957161" cy="726295"/>
            <a:chOff x="756363" y="5548465"/>
            <a:chExt cx="1036924" cy="726295"/>
          </a:xfrm>
        </p:grpSpPr>
        <p:sp>
          <p:nvSpPr>
            <p:cNvPr id="27" name="TextBox 26"/>
            <p:cNvSpPr txBox="1"/>
            <p:nvPr/>
          </p:nvSpPr>
          <p:spPr>
            <a:xfrm>
              <a:off x="1001199" y="6058736"/>
              <a:ext cx="792088" cy="2160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tlCol="0" anchor="b">
              <a:noAutofit/>
            </a:bodyPr>
            <a:lstStyle>
              <a:defPPr>
                <a:defRPr lang="en-GB"/>
              </a:defPPr>
              <a:lvl1pPr algn="just">
                <a:defRPr sz="90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defRPr>
              </a:lvl1pPr>
            </a:lstStyle>
            <a:p>
              <a:r>
                <a:rPr lang="en-US"/>
                <a:t>Event Time</a:t>
              </a:r>
            </a:p>
          </p:txBody>
        </p:sp>
        <p:cxnSp>
          <p:nvCxnSpPr>
            <p:cNvPr id="28" name="Elbow Connector 51"/>
            <p:cNvCxnSpPr/>
            <p:nvPr/>
          </p:nvCxnSpPr>
          <p:spPr bwMode="auto">
            <a:xfrm>
              <a:off x="992560" y="6093296"/>
              <a:ext cx="540000" cy="0"/>
            </a:xfrm>
            <a:prstGeom prst="straightConnector1">
              <a:avLst/>
            </a:prstGeom>
            <a:solidFill>
              <a:srgbClr val="1F497D"/>
            </a:solidFill>
            <a:ln w="9525" cap="flat" cmpd="sng" algn="ctr">
              <a:solidFill>
                <a:srgbClr val="A6A6A6"/>
              </a:solidFill>
              <a:prstDash val="solid"/>
              <a:headEnd type="none"/>
              <a:tailEnd type="stealth" w="med" len="sm"/>
            </a:ln>
            <a:effectLst/>
          </p:spPr>
        </p:cxnSp>
        <p:cxnSp>
          <p:nvCxnSpPr>
            <p:cNvPr id="29" name="Elbow Connector 51"/>
            <p:cNvCxnSpPr/>
            <p:nvPr/>
          </p:nvCxnSpPr>
          <p:spPr bwMode="auto">
            <a:xfrm flipH="1" flipV="1">
              <a:off x="990843" y="5548465"/>
              <a:ext cx="0" cy="540000"/>
            </a:xfrm>
            <a:prstGeom prst="straightConnector1">
              <a:avLst/>
            </a:prstGeom>
            <a:solidFill>
              <a:srgbClr val="1F497D"/>
            </a:solidFill>
            <a:ln w="9525" cap="flat" cmpd="sng" algn="ctr">
              <a:solidFill>
                <a:srgbClr val="A6A6A6"/>
              </a:solidFill>
              <a:prstDash val="solid"/>
              <a:headEnd type="none"/>
              <a:tailEnd type="stealth" w="med" len="sm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 rot="16200000">
              <a:off x="648351" y="5760620"/>
              <a:ext cx="432048" cy="2160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tlCol="0" anchor="t">
              <a:noAutofit/>
            </a:bodyPr>
            <a:lstStyle>
              <a:defPPr>
                <a:defRPr lang="en-GB"/>
              </a:defPPr>
              <a:lvl1pPr algn="just">
                <a:defRPr sz="90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defRPr>
              </a:lvl1pPr>
            </a:lstStyle>
            <a:p>
              <a:r>
                <a:rPr lang="en-US"/>
                <a:t>Price</a:t>
              </a:r>
            </a:p>
          </p:txBody>
        </p:sp>
      </p:grpSp>
      <p:cxnSp>
        <p:nvCxnSpPr>
          <p:cNvPr id="108" name="Elbow Connector 51"/>
          <p:cNvCxnSpPr/>
          <p:nvPr/>
        </p:nvCxnSpPr>
        <p:spPr bwMode="auto">
          <a:xfrm>
            <a:off x="3442029" y="2204864"/>
            <a:ext cx="397430" cy="430570"/>
          </a:xfrm>
          <a:prstGeom prst="straightConnector1">
            <a:avLst/>
          </a:prstGeom>
          <a:solidFill>
            <a:srgbClr val="1F497D"/>
          </a:solidFill>
          <a:ln w="19050" cap="flat" cmpd="sng" algn="ctr">
            <a:solidFill>
              <a:srgbClr val="1F497D"/>
            </a:solidFill>
            <a:prstDash val="solid"/>
            <a:headEnd type="none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09" name="Oval 108"/>
          <p:cNvSpPr/>
          <p:nvPr/>
        </p:nvSpPr>
        <p:spPr>
          <a:xfrm>
            <a:off x="8227791" y="332656"/>
            <a:ext cx="731158" cy="792088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rPr>
              <a:t>Unique</a:t>
            </a:r>
          </a:p>
        </p:txBody>
      </p:sp>
    </p:spTree>
    <p:extLst>
      <p:ext uri="{BB962C8B-B14F-4D97-AF65-F5344CB8AC3E}">
        <p14:creationId xmlns:p14="http://schemas.microsoft.com/office/powerpoint/2010/main" val="397554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"/>
          <p:cNvSpPr txBox="1">
            <a:spLocks noChangeArrowheads="1"/>
          </p:cNvSpPr>
          <p:nvPr/>
        </p:nvSpPr>
        <p:spPr bwMode="auto">
          <a:xfrm>
            <a:off x="351692" y="457200"/>
            <a:ext cx="837027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200" b="1">
                <a:solidFill>
                  <a:schemeClr val="tx1"/>
                </a:solidFill>
                <a:latin typeface="Calibri" charset="0"/>
                <a:cs typeface="DejaVu Sans" charset="0"/>
              </a:rPr>
              <a:t>Trading the Coastline</a:t>
            </a:r>
          </a:p>
        </p:txBody>
      </p:sp>
      <p:pic>
        <p:nvPicPr>
          <p:cNvPr id="16387" name="Picture 1" descr="Screen Shot 2012-11-06 at 11.06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74" y="1341438"/>
            <a:ext cx="7186246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19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100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13"/>
          <p:cNvSpPr txBox="1">
            <a:spLocks noChangeArrowheads="1"/>
          </p:cNvSpPr>
          <p:nvPr/>
        </p:nvSpPr>
        <p:spPr bwMode="auto">
          <a:xfrm>
            <a:off x="351692" y="457200"/>
            <a:ext cx="837027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200" b="1" dirty="0" err="1">
                <a:solidFill>
                  <a:schemeClr val="tx1"/>
                </a:solidFill>
                <a:latin typeface="Calibri" charset="0"/>
                <a:cs typeface="DejaVu Sans" charset="0"/>
              </a:rPr>
              <a:t>Inhouse</a:t>
            </a:r>
            <a:r>
              <a:rPr lang="en-US" sz="2200" b="1" dirty="0">
                <a:solidFill>
                  <a:schemeClr val="tx1"/>
                </a:solidFill>
                <a:latin typeface="Calibri" charset="0"/>
                <a:cs typeface="DejaVu Sans" charset="0"/>
              </a:rPr>
              <a:t> Science And Research Drives Your Investment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242622" y="4232122"/>
            <a:ext cx="2714816" cy="1861175"/>
            <a:chOff x="5240338" y="2213504"/>
            <a:chExt cx="4537198" cy="2871259"/>
          </a:xfrm>
        </p:grpSpPr>
        <p:pic>
          <p:nvPicPr>
            <p:cNvPr id="12" name="Bild 15" descr="ts_p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3328" y="2482406"/>
              <a:ext cx="3400404" cy="2602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5914312" y="2349500"/>
              <a:ext cx="138809" cy="141288"/>
            </a:xfrm>
            <a:prstGeom prst="ellipse">
              <a:avLst/>
            </a:prstGeom>
            <a:solidFill>
              <a:srgbClr val="008000">
                <a:alpha val="15000"/>
              </a:srgbClr>
            </a:solidFill>
            <a:ln w="1587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914400">
                <a:buClrTx/>
                <a:buSzTx/>
                <a:buFontTx/>
                <a:buNone/>
              </a:pPr>
              <a:endParaRPr lang="de-DE">
                <a:solidFill>
                  <a:srgbClr val="FFFFFF"/>
                </a:solidFill>
                <a:latin typeface="Calibri" pitchFamily="26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6610026" y="3252788"/>
              <a:ext cx="138809" cy="142875"/>
            </a:xfrm>
            <a:prstGeom prst="ellipse">
              <a:avLst/>
            </a:prstGeom>
            <a:solidFill>
              <a:srgbClr val="B2CAF2"/>
            </a:solidFill>
            <a:ln w="1587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9pPr>
            </a:lstStyle>
            <a:p>
              <a:pPr algn="ctr" defTabSz="914400">
                <a:buClrTx/>
                <a:buSzTx/>
                <a:buFontTx/>
                <a:buNone/>
                <a:defRPr/>
              </a:pPr>
              <a:endParaRPr lang="de-DE">
                <a:solidFill>
                  <a:srgbClr val="FFFFFF"/>
                </a:solidFill>
                <a:latin typeface="Calibri" pitchFamily="26" charset="0"/>
                <a:ea typeface="+mn-ea"/>
                <a:cs typeface="+mn-cs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7670323" y="4941888"/>
              <a:ext cx="135464" cy="142875"/>
            </a:xfrm>
            <a:prstGeom prst="ellipse">
              <a:avLst/>
            </a:prstGeom>
            <a:solidFill>
              <a:srgbClr val="008000">
                <a:alpha val="15000"/>
              </a:srgbClr>
            </a:solidFill>
            <a:ln w="1587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9pPr>
            </a:lstStyle>
            <a:p>
              <a:pPr algn="ctr" defTabSz="914400">
                <a:buClrTx/>
                <a:buSzTx/>
                <a:buFontTx/>
                <a:buNone/>
                <a:defRPr/>
              </a:pPr>
              <a:endParaRPr lang="de-DE">
                <a:solidFill>
                  <a:srgbClr val="FFFFFF"/>
                </a:solidFill>
                <a:latin typeface="Calibri" pitchFamily="26" charset="0"/>
                <a:ea typeface="+mn-ea"/>
                <a:cs typeface="+mn-cs"/>
              </a:endParaRPr>
            </a:p>
          </p:txBody>
        </p:sp>
        <p:cxnSp>
          <p:nvCxnSpPr>
            <p:cNvPr id="16" name="Straight Connector 15"/>
            <p:cNvCxnSpPr>
              <a:cxnSpLocks noChangeShapeType="1"/>
              <a:stCxn id="13" idx="5"/>
              <a:endCxn id="14" idx="1"/>
            </p:cNvCxnSpPr>
            <p:nvPr/>
          </p:nvCxnSpPr>
          <p:spPr bwMode="auto">
            <a:xfrm>
              <a:off x="6033052" y="2470151"/>
              <a:ext cx="597043" cy="804863"/>
            </a:xfrm>
            <a:prstGeom prst="line">
              <a:avLst/>
            </a:prstGeom>
            <a:solidFill>
              <a:srgbClr val="B2CAF2"/>
            </a:solidFill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7" name="Straight Connector 16"/>
            <p:cNvCxnSpPr>
              <a:cxnSpLocks noChangeShapeType="1"/>
              <a:stCxn id="14" idx="5"/>
              <a:endCxn id="31" idx="1"/>
            </p:cNvCxnSpPr>
            <p:nvPr/>
          </p:nvCxnSpPr>
          <p:spPr bwMode="auto">
            <a:xfrm>
              <a:off x="6728507" y="3374739"/>
              <a:ext cx="467285" cy="784720"/>
            </a:xfrm>
            <a:prstGeom prst="line">
              <a:avLst/>
            </a:prstGeom>
            <a:solidFill>
              <a:srgbClr val="DFC8F1"/>
            </a:solidFill>
            <a:ln w="25400" cap="flat" cmpd="sng" algn="ctr">
              <a:solidFill>
                <a:srgbClr val="008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" name="TextBox 13"/>
            <p:cNvSpPr txBox="1">
              <a:spLocks noChangeArrowheads="1"/>
            </p:cNvSpPr>
            <p:nvPr/>
          </p:nvSpPr>
          <p:spPr bwMode="auto">
            <a:xfrm>
              <a:off x="6105128" y="2924945"/>
              <a:ext cx="531219" cy="356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>
                <a:buClrTx/>
                <a:buSzTx/>
                <a:buFontTx/>
                <a:buNone/>
              </a:pPr>
              <a:r>
                <a:rPr lang="de-DE" sz="900">
                  <a:solidFill>
                    <a:srgbClr val="000000"/>
                  </a:solidFill>
                  <a:latin typeface="Calibri" charset="0"/>
                  <a:cs typeface="Calibri" charset="0"/>
                </a:rPr>
                <a:t>DC</a:t>
              </a:r>
            </a:p>
          </p:txBody>
        </p:sp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6969225" y="3645024"/>
              <a:ext cx="601118" cy="356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>
                <a:buClrTx/>
                <a:buSzTx/>
                <a:buFontTx/>
                <a:buNone/>
              </a:pPr>
              <a:r>
                <a:rPr lang="de-DE" sz="900">
                  <a:solidFill>
                    <a:srgbClr val="000000"/>
                  </a:solidFill>
                  <a:latin typeface="Calibri" charset="0"/>
                  <a:cs typeface="Calibri" charset="0"/>
                </a:rPr>
                <a:t>OS</a:t>
              </a:r>
            </a:p>
          </p:txBody>
        </p:sp>
        <p:cxnSp>
          <p:nvCxnSpPr>
            <p:cNvPr id="20" name="Straight Connector 19"/>
            <p:cNvCxnSpPr>
              <a:cxnSpLocks noChangeShapeType="1"/>
              <a:endCxn id="13" idx="3"/>
            </p:cNvCxnSpPr>
            <p:nvPr/>
          </p:nvCxnSpPr>
          <p:spPr bwMode="auto">
            <a:xfrm flipV="1">
              <a:off x="5240338" y="2470151"/>
              <a:ext cx="694042" cy="317500"/>
            </a:xfrm>
            <a:prstGeom prst="line">
              <a:avLst/>
            </a:prstGeom>
            <a:solidFill>
              <a:srgbClr val="DFC8F1"/>
            </a:solidFill>
            <a:ln w="25400" cap="flat" cmpd="sng" algn="ctr">
              <a:solidFill>
                <a:srgbClr val="008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1" name="Straight Connector 20"/>
            <p:cNvCxnSpPr>
              <a:cxnSpLocks noChangeShapeType="1"/>
              <a:stCxn id="15" idx="7"/>
              <a:endCxn id="22" idx="3"/>
            </p:cNvCxnSpPr>
            <p:nvPr/>
          </p:nvCxnSpPr>
          <p:spPr bwMode="auto">
            <a:xfrm flipV="1">
              <a:off x="7785718" y="4065588"/>
              <a:ext cx="652232" cy="896937"/>
            </a:xfrm>
            <a:prstGeom prst="line">
              <a:avLst/>
            </a:prstGeom>
            <a:solidFill>
              <a:srgbClr val="B2CAF2"/>
            </a:solidFill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8417882" y="3943350"/>
              <a:ext cx="137137" cy="144463"/>
            </a:xfrm>
            <a:prstGeom prst="ellipse">
              <a:avLst/>
            </a:prstGeom>
            <a:solidFill>
              <a:srgbClr val="B2CAF2"/>
            </a:solidFill>
            <a:ln w="1587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9pPr>
            </a:lstStyle>
            <a:p>
              <a:pPr algn="ctr" defTabSz="914400">
                <a:buClrTx/>
                <a:buSzTx/>
                <a:buFontTx/>
                <a:buNone/>
                <a:defRPr/>
              </a:pPr>
              <a:endParaRPr lang="de-DE">
                <a:solidFill>
                  <a:srgbClr val="FFFFFF"/>
                </a:solidFill>
                <a:latin typeface="Calibri" pitchFamily="26" charset="0"/>
                <a:ea typeface="+mn-ea"/>
                <a:cs typeface="+mn-cs"/>
              </a:endParaRPr>
            </a:p>
          </p:txBody>
        </p:sp>
        <p:cxnSp>
          <p:nvCxnSpPr>
            <p:cNvPr id="23" name="Straight Connector 22"/>
            <p:cNvCxnSpPr>
              <a:cxnSpLocks noChangeShapeType="1"/>
              <a:stCxn id="22" idx="7"/>
            </p:cNvCxnSpPr>
            <p:nvPr/>
          </p:nvCxnSpPr>
          <p:spPr bwMode="auto">
            <a:xfrm flipV="1">
              <a:off x="8534936" y="3573016"/>
              <a:ext cx="450512" cy="391490"/>
            </a:xfrm>
            <a:prstGeom prst="line">
              <a:avLst/>
            </a:prstGeom>
            <a:solidFill>
              <a:srgbClr val="DFC8F1"/>
            </a:solidFill>
            <a:ln w="25400" cap="flat" cmpd="sng" algn="ctr">
              <a:solidFill>
                <a:srgbClr val="008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4" name="Gerade Verbindung 29"/>
            <p:cNvCxnSpPr/>
            <p:nvPr/>
          </p:nvCxnSpPr>
          <p:spPr bwMode="auto">
            <a:xfrm rot="16200000" flipH="1">
              <a:off x="7636039" y="2151295"/>
              <a:ext cx="0" cy="459908"/>
            </a:xfrm>
            <a:prstGeom prst="line">
              <a:avLst/>
            </a:prstGeom>
            <a:solidFill>
              <a:srgbClr val="B2CAF2"/>
            </a:solidFill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25" name="Oval 24"/>
            <p:cNvSpPr/>
            <p:nvPr/>
          </p:nvSpPr>
          <p:spPr bwMode="auto">
            <a:xfrm>
              <a:off x="7588376" y="2332038"/>
              <a:ext cx="100344" cy="106362"/>
            </a:xfrm>
            <a:prstGeom prst="ellipse">
              <a:avLst/>
            </a:prstGeom>
            <a:solidFill>
              <a:srgbClr val="B2CAF2"/>
            </a:solidFill>
            <a:ln w="1587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9pPr>
            </a:lstStyle>
            <a:p>
              <a:pPr algn="ctr" defTabSz="914400">
                <a:buClrTx/>
                <a:buSzTx/>
                <a:buFontTx/>
                <a:buNone/>
                <a:defRPr/>
              </a:pPr>
              <a:endParaRPr lang="de-DE">
                <a:solidFill>
                  <a:srgbClr val="FFFFFF"/>
                </a:solidFill>
                <a:latin typeface="Calibri" pitchFamily="26" charset="0"/>
                <a:ea typeface="+mn-ea"/>
                <a:cs typeface="+mn-cs"/>
              </a:endParaRPr>
            </a:p>
          </p:txBody>
        </p:sp>
        <p:sp>
          <p:nvSpPr>
            <p:cNvPr id="26" name="Textfeld 31"/>
            <p:cNvSpPr txBox="1">
              <a:spLocks noChangeArrowheads="1"/>
            </p:cNvSpPr>
            <p:nvPr/>
          </p:nvSpPr>
          <p:spPr bwMode="auto">
            <a:xfrm>
              <a:off x="7882323" y="2213504"/>
              <a:ext cx="1895213" cy="617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>
                <a:buClrTx/>
                <a:buSzTx/>
                <a:buFontTx/>
                <a:buNone/>
              </a:pPr>
              <a:r>
                <a:rPr lang="de-DE" sz="1000">
                  <a:solidFill>
                    <a:srgbClr val="000000"/>
                  </a:solidFill>
                  <a:latin typeface="Calibri"/>
                  <a:cs typeface="Calibri"/>
                </a:rPr>
                <a:t>Directional Change</a:t>
              </a:r>
            </a:p>
          </p:txBody>
        </p:sp>
        <p:cxnSp>
          <p:nvCxnSpPr>
            <p:cNvPr id="27" name="Gerade Verbindung 32"/>
            <p:cNvCxnSpPr>
              <a:endCxn id="28" idx="2"/>
            </p:cNvCxnSpPr>
            <p:nvPr/>
          </p:nvCxnSpPr>
          <p:spPr bwMode="auto">
            <a:xfrm>
              <a:off x="7401272" y="2632869"/>
              <a:ext cx="187104" cy="0"/>
            </a:xfrm>
            <a:prstGeom prst="line">
              <a:avLst/>
            </a:prstGeom>
            <a:solidFill>
              <a:srgbClr val="DFC8F1"/>
            </a:solidFill>
            <a:ln w="25400" cap="flat" cmpd="sng" algn="ctr">
              <a:solidFill>
                <a:srgbClr val="008000"/>
              </a:solidFill>
              <a:prstDash val="sys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8" name="Oval 27"/>
            <p:cNvSpPr/>
            <p:nvPr/>
          </p:nvSpPr>
          <p:spPr bwMode="auto">
            <a:xfrm>
              <a:off x="7588376" y="2579688"/>
              <a:ext cx="100344" cy="106362"/>
            </a:xfrm>
            <a:prstGeom prst="ellipse">
              <a:avLst/>
            </a:prstGeom>
            <a:solidFill>
              <a:srgbClr val="008000">
                <a:alpha val="15000"/>
              </a:srgbClr>
            </a:solidFill>
            <a:ln w="1587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9pPr>
            </a:lstStyle>
            <a:p>
              <a:pPr algn="ctr" defTabSz="914400">
                <a:buClrTx/>
                <a:buSzTx/>
                <a:buFontTx/>
                <a:buNone/>
                <a:defRPr/>
              </a:pPr>
              <a:endParaRPr lang="de-DE">
                <a:solidFill>
                  <a:srgbClr val="FFFFFF"/>
                </a:solidFill>
                <a:latin typeface="Calibri" pitchFamily="26" charset="0"/>
                <a:ea typeface="+mn-ea"/>
                <a:cs typeface="+mn-cs"/>
              </a:endParaRPr>
            </a:p>
          </p:txBody>
        </p:sp>
        <p:sp>
          <p:nvSpPr>
            <p:cNvPr id="29" name="Textfeld 34"/>
            <p:cNvSpPr txBox="1">
              <a:spLocks noChangeArrowheads="1"/>
            </p:cNvSpPr>
            <p:nvPr/>
          </p:nvSpPr>
          <p:spPr bwMode="auto">
            <a:xfrm>
              <a:off x="7896301" y="2471908"/>
              <a:ext cx="1210668" cy="37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>
                <a:buClrTx/>
                <a:buSzTx/>
                <a:buFontTx/>
                <a:buNone/>
              </a:pPr>
              <a:r>
                <a:rPr lang="de-DE" sz="1000">
                  <a:solidFill>
                    <a:srgbClr val="000000"/>
                  </a:solidFill>
                  <a:latin typeface="Calibri"/>
                  <a:cs typeface="Calibri"/>
                </a:rPr>
                <a:t>Overshoot</a:t>
              </a:r>
            </a:p>
          </p:txBody>
        </p:sp>
        <p:cxnSp>
          <p:nvCxnSpPr>
            <p:cNvPr id="30" name="Gerade Verbindung 32"/>
            <p:cNvCxnSpPr>
              <a:stCxn id="28" idx="6"/>
            </p:cNvCxnSpPr>
            <p:nvPr/>
          </p:nvCxnSpPr>
          <p:spPr bwMode="auto">
            <a:xfrm>
              <a:off x="7688720" y="2632869"/>
              <a:ext cx="176813" cy="264"/>
            </a:xfrm>
            <a:prstGeom prst="line">
              <a:avLst/>
            </a:prstGeom>
            <a:solidFill>
              <a:srgbClr val="DFC8F1"/>
            </a:solidFill>
            <a:ln w="25400" cap="flat" cmpd="sng" algn="ctr">
              <a:solidFill>
                <a:srgbClr val="008000"/>
              </a:solidFill>
              <a:prstDash val="sys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7185248" y="4149080"/>
              <a:ext cx="72000" cy="70875"/>
            </a:xfrm>
            <a:prstGeom prst="ellipse">
              <a:avLst/>
            </a:prstGeom>
            <a:solidFill>
              <a:srgbClr val="008000">
                <a:alpha val="15000"/>
              </a:srgbClr>
            </a:solidFill>
            <a:ln w="1587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9pPr>
            </a:lstStyle>
            <a:p>
              <a:pPr algn="ctr" defTabSz="914400">
                <a:buClrTx/>
                <a:buSzTx/>
                <a:buFontTx/>
                <a:buNone/>
                <a:defRPr/>
              </a:pPr>
              <a:endParaRPr lang="de-DE">
                <a:solidFill>
                  <a:srgbClr val="FFFFFF"/>
                </a:solidFill>
                <a:latin typeface="Calibri" pitchFamily="26" charset="0"/>
                <a:ea typeface="+mn-ea"/>
                <a:cs typeface="+mn-cs"/>
              </a:endParaRPr>
            </a:p>
          </p:txBody>
        </p:sp>
        <p:cxnSp>
          <p:nvCxnSpPr>
            <p:cNvPr id="32" name="Straight Connector 31"/>
            <p:cNvCxnSpPr>
              <a:cxnSpLocks noChangeShapeType="1"/>
              <a:stCxn id="31" idx="5"/>
              <a:endCxn id="15" idx="1"/>
            </p:cNvCxnSpPr>
            <p:nvPr/>
          </p:nvCxnSpPr>
          <p:spPr bwMode="auto">
            <a:xfrm>
              <a:off x="7246704" y="4209576"/>
              <a:ext cx="443457" cy="753236"/>
            </a:xfrm>
            <a:prstGeom prst="line">
              <a:avLst/>
            </a:prstGeom>
            <a:solidFill>
              <a:srgbClr val="DFC8F1"/>
            </a:solidFill>
            <a:ln w="25400" cap="flat" cmpd="sng" algn="ctr">
              <a:solidFill>
                <a:srgbClr val="008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3" name="Oval 32"/>
            <p:cNvSpPr/>
            <p:nvPr/>
          </p:nvSpPr>
          <p:spPr bwMode="auto">
            <a:xfrm>
              <a:off x="7600362" y="2732088"/>
              <a:ext cx="72000" cy="70362"/>
            </a:xfrm>
            <a:prstGeom prst="ellipse">
              <a:avLst/>
            </a:prstGeom>
            <a:solidFill>
              <a:srgbClr val="008000">
                <a:alpha val="15000"/>
              </a:srgbClr>
            </a:solidFill>
            <a:ln w="1587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-65" charset="0"/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bg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9pPr>
            </a:lstStyle>
            <a:p>
              <a:pPr algn="ctr" defTabSz="914400">
                <a:buClrTx/>
                <a:buSzTx/>
                <a:buFontTx/>
                <a:buNone/>
                <a:defRPr/>
              </a:pPr>
              <a:endParaRPr lang="de-DE">
                <a:solidFill>
                  <a:srgbClr val="FFFFFF"/>
                </a:solidFill>
                <a:latin typeface="Calibri" pitchFamily="26" charset="0"/>
                <a:ea typeface="+mn-ea"/>
                <a:cs typeface="+mn-cs"/>
              </a:endParaRPr>
            </a:p>
          </p:txBody>
        </p:sp>
        <p:sp>
          <p:nvSpPr>
            <p:cNvPr id="34" name="Textfeld 34"/>
            <p:cNvSpPr txBox="1">
              <a:spLocks noChangeArrowheads="1"/>
            </p:cNvSpPr>
            <p:nvPr/>
          </p:nvSpPr>
          <p:spPr bwMode="auto">
            <a:xfrm>
              <a:off x="7909603" y="2653847"/>
              <a:ext cx="1210668" cy="569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>
                <a:buClrTx/>
                <a:buSzTx/>
                <a:buFontTx/>
                <a:buNone/>
              </a:pPr>
              <a:r>
                <a:rPr lang="de-DE" sz="900">
                  <a:solidFill>
                    <a:srgbClr val="000000"/>
                  </a:solidFill>
                  <a:latin typeface="Calibri"/>
                  <a:cs typeface="Calibri"/>
                </a:rPr>
                <a:t>1. Overshoot</a:t>
              </a:r>
            </a:p>
          </p:txBody>
        </p:sp>
      </p:grpSp>
      <p:sp>
        <p:nvSpPr>
          <p:cNvPr id="36" name="Rounded Rectangular Callout 35"/>
          <p:cNvSpPr/>
          <p:nvPr/>
        </p:nvSpPr>
        <p:spPr>
          <a:xfrm flipH="1">
            <a:off x="485996" y="1196753"/>
            <a:ext cx="2123550" cy="565031"/>
          </a:xfrm>
          <a:prstGeom prst="wedgeRoundRectCallout">
            <a:avLst>
              <a:gd name="adj1" fmla="val -24331"/>
              <a:gd name="adj2" fmla="val 24983"/>
              <a:gd name="adj3" fmla="val 16667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1. Tick-by-Tick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ounded Rectangular Callout 38"/>
          <p:cNvSpPr/>
          <p:nvPr/>
        </p:nvSpPr>
        <p:spPr>
          <a:xfrm flipH="1">
            <a:off x="3453471" y="1196753"/>
            <a:ext cx="2104334" cy="565031"/>
          </a:xfrm>
          <a:prstGeom prst="wedgeRoundRectCallout">
            <a:avLst>
              <a:gd name="adj1" fmla="val -24331"/>
              <a:gd name="adj2" fmla="val 24983"/>
              <a:gd name="adj3" fmla="val 16667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2. Intrinsic Time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ounded Rectangular Callout 39"/>
          <p:cNvSpPr/>
          <p:nvPr/>
        </p:nvSpPr>
        <p:spPr>
          <a:xfrm flipH="1">
            <a:off x="6401730" y="1196753"/>
            <a:ext cx="2123551" cy="565031"/>
          </a:xfrm>
          <a:prstGeom prst="wedgeRoundRectCallout">
            <a:avLst>
              <a:gd name="adj1" fmla="val -24331"/>
              <a:gd name="adj2" fmla="val 24983"/>
              <a:gd name="adj3" fmla="val 16667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3. Scaling Laws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4" name="Bild 6" descr="fig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197778"/>
            <a:ext cx="2386778" cy="1967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5" name="Rectangle 10"/>
          <p:cNvSpPr>
            <a:spLocks noChangeArrowheads="1"/>
          </p:cNvSpPr>
          <p:nvPr/>
        </p:nvSpPr>
        <p:spPr bwMode="auto">
          <a:xfrm>
            <a:off x="6300193" y="6114783"/>
            <a:ext cx="2360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en-GB" sz="1200" baseline="3000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Glattfelder et al.:</a:t>
            </a:r>
            <a:r>
              <a:rPr lang="en-GB" sz="120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1200" baseline="3000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Quant. Financ. 11(4), 599 - 614 (2011)</a:t>
            </a:r>
          </a:p>
        </p:txBody>
      </p:sp>
      <p:cxnSp>
        <p:nvCxnSpPr>
          <p:cNvPr id="66" name="Elbow Connector 53"/>
          <p:cNvCxnSpPr>
            <a:stCxn id="67" idx="0"/>
            <a:endCxn id="40" idx="2"/>
          </p:cNvCxnSpPr>
          <p:nvPr/>
        </p:nvCxnSpPr>
        <p:spPr bwMode="auto">
          <a:xfrm flipH="1" flipV="1">
            <a:off x="7463506" y="1761784"/>
            <a:ext cx="1727" cy="514781"/>
          </a:xfrm>
          <a:prstGeom prst="straightConnector1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67" name="Rounded Rectangular Callout 66"/>
          <p:cNvSpPr/>
          <p:nvPr/>
        </p:nvSpPr>
        <p:spPr>
          <a:xfrm flipH="1">
            <a:off x="6401729" y="2276564"/>
            <a:ext cx="2127006" cy="1584484"/>
          </a:xfrm>
          <a:prstGeom prst="wedgeRoundRectCallout">
            <a:avLst>
              <a:gd name="adj1" fmla="val -24331"/>
              <a:gd name="adj2" fmla="val 24983"/>
              <a:gd name="adj3" fmla="val 16667"/>
            </a:avLst>
          </a:prstGeom>
          <a:noFill/>
          <a:ln w="28575" cap="flat" cmpd="sng" algn="ctr">
            <a:solidFill>
              <a:srgbClr val="1F497D"/>
            </a:solidFill>
            <a:prstDash val="solid"/>
          </a:ln>
          <a:effectLst/>
        </p:spPr>
        <p:txBody>
          <a:bodyPr lIns="108000" tIns="0" bIns="0" rtlCol="0" anchor="ctr"/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ker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The scaling laws pervasive to tick-by-tick data when applying intrinsic time, provide consistent and </a:t>
            </a:r>
            <a:r>
              <a:rPr lang="en-US" sz="1000" b="1" ker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unbiased statistical properties</a:t>
            </a:r>
            <a:r>
              <a:rPr lang="en-US" sz="1000" ker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to the trading model. They unveil hidden patterns in FX tick data.</a:t>
            </a:r>
          </a:p>
        </p:txBody>
      </p:sp>
      <p:cxnSp>
        <p:nvCxnSpPr>
          <p:cNvPr id="70" name="Elbow Connector 53"/>
          <p:cNvCxnSpPr>
            <a:stCxn id="71" idx="0"/>
            <a:endCxn id="36" idx="2"/>
          </p:cNvCxnSpPr>
          <p:nvPr/>
        </p:nvCxnSpPr>
        <p:spPr bwMode="auto">
          <a:xfrm flipH="1" flipV="1">
            <a:off x="1547770" y="1761784"/>
            <a:ext cx="1728" cy="514781"/>
          </a:xfrm>
          <a:prstGeom prst="straightConnector1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71" name="Rounded Rectangular Callout 70"/>
          <p:cNvSpPr/>
          <p:nvPr/>
        </p:nvSpPr>
        <p:spPr>
          <a:xfrm flipH="1">
            <a:off x="485995" y="2276564"/>
            <a:ext cx="2127006" cy="1584484"/>
          </a:xfrm>
          <a:prstGeom prst="wedgeRoundRectCallout">
            <a:avLst>
              <a:gd name="adj1" fmla="val -24331"/>
              <a:gd name="adj2" fmla="val 24983"/>
              <a:gd name="adj3" fmla="val 16667"/>
            </a:avLst>
          </a:prstGeom>
          <a:noFill/>
          <a:ln w="28575" cap="flat" cmpd="sng" algn="ctr">
            <a:solidFill>
              <a:srgbClr val="1F497D"/>
            </a:solidFill>
            <a:prstDash val="solid"/>
          </a:ln>
          <a:effectLst/>
        </p:spPr>
        <p:txBody>
          <a:bodyPr lIns="108000" tIns="0" bIns="0" rtlCol="0" anchor="ctr"/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ker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We collect up to 100‘000 data points per day per currency pair: more than </a:t>
            </a:r>
            <a:r>
              <a:rPr lang="en-US" sz="1000" b="1" ker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one price update per second</a:t>
            </a:r>
            <a:r>
              <a:rPr lang="en-US" sz="1000" ker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 The cumulative path travelled tick-by-tick provides a coastline with many ups and downs, a coastline that is 10x longer than the daily move. </a:t>
            </a:r>
          </a:p>
        </p:txBody>
      </p:sp>
      <p:cxnSp>
        <p:nvCxnSpPr>
          <p:cNvPr id="73" name="Elbow Connector 53"/>
          <p:cNvCxnSpPr>
            <a:stCxn id="74" idx="0"/>
            <a:endCxn id="39" idx="2"/>
          </p:cNvCxnSpPr>
          <p:nvPr/>
        </p:nvCxnSpPr>
        <p:spPr bwMode="auto">
          <a:xfrm flipH="1" flipV="1">
            <a:off x="4505637" y="1761784"/>
            <a:ext cx="1728" cy="514781"/>
          </a:xfrm>
          <a:prstGeom prst="straightConnector1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74" name="Rounded Rectangular Callout 73"/>
          <p:cNvSpPr/>
          <p:nvPr/>
        </p:nvSpPr>
        <p:spPr>
          <a:xfrm flipH="1">
            <a:off x="3443862" y="2276564"/>
            <a:ext cx="2127006" cy="1584484"/>
          </a:xfrm>
          <a:prstGeom prst="wedgeRoundRectCallout">
            <a:avLst>
              <a:gd name="adj1" fmla="val -24331"/>
              <a:gd name="adj2" fmla="val 24983"/>
              <a:gd name="adj3" fmla="val 16667"/>
            </a:avLst>
          </a:prstGeom>
          <a:noFill/>
          <a:ln w="28575" cap="flat" cmpd="sng" algn="ctr">
            <a:solidFill>
              <a:srgbClr val="1F497D"/>
            </a:solidFill>
            <a:prstDash val="solid"/>
          </a:ln>
          <a:effectLst/>
        </p:spPr>
        <p:txBody>
          <a:bodyPr lIns="108000" tIns="0" bIns="0" rtlCol="0" anchor="ctr"/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000" ker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Using intrinsic time, we can differentiate between overreacting (overshoots) and normal (directional change) movements of tick-by-tick price data. Intrinsic time </a:t>
            </a:r>
            <a:r>
              <a:rPr lang="en-US" sz="1000" b="1" ker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zooms in on the dynamics of markets </a:t>
            </a:r>
            <a:r>
              <a:rPr lang="en-US" sz="1000" ker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and allows us to </a:t>
            </a:r>
            <a:r>
              <a:rPr lang="en-US" sz="1000" b="1" ker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act when something happens</a:t>
            </a:r>
            <a:r>
              <a:rPr lang="en-US" sz="1000" ker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8227791" y="332656"/>
            <a:ext cx="731158" cy="792088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rPr>
              <a:t>Unique</a:t>
            </a:r>
          </a:p>
        </p:txBody>
      </p:sp>
      <p:pic>
        <p:nvPicPr>
          <p:cNvPr id="44" name="Bild 15" descr="ts_p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865" y="4437113"/>
            <a:ext cx="2034619" cy="168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" name="Group 74"/>
          <p:cNvGrpSpPr/>
          <p:nvPr/>
        </p:nvGrpSpPr>
        <p:grpSpPr>
          <a:xfrm>
            <a:off x="357863" y="5229200"/>
            <a:ext cx="957160" cy="1008112"/>
            <a:chOff x="747725" y="1988840"/>
            <a:chExt cx="1036923" cy="1008112"/>
          </a:xfrm>
        </p:grpSpPr>
        <p:sp>
          <p:nvSpPr>
            <p:cNvPr id="76" name="TextBox 75"/>
            <p:cNvSpPr txBox="1"/>
            <p:nvPr/>
          </p:nvSpPr>
          <p:spPr>
            <a:xfrm>
              <a:off x="992560" y="2780928"/>
              <a:ext cx="792088" cy="2160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tlCol="0" anchor="b">
              <a:noAutofit/>
            </a:bodyPr>
            <a:lstStyle/>
            <a:p>
              <a:pPr algn="just"/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Physical Time</a:t>
              </a:r>
            </a:p>
          </p:txBody>
        </p:sp>
        <p:cxnSp>
          <p:nvCxnSpPr>
            <p:cNvPr id="77" name="Elbow Connector 51"/>
            <p:cNvCxnSpPr/>
            <p:nvPr/>
          </p:nvCxnSpPr>
          <p:spPr bwMode="auto">
            <a:xfrm>
              <a:off x="992560" y="2787431"/>
              <a:ext cx="540000" cy="0"/>
            </a:xfrm>
            <a:prstGeom prst="straightConnector1">
              <a:avLst/>
            </a:prstGeom>
            <a:solidFill>
              <a:srgbClr val="1F497D"/>
            </a:solidFill>
            <a:ln w="9525" cap="flat" cmpd="sng" algn="ctr">
              <a:solidFill>
                <a:srgbClr val="A6A6A6"/>
              </a:solidFill>
              <a:prstDash val="solid"/>
              <a:headEnd type="none"/>
              <a:tailEnd type="stealth" w="med" len="sm"/>
            </a:ln>
            <a:effectLst/>
          </p:spPr>
        </p:cxnSp>
        <p:cxnSp>
          <p:nvCxnSpPr>
            <p:cNvPr id="80" name="Elbow Connector 51"/>
            <p:cNvCxnSpPr/>
            <p:nvPr/>
          </p:nvCxnSpPr>
          <p:spPr bwMode="auto">
            <a:xfrm flipH="1" flipV="1">
              <a:off x="990843" y="2242600"/>
              <a:ext cx="0" cy="540000"/>
            </a:xfrm>
            <a:prstGeom prst="straightConnector1">
              <a:avLst/>
            </a:prstGeom>
            <a:solidFill>
              <a:srgbClr val="1F497D"/>
            </a:solidFill>
            <a:ln w="9525" cap="flat" cmpd="sng" algn="ctr">
              <a:solidFill>
                <a:srgbClr val="A6A6A6"/>
              </a:solidFill>
              <a:prstDash val="solid"/>
              <a:headEnd type="none"/>
              <a:tailEnd type="stealth" w="med" len="sm"/>
            </a:ln>
            <a:effectLst/>
          </p:spPr>
        </p:cxnSp>
        <p:sp>
          <p:nvSpPr>
            <p:cNvPr id="81" name="TextBox 80"/>
            <p:cNvSpPr txBox="1"/>
            <p:nvPr/>
          </p:nvSpPr>
          <p:spPr>
            <a:xfrm rot="16200000">
              <a:off x="459693" y="2276872"/>
              <a:ext cx="792088" cy="2160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tlCol="0" anchor="t">
              <a:noAutofit/>
            </a:bodyPr>
            <a:lstStyle/>
            <a:p>
              <a:pPr algn="just"/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Price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083088" y="5511018"/>
            <a:ext cx="957161" cy="726295"/>
            <a:chOff x="756363" y="5548465"/>
            <a:chExt cx="1036924" cy="726295"/>
          </a:xfrm>
        </p:grpSpPr>
        <p:sp>
          <p:nvSpPr>
            <p:cNvPr id="83" name="TextBox 82"/>
            <p:cNvSpPr txBox="1"/>
            <p:nvPr/>
          </p:nvSpPr>
          <p:spPr>
            <a:xfrm>
              <a:off x="1001199" y="6058736"/>
              <a:ext cx="792088" cy="2160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tlCol="0" anchor="b">
              <a:noAutofit/>
            </a:bodyPr>
            <a:lstStyle>
              <a:defPPr>
                <a:defRPr lang="en-GB"/>
              </a:defPPr>
              <a:lvl1pPr algn="just">
                <a:defRPr sz="90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defRPr>
              </a:lvl1pPr>
            </a:lstStyle>
            <a:p>
              <a:r>
                <a:rPr lang="en-US"/>
                <a:t>Event Time</a:t>
              </a:r>
            </a:p>
          </p:txBody>
        </p:sp>
        <p:cxnSp>
          <p:nvCxnSpPr>
            <p:cNvPr id="84" name="Elbow Connector 51"/>
            <p:cNvCxnSpPr/>
            <p:nvPr/>
          </p:nvCxnSpPr>
          <p:spPr bwMode="auto">
            <a:xfrm>
              <a:off x="992560" y="6093296"/>
              <a:ext cx="540000" cy="0"/>
            </a:xfrm>
            <a:prstGeom prst="straightConnector1">
              <a:avLst/>
            </a:prstGeom>
            <a:solidFill>
              <a:srgbClr val="1F497D"/>
            </a:solidFill>
            <a:ln w="9525" cap="flat" cmpd="sng" algn="ctr">
              <a:solidFill>
                <a:srgbClr val="A6A6A6"/>
              </a:solidFill>
              <a:prstDash val="solid"/>
              <a:headEnd type="none"/>
              <a:tailEnd type="stealth" w="med" len="sm"/>
            </a:ln>
            <a:effectLst/>
          </p:spPr>
        </p:cxnSp>
        <p:cxnSp>
          <p:nvCxnSpPr>
            <p:cNvPr id="85" name="Elbow Connector 51"/>
            <p:cNvCxnSpPr/>
            <p:nvPr/>
          </p:nvCxnSpPr>
          <p:spPr bwMode="auto">
            <a:xfrm flipH="1" flipV="1">
              <a:off x="990843" y="5548465"/>
              <a:ext cx="0" cy="540000"/>
            </a:xfrm>
            <a:prstGeom prst="straightConnector1">
              <a:avLst/>
            </a:prstGeom>
            <a:solidFill>
              <a:srgbClr val="1F497D"/>
            </a:solidFill>
            <a:ln w="9525" cap="flat" cmpd="sng" algn="ctr">
              <a:solidFill>
                <a:srgbClr val="A6A6A6"/>
              </a:solidFill>
              <a:prstDash val="solid"/>
              <a:headEnd type="none"/>
              <a:tailEnd type="stealth" w="med" len="sm"/>
            </a:ln>
            <a:effectLst/>
          </p:spPr>
        </p:cxnSp>
        <p:sp>
          <p:nvSpPr>
            <p:cNvPr id="86" name="TextBox 85"/>
            <p:cNvSpPr txBox="1"/>
            <p:nvPr/>
          </p:nvSpPr>
          <p:spPr>
            <a:xfrm rot="16200000">
              <a:off x="648351" y="5760620"/>
              <a:ext cx="432048" cy="2160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tlCol="0" anchor="t">
              <a:noAutofit/>
            </a:bodyPr>
            <a:lstStyle>
              <a:defPPr>
                <a:defRPr lang="en-GB"/>
              </a:defPPr>
              <a:lvl1pPr algn="just">
                <a:defRPr sz="90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defRPr>
              </a:lvl1pPr>
            </a:lstStyle>
            <a:p>
              <a:r>
                <a:rPr lang="en-US"/>
                <a:t>Price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8254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645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Exciting Work</a:t>
            </a:r>
            <a:r>
              <a:rPr lang="de-DE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89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Features Of FX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74" y="1417638"/>
            <a:ext cx="8686800" cy="4642640"/>
          </a:xfrm>
        </p:spPr>
        <p:txBody>
          <a:bodyPr>
            <a:noAutofit/>
          </a:bodyPr>
          <a:lstStyle/>
          <a:p>
            <a:r>
              <a:rPr lang="en-US" sz="2200" dirty="0" smtClean="0"/>
              <a:t>FX spot transaction volume is 2 trillion per day, 15 percent of US GDP</a:t>
            </a:r>
          </a:p>
          <a:p>
            <a:r>
              <a:rPr lang="en-US" sz="2200" dirty="0" smtClean="0"/>
              <a:t>Price </a:t>
            </a:r>
            <a:r>
              <a:rPr lang="en-US" sz="2200" dirty="0"/>
              <a:t>ticks occur at irregular intervals. </a:t>
            </a:r>
            <a:endParaRPr lang="en-US" sz="2200" dirty="0" smtClean="0"/>
          </a:p>
          <a:p>
            <a:r>
              <a:rPr lang="en-US" sz="2200" dirty="0" smtClean="0"/>
              <a:t>Price </a:t>
            </a:r>
            <a:r>
              <a:rPr lang="en-US" sz="2200" dirty="0"/>
              <a:t>changes are leptokurtic, increasingly so for short-term horizons.</a:t>
            </a:r>
          </a:p>
          <a:p>
            <a:r>
              <a:rPr lang="en-US" sz="2200" dirty="0" smtClean="0"/>
              <a:t>Average volume per second is 12 million of buys and sells; volume spikes are two to three orders larger in size. Small imbalances of buy and sell volume have big price impact.</a:t>
            </a:r>
          </a:p>
          <a:p>
            <a:r>
              <a:rPr lang="en-US" sz="2200" dirty="0" smtClean="0"/>
              <a:t>80% of volume has holding periods of less than 20 minutes; 98% of volume has holding periods of less than 24 hours. </a:t>
            </a:r>
          </a:p>
          <a:p>
            <a:r>
              <a:rPr lang="en-US" sz="2200" dirty="0" smtClean="0"/>
              <a:t>Bid/ask spread can be as low as 0.0003%</a:t>
            </a:r>
          </a:p>
          <a:p>
            <a:r>
              <a:rPr lang="en-US" sz="2200" dirty="0" smtClean="0"/>
              <a:t>Average price move per day is 0.5% with a daily 6.4% coast line of sum of price changes larger than 0.05% after deducting transaction costs. </a:t>
            </a:r>
          </a:p>
          <a:p>
            <a:r>
              <a:rPr lang="en-US" sz="2200" dirty="0" smtClean="0"/>
              <a:t>Above features are typical for other liquid markets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82160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144" y="257180"/>
            <a:ext cx="8920259" cy="856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225" eaLnBrk="1" hangingPunct="1">
              <a:buFont typeface="Verdana" charset="0"/>
              <a:buNone/>
              <a:tabLst>
                <a:tab pos="22225" algn="l"/>
                <a:tab pos="479425" algn="l"/>
                <a:tab pos="936625" algn="l"/>
                <a:tab pos="1393825" algn="l"/>
                <a:tab pos="1851025" algn="l"/>
                <a:tab pos="2308225" algn="l"/>
                <a:tab pos="2765425" algn="l"/>
                <a:tab pos="3222625" algn="l"/>
                <a:tab pos="3679825" algn="l"/>
                <a:tab pos="4137025" algn="l"/>
                <a:tab pos="4594225" algn="l"/>
                <a:tab pos="5051425" algn="l"/>
                <a:tab pos="5508625" algn="l"/>
                <a:tab pos="5965825" algn="l"/>
                <a:tab pos="6423025" algn="l"/>
                <a:tab pos="6880225" algn="l"/>
                <a:tab pos="7337425" algn="l"/>
                <a:tab pos="7794625" algn="l"/>
                <a:tab pos="8251825" algn="l"/>
                <a:tab pos="8709025" algn="l"/>
                <a:tab pos="9166225" algn="l"/>
              </a:tabLst>
            </a:pPr>
            <a:r>
              <a:rPr lang="en-US" dirty="0" smtClean="0">
                <a:latin typeface="Verdana" charset="0"/>
              </a:rPr>
              <a:t> Trading Models?</a:t>
            </a:r>
            <a:endParaRPr lang="en-US" dirty="0">
              <a:latin typeface="Verdana" charset="0"/>
            </a:endParaRPr>
          </a:p>
        </p:txBody>
      </p:sp>
      <p:grpSp>
        <p:nvGrpSpPr>
          <p:cNvPr id="42000" name="Gruppierung 43"/>
          <p:cNvGrpSpPr>
            <a:grpSpLocks/>
          </p:cNvGrpSpPr>
          <p:nvPr/>
        </p:nvGrpSpPr>
        <p:grpSpPr bwMode="auto">
          <a:xfrm>
            <a:off x="724699" y="1723009"/>
            <a:ext cx="7824716" cy="2167003"/>
            <a:chOff x="685800" y="1723008"/>
            <a:chExt cx="7824716" cy="2167003"/>
          </a:xfrm>
        </p:grpSpPr>
        <p:cxnSp>
          <p:nvCxnSpPr>
            <p:cNvPr id="42001" name="Gerade Verbindung mit Pfeil 15"/>
            <p:cNvCxnSpPr>
              <a:cxnSpLocks noChangeShapeType="1"/>
            </p:cNvCxnSpPr>
            <p:nvPr/>
          </p:nvCxnSpPr>
          <p:spPr bwMode="auto">
            <a:xfrm>
              <a:off x="685800" y="3509020"/>
              <a:ext cx="5867892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02" name="Textfeld 16"/>
            <p:cNvSpPr txBox="1">
              <a:spLocks noChangeArrowheads="1"/>
            </p:cNvSpPr>
            <p:nvPr/>
          </p:nvSpPr>
          <p:spPr bwMode="auto">
            <a:xfrm>
              <a:off x="6782384" y="3015183"/>
              <a:ext cx="172813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1800">
                  <a:solidFill>
                    <a:schemeClr val="tx1"/>
                  </a:solidFill>
                  <a:cs typeface="Verdana" charset="0"/>
                </a:rPr>
                <a:t>Intrinsic time</a:t>
              </a:r>
            </a:p>
            <a:p>
              <a:pPr algn="ctr" eaLnBrk="1" hangingPunct="1"/>
              <a:r>
                <a:rPr lang="de-DE" sz="1800">
                  <a:solidFill>
                    <a:schemeClr val="tx1"/>
                  </a:solidFill>
                  <a:cs typeface="Verdana" charset="0"/>
                </a:rPr>
                <a:t>[events]</a:t>
              </a:r>
            </a:p>
          </p:txBody>
        </p:sp>
        <p:cxnSp>
          <p:nvCxnSpPr>
            <p:cNvPr id="42003" name="Gerade Verbindung mit Pfeil 18"/>
            <p:cNvCxnSpPr>
              <a:cxnSpLocks noChangeShapeType="1"/>
            </p:cNvCxnSpPr>
            <p:nvPr/>
          </p:nvCxnSpPr>
          <p:spPr bwMode="auto">
            <a:xfrm flipV="1">
              <a:off x="762006" y="2823351"/>
              <a:ext cx="838270" cy="457112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4" name="Gerade Verbindung 20"/>
            <p:cNvCxnSpPr>
              <a:cxnSpLocks noChangeShapeType="1"/>
            </p:cNvCxnSpPr>
            <p:nvPr/>
          </p:nvCxnSpPr>
          <p:spPr bwMode="auto">
            <a:xfrm flipV="1">
              <a:off x="1600277" y="2518609"/>
              <a:ext cx="685857" cy="303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5" name="Gerade Verbindung mit Pfeil 22"/>
            <p:cNvCxnSpPr>
              <a:cxnSpLocks noChangeShapeType="1"/>
            </p:cNvCxnSpPr>
            <p:nvPr/>
          </p:nvCxnSpPr>
          <p:spPr bwMode="auto">
            <a:xfrm>
              <a:off x="2286134" y="2518609"/>
              <a:ext cx="1295509" cy="457112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6" name="Gerade Verbindung 27"/>
            <p:cNvCxnSpPr>
              <a:cxnSpLocks noChangeShapeType="1"/>
            </p:cNvCxnSpPr>
            <p:nvPr/>
          </p:nvCxnSpPr>
          <p:spPr bwMode="auto">
            <a:xfrm>
              <a:off x="3581643" y="2975722"/>
              <a:ext cx="228619" cy="76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7" name="Gerade Verbindung mit Pfeil 33"/>
            <p:cNvCxnSpPr>
              <a:cxnSpLocks noChangeShapeType="1"/>
            </p:cNvCxnSpPr>
            <p:nvPr/>
          </p:nvCxnSpPr>
          <p:spPr bwMode="auto">
            <a:xfrm rot="5400000" flipH="1" flipV="1">
              <a:off x="3772222" y="2632835"/>
              <a:ext cx="457112" cy="381032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8" name="Gerade Verbindung 35"/>
            <p:cNvCxnSpPr>
              <a:cxnSpLocks noChangeShapeType="1"/>
            </p:cNvCxnSpPr>
            <p:nvPr/>
          </p:nvCxnSpPr>
          <p:spPr bwMode="auto">
            <a:xfrm flipV="1">
              <a:off x="4191294" y="1832941"/>
              <a:ext cx="1371715" cy="7618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9" name="Gerade Verbindung mit Pfeil 37"/>
            <p:cNvCxnSpPr>
              <a:cxnSpLocks noChangeShapeType="1"/>
            </p:cNvCxnSpPr>
            <p:nvPr/>
          </p:nvCxnSpPr>
          <p:spPr bwMode="auto">
            <a:xfrm>
              <a:off x="5563009" y="1832941"/>
              <a:ext cx="457238" cy="380927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0" name="Gerade Verbindung 44"/>
            <p:cNvCxnSpPr>
              <a:cxnSpLocks noChangeShapeType="1"/>
            </p:cNvCxnSpPr>
            <p:nvPr/>
          </p:nvCxnSpPr>
          <p:spPr bwMode="auto">
            <a:xfrm>
              <a:off x="1598613" y="2822559"/>
              <a:ext cx="1" cy="686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1" name="Gerade Verbindung 45"/>
            <p:cNvCxnSpPr>
              <a:cxnSpLocks noChangeShapeType="1"/>
            </p:cNvCxnSpPr>
            <p:nvPr/>
          </p:nvCxnSpPr>
          <p:spPr bwMode="auto">
            <a:xfrm>
              <a:off x="3579813" y="2975723"/>
              <a:ext cx="1" cy="5332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2" name="Gerade Verbindung 46"/>
            <p:cNvCxnSpPr>
              <a:cxnSpLocks noChangeShapeType="1"/>
            </p:cNvCxnSpPr>
            <p:nvPr/>
          </p:nvCxnSpPr>
          <p:spPr bwMode="auto">
            <a:xfrm>
              <a:off x="4189413" y="2594797"/>
              <a:ext cx="1" cy="9141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3" name="Gerade Verbindung 47"/>
            <p:cNvCxnSpPr>
              <a:cxnSpLocks noChangeShapeType="1"/>
              <a:endCxn id="42022" idx="0"/>
            </p:cNvCxnSpPr>
            <p:nvPr/>
          </p:nvCxnSpPr>
          <p:spPr bwMode="auto">
            <a:xfrm flipH="1">
              <a:off x="6015079" y="2253183"/>
              <a:ext cx="7368" cy="12558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4" name="Gerade Verbindung 49"/>
            <p:cNvCxnSpPr>
              <a:cxnSpLocks noChangeShapeType="1"/>
            </p:cNvCxnSpPr>
            <p:nvPr/>
          </p:nvCxnSpPr>
          <p:spPr bwMode="auto">
            <a:xfrm rot="5400000">
              <a:off x="1524885" y="3432040"/>
              <a:ext cx="152371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5" name="Gerade Verbindung 50"/>
            <p:cNvCxnSpPr>
              <a:cxnSpLocks noChangeShapeType="1"/>
            </p:cNvCxnSpPr>
            <p:nvPr/>
          </p:nvCxnSpPr>
          <p:spPr bwMode="auto">
            <a:xfrm rot="5400000">
              <a:off x="3506251" y="3432040"/>
              <a:ext cx="152371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6" name="Gerade Verbindung 51"/>
            <p:cNvCxnSpPr>
              <a:cxnSpLocks noChangeShapeType="1"/>
            </p:cNvCxnSpPr>
            <p:nvPr/>
          </p:nvCxnSpPr>
          <p:spPr bwMode="auto">
            <a:xfrm rot="5400000">
              <a:off x="4114314" y="3432040"/>
              <a:ext cx="152371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7" name="Gerade Verbindung 52"/>
            <p:cNvCxnSpPr>
              <a:cxnSpLocks noChangeShapeType="1"/>
            </p:cNvCxnSpPr>
            <p:nvPr/>
          </p:nvCxnSpPr>
          <p:spPr bwMode="auto">
            <a:xfrm rot="5400000">
              <a:off x="5943268" y="3432040"/>
              <a:ext cx="152371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8" name="Gerade Verbindung 53"/>
            <p:cNvCxnSpPr>
              <a:cxnSpLocks noChangeShapeType="1"/>
            </p:cNvCxnSpPr>
            <p:nvPr/>
          </p:nvCxnSpPr>
          <p:spPr bwMode="auto">
            <a:xfrm>
              <a:off x="6020247" y="2213868"/>
              <a:ext cx="228619" cy="1523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19" name="Textfeld 69"/>
            <p:cNvSpPr txBox="1">
              <a:spLocks noChangeArrowheads="1"/>
            </p:cNvSpPr>
            <p:nvPr/>
          </p:nvSpPr>
          <p:spPr bwMode="auto">
            <a:xfrm>
              <a:off x="1437553" y="3551457"/>
              <a:ext cx="3151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tx1"/>
                  </a:solidFill>
                  <a:cs typeface="Verdana" charset="0"/>
                </a:rPr>
                <a:t>1</a:t>
              </a:r>
            </a:p>
          </p:txBody>
        </p:sp>
        <p:sp>
          <p:nvSpPr>
            <p:cNvPr id="42020" name="Textfeld 70"/>
            <p:cNvSpPr txBox="1">
              <a:spLocks noChangeArrowheads="1"/>
            </p:cNvSpPr>
            <p:nvPr/>
          </p:nvSpPr>
          <p:spPr bwMode="auto">
            <a:xfrm>
              <a:off x="3418919" y="3509019"/>
              <a:ext cx="3151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tx1"/>
                  </a:solidFill>
                  <a:cs typeface="Verdana" charset="0"/>
                </a:rPr>
                <a:t>2</a:t>
              </a:r>
            </a:p>
          </p:txBody>
        </p:sp>
        <p:sp>
          <p:nvSpPr>
            <p:cNvPr id="42021" name="Textfeld 71"/>
            <p:cNvSpPr txBox="1">
              <a:spLocks noChangeArrowheads="1"/>
            </p:cNvSpPr>
            <p:nvPr/>
          </p:nvSpPr>
          <p:spPr bwMode="auto">
            <a:xfrm>
              <a:off x="4028570" y="3509019"/>
              <a:ext cx="3151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tx1"/>
                  </a:solidFill>
                  <a:cs typeface="Verdana" charset="0"/>
                </a:rPr>
                <a:t>3</a:t>
              </a:r>
            </a:p>
          </p:txBody>
        </p:sp>
        <p:sp>
          <p:nvSpPr>
            <p:cNvPr id="42022" name="Textfeld 72"/>
            <p:cNvSpPr txBox="1">
              <a:spLocks noChangeArrowheads="1"/>
            </p:cNvSpPr>
            <p:nvPr/>
          </p:nvSpPr>
          <p:spPr bwMode="auto">
            <a:xfrm>
              <a:off x="5857524" y="3509019"/>
              <a:ext cx="3151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tx1"/>
                  </a:solidFill>
                  <a:cs typeface="Verdana" charset="0"/>
                </a:rPr>
                <a:t>4</a:t>
              </a:r>
            </a:p>
          </p:txBody>
        </p:sp>
        <p:sp>
          <p:nvSpPr>
            <p:cNvPr id="42023" name="Textfeld 74"/>
            <p:cNvSpPr txBox="1">
              <a:spLocks noChangeArrowheads="1"/>
            </p:cNvSpPr>
            <p:nvPr/>
          </p:nvSpPr>
          <p:spPr bwMode="auto">
            <a:xfrm>
              <a:off x="762006" y="2789603"/>
              <a:ext cx="4316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accent2"/>
                  </a:solidFill>
                  <a:latin typeface="Symbol" charset="0"/>
                  <a:cs typeface="Symbol" charset="0"/>
                </a:rPr>
                <a:t>D</a:t>
              </a:r>
              <a:r>
                <a:rPr lang="de-DE" sz="1600">
                  <a:solidFill>
                    <a:schemeClr val="accent2"/>
                  </a:solidFill>
                  <a:cs typeface="Verdana" charset="0"/>
                </a:rPr>
                <a:t>x</a:t>
              </a:r>
            </a:p>
          </p:txBody>
        </p:sp>
        <p:sp>
          <p:nvSpPr>
            <p:cNvPr id="42024" name="Textfeld 75"/>
            <p:cNvSpPr txBox="1">
              <a:spLocks noChangeArrowheads="1"/>
            </p:cNvSpPr>
            <p:nvPr/>
          </p:nvSpPr>
          <p:spPr bwMode="auto">
            <a:xfrm>
              <a:off x="2845152" y="2442424"/>
              <a:ext cx="5342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accent2"/>
                  </a:solidFill>
                  <a:latin typeface="Symbol" charset="0"/>
                  <a:cs typeface="Symbol" charset="0"/>
                </a:rPr>
                <a:t>-D</a:t>
              </a:r>
              <a:r>
                <a:rPr lang="de-DE" sz="1600">
                  <a:solidFill>
                    <a:schemeClr val="accent2"/>
                  </a:solidFill>
                  <a:cs typeface="Verdana" charset="0"/>
                </a:rPr>
                <a:t>x</a:t>
              </a:r>
            </a:p>
          </p:txBody>
        </p:sp>
        <p:sp>
          <p:nvSpPr>
            <p:cNvPr id="42025" name="Textfeld 76"/>
            <p:cNvSpPr txBox="1">
              <a:spLocks noChangeArrowheads="1"/>
            </p:cNvSpPr>
            <p:nvPr/>
          </p:nvSpPr>
          <p:spPr bwMode="auto">
            <a:xfrm>
              <a:off x="5748867" y="1723008"/>
              <a:ext cx="5342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accent2"/>
                  </a:solidFill>
                  <a:latin typeface="Symbol" charset="0"/>
                  <a:cs typeface="Symbol" charset="0"/>
                </a:rPr>
                <a:t>-D</a:t>
              </a:r>
              <a:r>
                <a:rPr lang="de-DE" sz="1600">
                  <a:solidFill>
                    <a:schemeClr val="accent2"/>
                  </a:solidFill>
                  <a:cs typeface="Verdana" charset="0"/>
                </a:rPr>
                <a:t>x</a:t>
              </a:r>
            </a:p>
          </p:txBody>
        </p:sp>
        <p:sp>
          <p:nvSpPr>
            <p:cNvPr id="42026" name="Textfeld 77"/>
            <p:cNvSpPr txBox="1">
              <a:spLocks noChangeArrowheads="1"/>
            </p:cNvSpPr>
            <p:nvPr/>
          </p:nvSpPr>
          <p:spPr bwMode="auto">
            <a:xfrm>
              <a:off x="3657849" y="2561047"/>
              <a:ext cx="4316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accent2"/>
                  </a:solidFill>
                  <a:latin typeface="Symbol" charset="0"/>
                  <a:cs typeface="Symbol" charset="0"/>
                </a:rPr>
                <a:t>D</a:t>
              </a:r>
              <a:r>
                <a:rPr lang="de-DE" sz="1600">
                  <a:solidFill>
                    <a:schemeClr val="accent2"/>
                  </a:solidFill>
                  <a:cs typeface="Verdana" charset="0"/>
                </a:rPr>
                <a:t>x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89670" y="4042637"/>
            <a:ext cx="846673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When do we go long or short?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Counter-trend strategies: it is too early to take counter-trend position at time of event, we need to manage risk according to size of overshoot.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We need to trade on two sets of intrinsic time scales: one to increase and another to reduce size of positions.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We use local data to measure exponents of scaling laws to estimate risk factors.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2548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34048" y="326708"/>
            <a:ext cx="7119937" cy="454025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latin typeface="Verdana" charset="0"/>
                <a:cs typeface="DejaVu Sans" charset="0"/>
              </a:rPr>
              <a:t>Summary</a:t>
            </a:r>
            <a:endParaRPr lang="en-US" dirty="0">
              <a:latin typeface="Verdana" charset="0"/>
              <a:cs typeface="DejaVu Sans" charset="0"/>
            </a:endParaRPr>
          </a:p>
        </p:txBody>
      </p:sp>
      <p:sp>
        <p:nvSpPr>
          <p:cNvPr id="71683" name="Content Placeholder 8"/>
          <p:cNvSpPr>
            <a:spLocks/>
          </p:cNvSpPr>
          <p:nvPr/>
        </p:nvSpPr>
        <p:spPr bwMode="auto">
          <a:xfrm>
            <a:off x="420688" y="1203261"/>
            <a:ext cx="8591232" cy="4806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Clr>
                <a:srgbClr val="1D4E7E"/>
              </a:buClr>
              <a:buSzPct val="85000"/>
              <a:buFont typeface="Arial"/>
              <a:buChar char="•"/>
            </a:pPr>
            <a:r>
              <a:rPr lang="de-CH" sz="2400" dirty="0" err="1" smtClean="0">
                <a:solidFill>
                  <a:srgbClr val="000000"/>
                </a:solidFill>
              </a:rPr>
              <a:t>Implicit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hypothesis</a:t>
            </a:r>
            <a:r>
              <a:rPr lang="de-CH" sz="2400" dirty="0" smtClean="0">
                <a:solidFill>
                  <a:srgbClr val="000000"/>
                </a:solidFill>
              </a:rPr>
              <a:t>: </a:t>
            </a:r>
            <a:r>
              <a:rPr lang="de-CH" sz="2400" dirty="0" err="1" smtClean="0">
                <a:solidFill>
                  <a:srgbClr val="000000"/>
                </a:solidFill>
              </a:rPr>
              <a:t>everything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is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based</a:t>
            </a:r>
            <a:r>
              <a:rPr lang="de-CH" sz="2400" dirty="0" smtClean="0">
                <a:solidFill>
                  <a:srgbClr val="000000"/>
                </a:solidFill>
              </a:rPr>
              <a:t> on </a:t>
            </a:r>
            <a:r>
              <a:rPr lang="de-CH" sz="2400" dirty="0" err="1" smtClean="0">
                <a:solidFill>
                  <a:srgbClr val="000000"/>
                </a:solidFill>
              </a:rPr>
              <a:t>interacting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systems</a:t>
            </a:r>
            <a:r>
              <a:rPr lang="de-CH" sz="24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buClr>
                <a:srgbClr val="1D4E7E"/>
              </a:buClr>
              <a:buSzPct val="85000"/>
              <a:buFont typeface="Arial"/>
              <a:buChar char="•"/>
            </a:pPr>
            <a:r>
              <a:rPr lang="de-CH" sz="2400" dirty="0" err="1" smtClean="0">
                <a:solidFill>
                  <a:srgbClr val="000000"/>
                </a:solidFill>
              </a:rPr>
              <a:t>Intrinsic</a:t>
            </a:r>
            <a:r>
              <a:rPr lang="de-CH" sz="2400" dirty="0" smtClean="0">
                <a:solidFill>
                  <a:srgbClr val="000000"/>
                </a:solidFill>
              </a:rPr>
              <a:t> time </a:t>
            </a:r>
            <a:r>
              <a:rPr lang="de-CH" sz="2400" dirty="0" err="1" smtClean="0">
                <a:solidFill>
                  <a:srgbClr val="000000"/>
                </a:solidFill>
              </a:rPr>
              <a:t>is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endogenous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to</a:t>
            </a:r>
            <a:r>
              <a:rPr lang="de-CH" sz="2400" dirty="0" smtClean="0">
                <a:solidFill>
                  <a:srgbClr val="000000"/>
                </a:solidFill>
              </a:rPr>
              <a:t> a </a:t>
            </a:r>
            <a:r>
              <a:rPr lang="de-CH" sz="2400" dirty="0" err="1" smtClean="0">
                <a:solidFill>
                  <a:srgbClr val="000000"/>
                </a:solidFill>
              </a:rPr>
              <a:t>specific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system</a:t>
            </a:r>
            <a:r>
              <a:rPr lang="de-CH" sz="24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buClr>
                <a:srgbClr val="1D4E7E"/>
              </a:buClr>
              <a:buSzPct val="85000"/>
              <a:buFont typeface="Arial"/>
              <a:buChar char="•"/>
            </a:pPr>
            <a:r>
              <a:rPr lang="de-CH" sz="2400" dirty="0" smtClean="0">
                <a:solidFill>
                  <a:srgbClr val="000000"/>
                </a:solidFill>
              </a:rPr>
              <a:t>Events </a:t>
            </a:r>
            <a:r>
              <a:rPr lang="de-CH" sz="2400" dirty="0" err="1" smtClean="0">
                <a:solidFill>
                  <a:srgbClr val="000000"/>
                </a:solidFill>
              </a:rPr>
              <a:t>are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displacements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from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local</a:t>
            </a:r>
            <a:r>
              <a:rPr lang="de-CH" sz="2400" dirty="0" smtClean="0">
                <a:solidFill>
                  <a:srgbClr val="000000"/>
                </a:solidFill>
              </a:rPr>
              <a:t> extremes.</a:t>
            </a:r>
            <a:r>
              <a:rPr lang="de-CH" sz="2400" dirty="0">
                <a:solidFill>
                  <a:srgbClr val="000000"/>
                </a:solidFill>
              </a:rPr>
              <a:t> </a:t>
            </a:r>
            <a:endParaRPr lang="de-CH" sz="2400" dirty="0" smtClean="0">
              <a:solidFill>
                <a:srgbClr val="000000"/>
              </a:solidFill>
            </a:endParaRPr>
          </a:p>
          <a:p>
            <a:pPr marL="342900" indent="-342900">
              <a:buClr>
                <a:srgbClr val="1D4E7E"/>
              </a:buClr>
              <a:buSzPct val="85000"/>
              <a:buFont typeface="Arial"/>
              <a:buChar char="•"/>
            </a:pPr>
            <a:r>
              <a:rPr lang="de-CH" sz="2400" dirty="0" smtClean="0">
                <a:solidFill>
                  <a:srgbClr val="000000"/>
                </a:solidFill>
              </a:rPr>
              <a:t>Event </a:t>
            </a:r>
            <a:r>
              <a:rPr lang="de-CH" sz="2400" dirty="0" err="1" smtClean="0">
                <a:solidFill>
                  <a:srgbClr val="000000"/>
                </a:solidFill>
              </a:rPr>
              <a:t>based</a:t>
            </a:r>
            <a:r>
              <a:rPr lang="de-CH" sz="2400" dirty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methodology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reveals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many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scaling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laws</a:t>
            </a:r>
            <a:r>
              <a:rPr lang="de-CH" sz="2400" dirty="0">
                <a:solidFill>
                  <a:srgbClr val="000000"/>
                </a:solidFill>
              </a:rPr>
              <a:t>. </a:t>
            </a:r>
            <a:endParaRPr lang="de-CH" sz="2400" dirty="0" smtClean="0">
              <a:solidFill>
                <a:srgbClr val="000000"/>
              </a:solidFill>
            </a:endParaRPr>
          </a:p>
          <a:p>
            <a:pPr marL="342900" indent="-342900">
              <a:buClr>
                <a:srgbClr val="1D4E7E"/>
              </a:buClr>
              <a:buSzPct val="85000"/>
              <a:buFont typeface="Arial"/>
              <a:buChar char="•"/>
            </a:pPr>
            <a:r>
              <a:rPr lang="de-CH" sz="2400" dirty="0" err="1" smtClean="0">
                <a:solidFill>
                  <a:srgbClr val="000000"/>
                </a:solidFill>
              </a:rPr>
              <a:t>Scaling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laws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establish</a:t>
            </a:r>
            <a:r>
              <a:rPr lang="de-CH" sz="2400" dirty="0" smtClean="0">
                <a:solidFill>
                  <a:srgbClr val="000000"/>
                </a:solidFill>
              </a:rPr>
              <a:t> proportional </a:t>
            </a:r>
            <a:r>
              <a:rPr lang="de-CH" sz="2400" dirty="0" err="1" smtClean="0">
                <a:solidFill>
                  <a:srgbClr val="000000"/>
                </a:solidFill>
              </a:rPr>
              <a:t>relationships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between</a:t>
            </a:r>
            <a:r>
              <a:rPr lang="de-CH" sz="2400" dirty="0" smtClean="0">
                <a:solidFill>
                  <a:srgbClr val="000000"/>
                </a:solidFill>
              </a:rPr>
              <a:t> different variables </a:t>
            </a:r>
            <a:r>
              <a:rPr lang="de-CH" sz="2400" dirty="0" err="1" smtClean="0">
                <a:solidFill>
                  <a:srgbClr val="000000"/>
                </a:solidFill>
              </a:rPr>
              <a:t>or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properties</a:t>
            </a:r>
            <a:r>
              <a:rPr lang="de-CH" sz="2400" dirty="0" smtClean="0">
                <a:solidFill>
                  <a:srgbClr val="000000"/>
                </a:solidFill>
              </a:rPr>
              <a:t>. </a:t>
            </a:r>
          </a:p>
          <a:p>
            <a:pPr marL="342900" indent="-342900">
              <a:buClr>
                <a:srgbClr val="1D4E7E"/>
              </a:buClr>
              <a:buSzPct val="85000"/>
              <a:buFont typeface="Arial"/>
              <a:buChar char="•"/>
            </a:pPr>
            <a:r>
              <a:rPr lang="de-CH" sz="2400" dirty="0" smtClean="0">
                <a:solidFill>
                  <a:srgbClr val="000000"/>
                </a:solidFill>
              </a:rPr>
              <a:t>The </a:t>
            </a:r>
            <a:r>
              <a:rPr lang="de-CH" sz="2400" dirty="0" err="1" smtClean="0">
                <a:solidFill>
                  <a:srgbClr val="000000"/>
                </a:solidFill>
              </a:rPr>
              <a:t>scaling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laws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are</a:t>
            </a:r>
            <a:r>
              <a:rPr lang="de-CH" sz="2400" dirty="0" smtClean="0">
                <a:solidFill>
                  <a:srgbClr val="000000"/>
                </a:solidFill>
              </a:rPr>
              <a:t> a </a:t>
            </a:r>
            <a:r>
              <a:rPr lang="de-CH" sz="2400" dirty="0" err="1" smtClean="0">
                <a:solidFill>
                  <a:srgbClr val="000000"/>
                </a:solidFill>
              </a:rPr>
              <a:t>frame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of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reference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for</a:t>
            </a:r>
            <a:r>
              <a:rPr lang="de-CH" sz="2400" dirty="0" smtClean="0">
                <a:solidFill>
                  <a:srgbClr val="000000"/>
                </a:solidFill>
              </a:rPr>
              <a:t> a </a:t>
            </a:r>
            <a:r>
              <a:rPr lang="de-CH" sz="2400" dirty="0" err="1" smtClean="0">
                <a:solidFill>
                  <a:srgbClr val="000000"/>
                </a:solidFill>
              </a:rPr>
              <a:t>new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class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of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economic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and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financial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models</a:t>
            </a:r>
            <a:r>
              <a:rPr lang="de-CH" sz="24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buClr>
                <a:srgbClr val="1D4E7E"/>
              </a:buClr>
              <a:buSzPct val="85000"/>
              <a:buFont typeface="Arial"/>
              <a:buChar char="•"/>
            </a:pPr>
            <a:r>
              <a:rPr lang="de-CH" sz="2400" dirty="0" smtClean="0">
                <a:solidFill>
                  <a:srgbClr val="000000"/>
                </a:solidFill>
              </a:rPr>
              <a:t>The </a:t>
            </a:r>
            <a:r>
              <a:rPr lang="de-CH" sz="2400" dirty="0" err="1">
                <a:solidFill>
                  <a:srgbClr val="000000"/>
                </a:solidFill>
              </a:rPr>
              <a:t>concept</a:t>
            </a:r>
            <a:r>
              <a:rPr lang="de-CH" sz="2400" dirty="0">
                <a:solidFill>
                  <a:srgbClr val="000000"/>
                </a:solidFill>
              </a:rPr>
              <a:t> </a:t>
            </a:r>
            <a:r>
              <a:rPr lang="de-CH" sz="2400" dirty="0" err="1">
                <a:solidFill>
                  <a:srgbClr val="000000"/>
                </a:solidFill>
              </a:rPr>
              <a:t>of</a:t>
            </a:r>
            <a:r>
              <a:rPr lang="de-CH" sz="2400" dirty="0">
                <a:solidFill>
                  <a:srgbClr val="000000"/>
                </a:solidFill>
              </a:rPr>
              <a:t> </a:t>
            </a:r>
            <a:r>
              <a:rPr lang="de-CH" sz="2400" dirty="0" err="1">
                <a:solidFill>
                  <a:srgbClr val="000000"/>
                </a:solidFill>
              </a:rPr>
              <a:t>intrinsic</a:t>
            </a:r>
            <a:r>
              <a:rPr lang="de-CH" sz="2400" dirty="0">
                <a:solidFill>
                  <a:srgbClr val="000000"/>
                </a:solidFill>
              </a:rPr>
              <a:t> time </a:t>
            </a:r>
            <a:r>
              <a:rPr lang="de-CH" sz="2400" dirty="0" err="1">
                <a:solidFill>
                  <a:srgbClr val="000000"/>
                </a:solidFill>
              </a:rPr>
              <a:t>is</a:t>
            </a:r>
            <a:r>
              <a:rPr lang="de-CH" sz="2400" dirty="0">
                <a:solidFill>
                  <a:srgbClr val="000000"/>
                </a:solidFill>
              </a:rPr>
              <a:t> </a:t>
            </a:r>
            <a:r>
              <a:rPr lang="de-CH" sz="2400" dirty="0" err="1">
                <a:solidFill>
                  <a:srgbClr val="000000"/>
                </a:solidFill>
              </a:rPr>
              <a:t>by</a:t>
            </a:r>
            <a:r>
              <a:rPr lang="de-CH" sz="2400" dirty="0">
                <a:solidFill>
                  <a:srgbClr val="000000"/>
                </a:solidFill>
              </a:rPr>
              <a:t> design </a:t>
            </a:r>
            <a:r>
              <a:rPr lang="de-CH" sz="2400" dirty="0" err="1">
                <a:solidFill>
                  <a:srgbClr val="000000"/>
                </a:solidFill>
              </a:rPr>
              <a:t>relativistic</a:t>
            </a:r>
            <a:r>
              <a:rPr lang="de-CH" sz="2400" dirty="0">
                <a:solidFill>
                  <a:srgbClr val="000000"/>
                </a:solidFill>
              </a:rPr>
              <a:t> </a:t>
            </a:r>
            <a:r>
              <a:rPr lang="de-CH" sz="2400" dirty="0" err="1">
                <a:solidFill>
                  <a:srgbClr val="000000"/>
                </a:solidFill>
              </a:rPr>
              <a:t>and</a:t>
            </a:r>
            <a:r>
              <a:rPr lang="de-CH" sz="2400" dirty="0">
                <a:solidFill>
                  <a:srgbClr val="000000"/>
                </a:solidFill>
              </a:rPr>
              <a:t> </a:t>
            </a:r>
            <a:r>
              <a:rPr lang="de-CH" sz="2400" dirty="0" err="1">
                <a:solidFill>
                  <a:srgbClr val="000000"/>
                </a:solidFill>
              </a:rPr>
              <a:t>opens</a:t>
            </a:r>
            <a:r>
              <a:rPr lang="de-CH" sz="2400" dirty="0">
                <a:solidFill>
                  <a:srgbClr val="000000"/>
                </a:solidFill>
              </a:rPr>
              <a:t> </a:t>
            </a:r>
            <a:r>
              <a:rPr lang="de-CH" sz="2400" dirty="0" err="1">
                <a:solidFill>
                  <a:srgbClr val="000000"/>
                </a:solidFill>
              </a:rPr>
              <a:t>the</a:t>
            </a:r>
            <a:r>
              <a:rPr lang="de-CH" sz="2400" dirty="0">
                <a:solidFill>
                  <a:srgbClr val="000000"/>
                </a:solidFill>
              </a:rPr>
              <a:t> </a:t>
            </a:r>
            <a:r>
              <a:rPr lang="de-CH" sz="2400" dirty="0" err="1">
                <a:solidFill>
                  <a:srgbClr val="000000"/>
                </a:solidFill>
              </a:rPr>
              <a:t>door</a:t>
            </a:r>
            <a:r>
              <a:rPr lang="de-CH" sz="2400" dirty="0">
                <a:solidFill>
                  <a:srgbClr val="000000"/>
                </a:solidFill>
              </a:rPr>
              <a:t> </a:t>
            </a:r>
            <a:r>
              <a:rPr lang="de-CH" sz="2400" dirty="0" err="1">
                <a:solidFill>
                  <a:srgbClr val="000000"/>
                </a:solidFill>
              </a:rPr>
              <a:t>to</a:t>
            </a:r>
            <a:r>
              <a:rPr lang="de-CH" sz="2400" dirty="0">
                <a:solidFill>
                  <a:srgbClr val="000000"/>
                </a:solidFill>
              </a:rPr>
              <a:t> a </a:t>
            </a:r>
            <a:r>
              <a:rPr lang="de-CH" sz="2400" dirty="0" err="1">
                <a:solidFill>
                  <a:srgbClr val="000000"/>
                </a:solidFill>
              </a:rPr>
              <a:t>relativity</a:t>
            </a:r>
            <a:r>
              <a:rPr lang="de-CH" sz="2400" dirty="0">
                <a:solidFill>
                  <a:srgbClr val="000000"/>
                </a:solidFill>
              </a:rPr>
              <a:t> </a:t>
            </a:r>
            <a:r>
              <a:rPr lang="de-CH" sz="2400" dirty="0" err="1">
                <a:solidFill>
                  <a:srgbClr val="000000"/>
                </a:solidFill>
              </a:rPr>
              <a:t>theory</a:t>
            </a:r>
            <a:r>
              <a:rPr lang="de-CH" sz="2400" dirty="0">
                <a:solidFill>
                  <a:srgbClr val="000000"/>
                </a:solidFill>
              </a:rPr>
              <a:t> </a:t>
            </a:r>
            <a:r>
              <a:rPr lang="de-CH" sz="2400" dirty="0" err="1">
                <a:solidFill>
                  <a:srgbClr val="000000"/>
                </a:solidFill>
              </a:rPr>
              <a:t>of</a:t>
            </a:r>
            <a:r>
              <a:rPr lang="de-CH" sz="2400" dirty="0">
                <a:solidFill>
                  <a:srgbClr val="000000"/>
                </a:solidFill>
              </a:rPr>
              <a:t> </a:t>
            </a:r>
            <a:r>
              <a:rPr lang="de-CH" sz="2400" dirty="0" err="1">
                <a:solidFill>
                  <a:srgbClr val="000000"/>
                </a:solidFill>
              </a:rPr>
              <a:t>economics</a:t>
            </a:r>
            <a:r>
              <a:rPr lang="de-CH" sz="24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buClr>
                <a:srgbClr val="1D4E7E"/>
              </a:buClr>
              <a:buSzPct val="85000"/>
              <a:buFont typeface="Arial"/>
              <a:buChar char="•"/>
            </a:pPr>
            <a:r>
              <a:rPr lang="de-CH" sz="2400" dirty="0" smtClean="0">
                <a:solidFill>
                  <a:srgbClr val="000000"/>
                </a:solidFill>
              </a:rPr>
              <a:t>The real </a:t>
            </a:r>
            <a:r>
              <a:rPr lang="de-CH" sz="2400" dirty="0" err="1" smtClean="0">
                <a:solidFill>
                  <a:srgbClr val="000000"/>
                </a:solidFill>
              </a:rPr>
              <a:t>work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has</a:t>
            </a:r>
            <a:r>
              <a:rPr lang="de-CH" sz="2400" dirty="0" smtClean="0">
                <a:solidFill>
                  <a:srgbClr val="000000"/>
                </a:solidFill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</a:rPr>
              <a:t>only</a:t>
            </a:r>
            <a:r>
              <a:rPr lang="de-CH" sz="2400" dirty="0" smtClean="0">
                <a:solidFill>
                  <a:srgbClr val="000000"/>
                </a:solidFill>
              </a:rPr>
              <a:t> just </a:t>
            </a:r>
            <a:r>
              <a:rPr lang="de-CH" sz="2400" dirty="0" err="1" smtClean="0">
                <a:solidFill>
                  <a:srgbClr val="000000"/>
                </a:solidFill>
              </a:rPr>
              <a:t>started</a:t>
            </a:r>
            <a:r>
              <a:rPr lang="de-CH" sz="2400" dirty="0" smtClean="0">
                <a:solidFill>
                  <a:srgbClr val="000000"/>
                </a:solidFill>
              </a:rPr>
              <a:t>, lots </a:t>
            </a:r>
            <a:r>
              <a:rPr lang="de-CH" sz="2400" dirty="0" err="1" smtClean="0">
                <a:solidFill>
                  <a:srgbClr val="000000"/>
                </a:solidFill>
              </a:rPr>
              <a:t>and</a:t>
            </a:r>
            <a:r>
              <a:rPr lang="de-CH" sz="2400" dirty="0" smtClean="0">
                <a:solidFill>
                  <a:srgbClr val="000000"/>
                </a:solidFill>
              </a:rPr>
              <a:t> lots </a:t>
            </a:r>
            <a:r>
              <a:rPr lang="de-CH" sz="2400" dirty="0" err="1" smtClean="0">
                <a:solidFill>
                  <a:srgbClr val="000000"/>
                </a:solidFill>
              </a:rPr>
              <a:t>of</a:t>
            </a:r>
            <a:r>
              <a:rPr lang="de-CH" sz="2400" dirty="0" smtClean="0">
                <a:solidFill>
                  <a:srgbClr val="000000"/>
                </a:solidFill>
              </a:rPr>
              <a:t> open </a:t>
            </a:r>
            <a:r>
              <a:rPr lang="de-CH" sz="2400" dirty="0" err="1" smtClean="0">
                <a:solidFill>
                  <a:srgbClr val="000000"/>
                </a:solidFill>
              </a:rPr>
              <a:t>questions</a:t>
            </a:r>
            <a:r>
              <a:rPr lang="de-CH" sz="2400" dirty="0" smtClean="0">
                <a:solidFill>
                  <a:srgbClr val="000000"/>
                </a:solidFill>
              </a:rPr>
              <a:t>.</a:t>
            </a:r>
          </a:p>
          <a:p>
            <a:pPr>
              <a:buClr>
                <a:srgbClr val="1D4E7E"/>
              </a:buClr>
              <a:buSzPct val="85000"/>
            </a:pPr>
            <a:endParaRPr lang="en-CA" sz="2400" dirty="0" smtClean="0">
              <a:solidFill>
                <a:srgbClr val="000000"/>
              </a:solidFill>
            </a:endParaRPr>
          </a:p>
          <a:p>
            <a:pPr>
              <a:buClr>
                <a:srgbClr val="1D4E7E"/>
              </a:buClr>
              <a:buSzPct val="85000"/>
            </a:pPr>
            <a:endParaRPr lang="en-CA" sz="2400" dirty="0" smtClean="0">
              <a:solidFill>
                <a:srgbClr val="000000"/>
              </a:solidFill>
            </a:endParaRPr>
          </a:p>
          <a:p>
            <a:pPr>
              <a:buClr>
                <a:srgbClr val="1D4E7E"/>
              </a:buClr>
              <a:buSzPct val="85000"/>
            </a:pPr>
            <a:r>
              <a:rPr lang="de-CH" sz="2400" dirty="0" smtClean="0">
                <a:solidFill>
                  <a:srgbClr val="000000"/>
                </a:solidFill>
              </a:rPr>
              <a:t> </a:t>
            </a:r>
            <a:endParaRPr lang="en-CA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511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27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Global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8636" y="1260971"/>
            <a:ext cx="4483619" cy="2612959"/>
          </a:xfrm>
          <a:solidFill>
            <a:schemeClr val="accent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Unemployment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Environment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Political discontent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Zero interest rate policy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3304" y="4080863"/>
            <a:ext cx="8580607" cy="26129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System changers for global economy:</a:t>
            </a:r>
          </a:p>
          <a:p>
            <a:r>
              <a:rPr lang="en-US" dirty="0" smtClean="0"/>
              <a:t>Global ledger based on </a:t>
            </a:r>
            <a:r>
              <a:rPr lang="en-US" dirty="0" err="1" smtClean="0"/>
              <a:t>Bitcoin</a:t>
            </a:r>
            <a:r>
              <a:rPr lang="en-US" dirty="0" smtClean="0"/>
              <a:t> peer-to-peer crypto technology</a:t>
            </a:r>
          </a:p>
          <a:p>
            <a:r>
              <a:rPr lang="en-US" dirty="0" smtClean="0"/>
              <a:t>Predictive technology based on a relativity theory of economics.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83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204"/>
            <a:ext cx="8229600" cy="1143000"/>
          </a:xfrm>
        </p:spPr>
        <p:txBody>
          <a:bodyPr/>
          <a:lstStyle/>
          <a:p>
            <a:r>
              <a:rPr lang="en-US" dirty="0" smtClean="0"/>
              <a:t>How Far Does Price Overshoot?</a:t>
            </a:r>
            <a:endParaRPr lang="en-US" dirty="0"/>
          </a:p>
        </p:txBody>
      </p:sp>
      <p:pic>
        <p:nvPicPr>
          <p:cNvPr id="9" name="Picture 8" descr="pri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633" y="1829600"/>
            <a:ext cx="6379351" cy="4394261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2225589" y="1997420"/>
            <a:ext cx="1311421" cy="1270529"/>
          </a:xfrm>
          <a:prstGeom prst="line">
            <a:avLst/>
          </a:prstGeom>
          <a:solidFill>
            <a:srgbClr val="B2CAF2"/>
          </a:solidFill>
          <a:ln w="38100" cap="flat" cmpd="sng" algn="ctr">
            <a:solidFill>
              <a:srgbClr val="762813"/>
            </a:solidFill>
            <a:prstDash val="solid"/>
          </a:ln>
          <a:effectLst/>
        </p:spPr>
      </p:cxnSp>
      <p:sp>
        <p:nvSpPr>
          <p:cNvPr id="12" name="Rounded Rectangle 11"/>
          <p:cNvSpPr/>
          <p:nvPr/>
        </p:nvSpPr>
        <p:spPr>
          <a:xfrm>
            <a:off x="1648531" y="1515162"/>
            <a:ext cx="1154114" cy="26536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Open Sans"/>
                <a:cs typeface="Open Sans"/>
              </a:rPr>
              <a:t>Extremum</a:t>
            </a:r>
            <a:endParaRPr lang="en-US" sz="1200" baseline="-25000">
              <a:latin typeface="Open Sans"/>
              <a:cs typeface="Open Sans"/>
            </a:endParaRP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3537010" y="3267947"/>
            <a:ext cx="2050961" cy="2955914"/>
          </a:xfrm>
          <a:prstGeom prst="line">
            <a:avLst/>
          </a:prstGeom>
          <a:solidFill>
            <a:srgbClr val="B2CAF2"/>
          </a:solidFill>
          <a:ln w="38100" cap="flat" cmpd="sng" algn="ctr">
            <a:solidFill>
              <a:srgbClr val="A16148"/>
            </a:solidFill>
            <a:prstDash val="solid"/>
          </a:ln>
          <a:effectLst/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V="1">
            <a:off x="5587970" y="4935882"/>
            <a:ext cx="1194008" cy="1287981"/>
          </a:xfrm>
          <a:prstGeom prst="line">
            <a:avLst/>
          </a:prstGeom>
          <a:solidFill>
            <a:srgbClr val="B2CAF2"/>
          </a:solidFill>
          <a:ln w="38100" cap="flat" cmpd="sng" algn="ctr">
            <a:solidFill>
              <a:srgbClr val="762813"/>
            </a:solidFill>
            <a:prstDash val="solid"/>
          </a:ln>
          <a:effectLst/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V="1">
            <a:off x="6781979" y="3612425"/>
            <a:ext cx="753005" cy="1323456"/>
          </a:xfrm>
          <a:prstGeom prst="line">
            <a:avLst/>
          </a:prstGeom>
          <a:solidFill>
            <a:srgbClr val="B2CAF2"/>
          </a:solidFill>
          <a:ln w="38100" cap="flat" cmpd="sng" algn="ctr">
            <a:solidFill>
              <a:srgbClr val="A16148"/>
            </a:solidFill>
            <a:prstDash val="solid"/>
          </a:ln>
          <a:effectLst/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flipV="1">
            <a:off x="956912" y="1997418"/>
            <a:ext cx="1268676" cy="567796"/>
          </a:xfrm>
          <a:prstGeom prst="line">
            <a:avLst/>
          </a:prstGeom>
          <a:solidFill>
            <a:srgbClr val="B2CAF2"/>
          </a:solidFill>
          <a:ln w="38100" cap="flat" cmpd="sng" algn="ctr">
            <a:solidFill>
              <a:srgbClr val="A16148"/>
            </a:solidFill>
            <a:prstDash val="solid"/>
          </a:ln>
          <a:effectLst/>
        </p:spPr>
      </p:cxnSp>
      <p:sp>
        <p:nvSpPr>
          <p:cNvPr id="18" name="Rounded Rectangle 17"/>
          <p:cNvSpPr/>
          <p:nvPr/>
        </p:nvSpPr>
        <p:spPr>
          <a:xfrm>
            <a:off x="3359202" y="2768223"/>
            <a:ext cx="1627080" cy="26536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Open Sans"/>
                <a:cs typeface="Open Sans"/>
              </a:rPr>
              <a:t>Directional Change</a:t>
            </a:r>
            <a:endParaRPr lang="en-US" sz="1200" baseline="-25000">
              <a:latin typeface="Open Sans"/>
              <a:cs typeface="Open San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01528" y="4106936"/>
            <a:ext cx="1627080" cy="26536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Open Sans"/>
                <a:cs typeface="Open Sans"/>
              </a:rPr>
              <a:t>Overshoot</a:t>
            </a:r>
            <a:endParaRPr lang="en-US" sz="1200" baseline="-25000">
              <a:latin typeface="Open Sans"/>
              <a:cs typeface="Open San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533463" y="4803201"/>
            <a:ext cx="1627080" cy="26536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/>
                <a:cs typeface="Open Sans"/>
              </a:rPr>
              <a:t>Directional Change</a:t>
            </a:r>
            <a:endParaRPr lang="en-US" sz="1200" baseline="-25000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35438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11554</TotalTime>
  <Words>4789</Words>
  <Application>Microsoft Macintosh PowerPoint</Application>
  <PresentationFormat>On-screen Show (4:3)</PresentationFormat>
  <Paragraphs>764</Paragraphs>
  <Slides>102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4" baseType="lpstr">
      <vt:lpstr>Office Theme</vt:lpstr>
      <vt:lpstr>Visio</vt:lpstr>
      <vt:lpstr>The Big Challenge: Trading Models</vt:lpstr>
      <vt:lpstr>Overview</vt:lpstr>
      <vt:lpstr>Personal Background</vt:lpstr>
      <vt:lpstr>Personal Background</vt:lpstr>
      <vt:lpstr>Personal Motivation</vt:lpstr>
      <vt:lpstr>How Have Managers Performed?</vt:lpstr>
      <vt:lpstr>NAV of 40 Leading Futures Managers</vt:lpstr>
      <vt:lpstr>Winton Performance </vt:lpstr>
      <vt:lpstr>Trading Strategies Of Quant Fund</vt:lpstr>
      <vt:lpstr>Technical Trading Terminology</vt:lpstr>
      <vt:lpstr>Weakness of Technical Analysis</vt:lpstr>
      <vt:lpstr>Fundamental Analysis</vt:lpstr>
      <vt:lpstr>Fundamental Valuation Example</vt:lpstr>
      <vt:lpstr>How Practitioners Develop Models?</vt:lpstr>
      <vt:lpstr>We Need To Ask Questions</vt:lpstr>
      <vt:lpstr>What Is Recipe Of Nature?</vt:lpstr>
      <vt:lpstr>Chemical Table</vt:lpstr>
      <vt:lpstr>PowerPoint Presentation</vt:lpstr>
      <vt:lpstr>Complex Molecules</vt:lpstr>
      <vt:lpstr>Structure and Variation</vt:lpstr>
      <vt:lpstr>Lets start…</vt:lpstr>
      <vt:lpstr>Our Recipe  </vt:lpstr>
      <vt:lpstr>Time</vt:lpstr>
      <vt:lpstr>Time Series Analysis Involves Sampling</vt:lpstr>
      <vt:lpstr>How To Sample A Time Series?</vt:lpstr>
      <vt:lpstr> Sampling Data In Physical Time</vt:lpstr>
      <vt:lpstr>If We Increase Sampling Frequency?</vt:lpstr>
      <vt:lpstr>Increased Sampling Reduces Signal Quality</vt:lpstr>
      <vt:lpstr>Conjecture</vt:lpstr>
      <vt:lpstr> Physical Time </vt:lpstr>
      <vt:lpstr>Pendulum  </vt:lpstr>
      <vt:lpstr>Actual Time Series</vt:lpstr>
      <vt:lpstr>Definition Of Event Time</vt:lpstr>
      <vt:lpstr>Illustration Of A D-Event</vt:lpstr>
      <vt:lpstr> Price Overshoot</vt:lpstr>
      <vt:lpstr>Schemata Of D-Event Time</vt:lpstr>
      <vt:lpstr> How Big Is An Overshoot On Average?</vt:lpstr>
      <vt:lpstr>Empirical Evidence </vt:lpstr>
      <vt:lpstr>Benefit Of Event Time</vt:lpstr>
      <vt:lpstr>  Physical And Intrinsic Time</vt:lpstr>
      <vt:lpstr> Uncertainty Principle</vt:lpstr>
      <vt:lpstr>A Grid Of Scaling Laws</vt:lpstr>
      <vt:lpstr>Trading Models Are Engines</vt:lpstr>
      <vt:lpstr>Scaling Law As A Lever</vt:lpstr>
      <vt:lpstr>Tick-count scaling law</vt:lpstr>
      <vt:lpstr>Other Questions</vt:lpstr>
      <vt:lpstr>Established scaling laws</vt:lpstr>
      <vt:lpstr>Other Scaling Laws </vt:lpstr>
      <vt:lpstr>More Scaling Laws</vt:lpstr>
      <vt:lpstr> More Scaling Laws</vt:lpstr>
      <vt:lpstr>A Grid of 12 Scaling Laws</vt:lpstr>
      <vt:lpstr>Any Number Of Scaling Laws?</vt:lpstr>
      <vt:lpstr>Events Are Units Of Measurement</vt:lpstr>
      <vt:lpstr>Code Language</vt:lpstr>
      <vt:lpstr>Trading The Coast Line</vt:lpstr>
      <vt:lpstr>Why We Need Diversity?</vt:lpstr>
      <vt:lpstr>FX Market Structure</vt:lpstr>
      <vt:lpstr>Position Information</vt:lpstr>
      <vt:lpstr>Margin calls trigger price cascades</vt:lpstr>
      <vt:lpstr>Analogy To Oceonography</vt:lpstr>
      <vt:lpstr>PowerPoint Presentation</vt:lpstr>
      <vt:lpstr>PowerPoint Presentation</vt:lpstr>
      <vt:lpstr>PowerPoint Presentation</vt:lpstr>
      <vt:lpstr>Complex decision trees</vt:lpstr>
      <vt:lpstr>Platform To Develop Trading Cells</vt:lpstr>
      <vt:lpstr>Complex Trading Cells</vt:lpstr>
      <vt:lpstr>Features Of Platform</vt:lpstr>
      <vt:lpstr>Promotion</vt:lpstr>
      <vt:lpstr>It would be great to work together!</vt:lpstr>
      <vt:lpstr> Code Language</vt:lpstr>
      <vt:lpstr>Why We Need To Ask Basic Questions?</vt:lpstr>
      <vt:lpstr>What Type of Models Exist?</vt:lpstr>
      <vt:lpstr>Quantitative Trading</vt:lpstr>
      <vt:lpstr>Underlying Issues</vt:lpstr>
      <vt:lpstr>Featrues Not To Forget</vt:lpstr>
      <vt:lpstr>Featrues Not To Forget</vt:lpstr>
      <vt:lpstr>What Is Time?</vt:lpstr>
      <vt:lpstr>How Do We Experience Time?</vt:lpstr>
      <vt:lpstr>FX Tick-By-Tick Data</vt:lpstr>
      <vt:lpstr>Intrinsic Time  </vt:lpstr>
      <vt:lpstr> Physical And Intrinsic Time</vt:lpstr>
      <vt:lpstr> Dynamic Nature Of Intrinsic Time</vt:lpstr>
      <vt:lpstr>Why Do We Observe Scaling Laws?</vt:lpstr>
      <vt:lpstr>Agent Based Modeling</vt:lpstr>
      <vt:lpstr>Discussion</vt:lpstr>
      <vt:lpstr>Financial Decision Trees</vt:lpstr>
      <vt:lpstr>Example Of Financial DNA</vt:lpstr>
      <vt:lpstr>DNA Configuration</vt:lpstr>
      <vt:lpstr>Complex Organic Matter</vt:lpstr>
      <vt:lpstr>PowerPoint Presentation</vt:lpstr>
      <vt:lpstr>PowerPoint Presentation</vt:lpstr>
      <vt:lpstr>PowerPoint Presentation</vt:lpstr>
      <vt:lpstr>PowerPoint Presentation</vt:lpstr>
      <vt:lpstr>Exciting Work…</vt:lpstr>
      <vt:lpstr>Key Features Of FX Markets</vt:lpstr>
      <vt:lpstr> Trading Models?</vt:lpstr>
      <vt:lpstr>Summary</vt:lpstr>
      <vt:lpstr>Global Challenges</vt:lpstr>
      <vt:lpstr>How Far Does Price Overshoot?</vt:lpstr>
      <vt:lpstr>Directional Change and Overshoots: Endogenous Time Grid</vt:lpstr>
      <vt:lpstr>Physical Time: Imposing Artificial Time Scale on Time Series</vt:lpstr>
      <vt:lpstr>Physical Time: Imposing Artificial Time Scale on Time Series</vt:lpstr>
    </vt:vector>
  </TitlesOfParts>
  <Company>Olsen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An Event-Based Definition Of Time To The Discovery Of Scaling Laws</dc:title>
  <dc:creator>Richard Olsen</dc:creator>
  <cp:lastModifiedBy>Richard Olsen</cp:lastModifiedBy>
  <cp:revision>165</cp:revision>
  <dcterms:created xsi:type="dcterms:W3CDTF">2014-01-14T15:45:25Z</dcterms:created>
  <dcterms:modified xsi:type="dcterms:W3CDTF">2014-03-06T14:30:36Z</dcterms:modified>
</cp:coreProperties>
</file>